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handoutMasterIdLst>
    <p:handoutMasterId r:id="rId31"/>
  </p:handoutMasterIdLst>
  <p:sldIdLst>
    <p:sldId id="258" r:id="rId3"/>
    <p:sldId id="257" r:id="rId4"/>
    <p:sldId id="259" r:id="rId5"/>
    <p:sldId id="294" r:id="rId6"/>
    <p:sldId id="303" r:id="rId7"/>
    <p:sldId id="293" r:id="rId8"/>
    <p:sldId id="295" r:id="rId9"/>
    <p:sldId id="285" r:id="rId10"/>
    <p:sldId id="315" r:id="rId11"/>
    <p:sldId id="292" r:id="rId12"/>
    <p:sldId id="287" r:id="rId13"/>
    <p:sldId id="296" r:id="rId14"/>
    <p:sldId id="263" r:id="rId15"/>
    <p:sldId id="281" r:id="rId16"/>
    <p:sldId id="282" r:id="rId17"/>
    <p:sldId id="283" r:id="rId18"/>
    <p:sldId id="264" r:id="rId19"/>
    <p:sldId id="297" r:id="rId20"/>
    <p:sldId id="288" r:id="rId21"/>
    <p:sldId id="299" r:id="rId22"/>
    <p:sldId id="300" r:id="rId23"/>
    <p:sldId id="289" r:id="rId24"/>
    <p:sldId id="302" r:id="rId25"/>
    <p:sldId id="275" r:id="rId26"/>
    <p:sldId id="277" r:id="rId27"/>
    <p:sldId id="278" r:id="rId28"/>
    <p:sldId id="279" r:id="rId29"/>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F25F52A7-9DE2-44C9-975F-899D2E2D60A4}" type="datetimeFigureOut">
              <a:rPr lang="en-US" smtClean="0"/>
              <a:t>10/24/2019</a:t>
            </a:fld>
            <a:endParaRPr lang="en-US"/>
          </a:p>
        </p:txBody>
      </p:sp>
      <p:sp>
        <p:nvSpPr>
          <p:cNvPr id="4" name="Footer Placeholder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E2CC1343-48B3-486C-98F4-68026547D0F0}" type="slidenum">
              <a:rPr lang="en-US" smtClean="0"/>
              <a:t>‹#›</a:t>
            </a:fld>
            <a:endParaRPr lang="en-US"/>
          </a:p>
        </p:txBody>
      </p:sp>
    </p:spTree>
    <p:extLst>
      <p:ext uri="{BB962C8B-B14F-4D97-AF65-F5344CB8AC3E}">
        <p14:creationId xmlns:p14="http://schemas.microsoft.com/office/powerpoint/2010/main" val="234124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56E45E5D-2126-49A8-9625-574E11E80F4B}" type="datetimeFigureOut">
              <a:rPr lang="en-US" smtClean="0"/>
              <a:t>10/24/2019</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9212C2DE-22E7-4272-B625-45CEDE45A9B9}" type="slidenum">
              <a:rPr lang="en-US" smtClean="0"/>
              <a:t>‹#›</a:t>
            </a:fld>
            <a:endParaRPr lang="en-US"/>
          </a:p>
        </p:txBody>
      </p:sp>
    </p:spTree>
    <p:extLst>
      <p:ext uri="{BB962C8B-B14F-4D97-AF65-F5344CB8AC3E}">
        <p14:creationId xmlns:p14="http://schemas.microsoft.com/office/powerpoint/2010/main" val="30446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50612" y="10492054"/>
            <a:ext cx="3023642" cy="551097"/>
          </a:xfrm>
          <a:prstGeom prst="rect">
            <a:avLst/>
          </a:prstGeom>
          <a:noFill/>
          <a:ln>
            <a:miter lim="800000"/>
            <a:headEnd/>
            <a:tailEnd/>
          </a:ln>
        </p:spPr>
        <p:txBody>
          <a:bodyPr lIns="100399" tIns="50199" rIns="100399" bIns="50199"/>
          <a:lstStyle/>
          <a:p>
            <a:pPr algn="r"/>
            <a:fld id="{B6CBF17B-BE79-4C75-8F64-4DDFFE393C8C}" type="slidenum">
              <a:rPr lang="el-GR" altLang="en-US">
                <a:solidFill>
                  <a:srgbClr val="000000"/>
                </a:solidFill>
              </a:rPr>
              <a:pPr algn="r"/>
              <a:t>1</a:t>
            </a:fld>
            <a:endParaRPr lang="el-GR" altLang="en-US">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l-GR" altLang="en-US"/>
          </a:p>
        </p:txBody>
      </p:sp>
    </p:spTree>
    <p:extLst>
      <p:ext uri="{BB962C8B-B14F-4D97-AF65-F5344CB8AC3E}">
        <p14:creationId xmlns:p14="http://schemas.microsoft.com/office/powerpoint/2010/main" val="50463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5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D3BB3-DD73-4211-A285-BD9CDF0816B7}"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8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04EFA0-C605-489E-B421-9EC7751EF46B}"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30470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4EFA0-C605-489E-B421-9EC7751EF46B}"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722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4EFA0-C605-489E-B421-9EC7751EF46B}"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101351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1"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p:txBody>
          <a:bodyPr/>
          <a:lstStyle>
            <a:lvl1pPr>
              <a:defRPr/>
            </a:lvl1pPr>
          </a:lstStyle>
          <a:p>
            <a:pPr>
              <a:defRPr/>
            </a:pPr>
            <a:endParaRPr lang="en-US"/>
          </a:p>
        </p:txBody>
      </p:sp>
      <p:sp>
        <p:nvSpPr>
          <p:cNvPr id="7" name="Rectangle 70"/>
          <p:cNvSpPr>
            <a:spLocks noGrp="1" noChangeArrowheads="1"/>
          </p:cNvSpPr>
          <p:nvPr>
            <p:ph type="ftr" sz="quarter" idx="11"/>
          </p:nvPr>
        </p:nvSpPr>
        <p:spPr/>
        <p:txBody>
          <a:bodyPr/>
          <a:lstStyle>
            <a:lvl1pPr>
              <a:defRPr/>
            </a:lvl1pPr>
          </a:lstStyle>
          <a:p>
            <a:pPr>
              <a:defRPr/>
            </a:pPr>
            <a:endParaRPr lang="en-US"/>
          </a:p>
        </p:txBody>
      </p:sp>
      <p:sp>
        <p:nvSpPr>
          <p:cNvPr id="8" name="Rectangle 71"/>
          <p:cNvSpPr>
            <a:spLocks noGrp="1" noChangeArrowheads="1"/>
          </p:cNvSpPr>
          <p:nvPr>
            <p:ph type="sldNum" sz="quarter" idx="12"/>
          </p:nvPr>
        </p:nvSpPr>
        <p:spPr/>
        <p:txBody>
          <a:bodyPr/>
          <a:lstStyle>
            <a:lvl1pPr>
              <a:defRPr/>
            </a:lvl1pPr>
          </a:lstStyle>
          <a:p>
            <a:pPr>
              <a:defRPr/>
            </a:pPr>
            <a:fld id="{4D464360-5316-43E7-849F-4B7EA92BA8B2}" type="slidenum">
              <a:rPr lang="en-US"/>
              <a:pPr>
                <a:defRPr/>
              </a:pPr>
              <a:t>‹#›</a:t>
            </a:fld>
            <a:endParaRPr lang="en-US"/>
          </a:p>
        </p:txBody>
      </p:sp>
    </p:spTree>
    <p:extLst>
      <p:ext uri="{BB962C8B-B14F-4D97-AF65-F5344CB8AC3E}">
        <p14:creationId xmlns:p14="http://schemas.microsoft.com/office/powerpoint/2010/main" val="60325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3" name="TextBox 2"/>
          <p:cNvSpPr txBox="1"/>
          <p:nvPr userDrawn="1"/>
        </p:nvSpPr>
        <p:spPr>
          <a:xfrm>
            <a:off x="6335184" y="6477001"/>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GB" sz="650" b="1" i="0" kern="1200" dirty="0">
                <a:solidFill>
                  <a:schemeClr val="bg1"/>
                </a:solidFill>
                <a:effectLst/>
                <a:latin typeface="+mn-lt"/>
                <a:ea typeface="+mn-ea"/>
                <a:cs typeface="+mn-cs"/>
              </a:rPr>
              <a:t>Fostering the use of open data </a:t>
            </a:r>
            <a:r>
              <a:rPr lang="en-GB" sz="650" b="0" i="0" kern="1200" dirty="0">
                <a:solidFill>
                  <a:schemeClr val="bg1"/>
                </a:solidFill>
                <a:effectLst/>
                <a:latin typeface="+mn-lt"/>
                <a:ea typeface="+mn-ea"/>
                <a:cs typeface="+mn-cs"/>
              </a:rPr>
              <a:t>| Hackathon 2.0</a:t>
            </a:r>
          </a:p>
        </p:txBody>
      </p:sp>
      <p:sp>
        <p:nvSpPr>
          <p:cNvPr id="5" name="TextBox 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653353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3179415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2740721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5333"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109284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4012734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12588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7974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4EFA0-C605-489E-B421-9EC7751EF46B}"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413627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3642459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667" b="1"/>
            </a:lvl1pPr>
          </a:lstStyle>
          <a:p>
            <a:r>
              <a:rPr lang="en-US"/>
              <a:t>Click to edit Master title style</a:t>
            </a:r>
            <a:endParaRPr lang="el-G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3744659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l-GR"/>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793534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3245660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397301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17"/>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1"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p:txBody>
          <a:bodyPr/>
          <a:lstStyle>
            <a:lvl1pPr>
              <a:defRPr/>
            </a:lvl1pPr>
          </a:lstStyle>
          <a:p>
            <a:pPr defTabSz="1219170">
              <a:defRPr/>
            </a:pPr>
            <a:endParaRPr lang="en-US">
              <a:solidFill>
                <a:prstClr val="black">
                  <a:tint val="75000"/>
                </a:prstClr>
              </a:solidFill>
            </a:endParaRPr>
          </a:p>
        </p:txBody>
      </p:sp>
      <p:sp>
        <p:nvSpPr>
          <p:cNvPr id="7" name="Rectangle 70"/>
          <p:cNvSpPr>
            <a:spLocks noGrp="1" noChangeArrowheads="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8" name="Rectangle 71"/>
          <p:cNvSpPr>
            <a:spLocks noGrp="1" noChangeArrowheads="1"/>
          </p:cNvSpPr>
          <p:nvPr>
            <p:ph type="sldNum" sz="quarter" idx="12"/>
          </p:nvPr>
        </p:nvSpPr>
        <p:spPr/>
        <p:txBody>
          <a:bodyPr/>
          <a:lstStyle>
            <a:lvl1pPr>
              <a:defRPr/>
            </a:lvl1pPr>
          </a:lstStyle>
          <a:p>
            <a:pPr defTabSz="1219170">
              <a:defRPr/>
            </a:pPr>
            <a:fld id="{4D464360-5316-43E7-849F-4B7EA92BA8B2}" type="slidenum">
              <a:rPr lang="en-US" smtClean="0">
                <a:solidFill>
                  <a:prstClr val="black">
                    <a:tint val="75000"/>
                  </a:prstClr>
                </a:solidFill>
              </a:rPr>
              <a:pPr defTabSz="1219170">
                <a:defRPr/>
              </a:pPr>
              <a:t>‹#›</a:t>
            </a:fld>
            <a:endParaRPr lang="en-US">
              <a:solidFill>
                <a:prstClr val="black">
                  <a:tint val="75000"/>
                </a:prstClr>
              </a:solidFill>
            </a:endParaRPr>
          </a:p>
        </p:txBody>
      </p:sp>
    </p:spTree>
    <p:extLst>
      <p:ext uri="{BB962C8B-B14F-4D97-AF65-F5344CB8AC3E}">
        <p14:creationId xmlns:p14="http://schemas.microsoft.com/office/powerpoint/2010/main" val="13948575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04EFA0-C605-489E-B421-9EC7751EF46B}"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325636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4EFA0-C605-489E-B421-9EC7751EF46B}"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204754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04EFA0-C605-489E-B421-9EC7751EF46B}" type="datetimeFigureOut">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16564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4EFA0-C605-489E-B421-9EC7751EF46B}" type="datetimeFigureOut">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34111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4EFA0-C605-489E-B421-9EC7751EF46B}" type="datetimeFigureOut">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192280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04EFA0-C605-489E-B421-9EC7751EF46B}"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26249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04EFA0-C605-489E-B421-9EC7751EF46B}"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E04D4-77BB-4EE4-A665-16C430E74826}" type="slidenum">
              <a:rPr lang="en-US" smtClean="0"/>
              <a:t>‹#›</a:t>
            </a:fld>
            <a:endParaRPr lang="en-US"/>
          </a:p>
        </p:txBody>
      </p:sp>
    </p:spTree>
    <p:extLst>
      <p:ext uri="{BB962C8B-B14F-4D97-AF65-F5344CB8AC3E}">
        <p14:creationId xmlns:p14="http://schemas.microsoft.com/office/powerpoint/2010/main" val="218068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4EFA0-C605-489E-B421-9EC7751EF46B}" type="datetimeFigureOut">
              <a:rPr lang="en-US" smtClean="0"/>
              <a:t>10/24/2019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E04D4-77BB-4EE4-A665-16C430E74826}" type="slidenum">
              <a:rPr lang="en-US" smtClean="0"/>
              <a:t>‹#›</a:t>
            </a:fld>
            <a:endParaRPr lang="en-US"/>
          </a:p>
        </p:txBody>
      </p:sp>
    </p:spTree>
    <p:extLst>
      <p:ext uri="{BB962C8B-B14F-4D97-AF65-F5344CB8AC3E}">
        <p14:creationId xmlns:p14="http://schemas.microsoft.com/office/powerpoint/2010/main" val="121064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33336ADC-98FE-4D29-A3F2-2072E967860D}" type="datetimeFigureOut">
              <a:rPr lang="el-GR" smtClean="0">
                <a:solidFill>
                  <a:prstClr val="black">
                    <a:tint val="75000"/>
                  </a:prstClr>
                </a:solidFill>
              </a:rPr>
              <a:pPr defTabSz="1219170"/>
              <a:t>24/10/2019</a:t>
            </a:fld>
            <a:endParaRPr lang="el-GR">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l-GR">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95EC02AA-4C3F-490E-883F-F1B72B2887A4}" type="slidenum">
              <a:rPr lang="el-GR" smtClean="0">
                <a:solidFill>
                  <a:prstClr val="black">
                    <a:tint val="75000"/>
                  </a:prstClr>
                </a:solidFill>
              </a:rPr>
              <a:pPr defTabSz="1219170"/>
              <a:t>‹#›</a:t>
            </a:fld>
            <a:endParaRPr lang="el-GR">
              <a:solidFill>
                <a:prstClr val="black">
                  <a:tint val="75000"/>
                </a:prstClr>
              </a:solidFill>
            </a:endParaRPr>
          </a:p>
        </p:txBody>
      </p:sp>
    </p:spTree>
    <p:extLst>
      <p:ext uri="{BB962C8B-B14F-4D97-AF65-F5344CB8AC3E}">
        <p14:creationId xmlns:p14="http://schemas.microsoft.com/office/powerpoint/2010/main" val="25480519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l-G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data.gov.c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ata.gov.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cy/url?url=http://vancouveropera.blogspot.com/2009/11/uh-oh-parking-advisory.html&amp;rct=j&amp;frm=1&amp;q=&amp;esrc=s&amp;sa=U&amp;ei=Eic-VLHQKMzMOPftgIAN&amp;ved=0CCgQ9QEwCjgU&amp;usg=AFQjCNHJyAE3BMh216Jy1gI-Oj_fnZxB4w" TargetMode="Externa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239184" y="1064101"/>
            <a:ext cx="7104955" cy="841375"/>
          </a:xfrm>
          <a:prstGeom prst="rect">
            <a:avLst/>
          </a:prstGeom>
          <a:noFill/>
          <a:ln w="9525">
            <a:noFill/>
            <a:miter lim="800000"/>
            <a:headEnd/>
            <a:tailEnd/>
          </a:ln>
        </p:spPr>
        <p:txBody>
          <a:bodyPr lIns="121901" tIns="60949" rIns="121901" bIns="60949" anchor="ctr"/>
          <a:lstStyle/>
          <a:p>
            <a:pPr defTabSz="1217054" eaLnBrk="0" hangingPunct="0">
              <a:defRPr/>
            </a:pPr>
            <a:r>
              <a:rPr lang="el-GR" sz="3200" b="1" dirty="0">
                <a:solidFill>
                  <a:schemeClr val="tx2"/>
                </a:solidFill>
                <a:latin typeface="Arial" pitchFamily="34" charset="0"/>
                <a:cs typeface="Arial" pitchFamily="34" charset="0"/>
              </a:rPr>
              <a:t>Ανοικτά Δεδομένα και Περαιτέρω Χρήση Πληροφοριών του Δημόσιου Τομέα</a:t>
            </a:r>
            <a:endParaRPr lang="en-GB" sz="3200" b="1" dirty="0">
              <a:solidFill>
                <a:schemeClr val="tx2"/>
              </a:solidFill>
              <a:latin typeface="Arial" pitchFamily="34" charset="0"/>
              <a:cs typeface="Arial" pitchFamily="34" charset="0"/>
            </a:endParaRPr>
          </a:p>
        </p:txBody>
      </p:sp>
      <p:sp>
        <p:nvSpPr>
          <p:cNvPr id="22534" name="Text Placeholder 13"/>
          <p:cNvSpPr>
            <a:spLocks noGrp="1"/>
          </p:cNvSpPr>
          <p:nvPr>
            <p:ph type="body" sz="quarter" idx="4294967295"/>
          </p:nvPr>
        </p:nvSpPr>
        <p:spPr>
          <a:xfrm>
            <a:off x="278081" y="2513829"/>
            <a:ext cx="6144683" cy="1092346"/>
          </a:xfrm>
        </p:spPr>
        <p:txBody>
          <a:bodyPr anchor="ctr">
            <a:normAutofit/>
          </a:bodyPr>
          <a:lstStyle/>
          <a:p>
            <a:pPr marL="0" indent="0" defTabSz="1219170">
              <a:spcBef>
                <a:spcPct val="0"/>
              </a:spcBef>
              <a:buNone/>
            </a:pPr>
            <a:r>
              <a:rPr lang="el-GR" sz="2933" dirty="0">
                <a:solidFill>
                  <a:srgbClr val="92D050"/>
                </a:solidFill>
                <a:latin typeface="Arial" charset="0"/>
              </a:rPr>
              <a:t>Στρατηγική</a:t>
            </a:r>
          </a:p>
          <a:p>
            <a:pPr marL="0" indent="0" defTabSz="1219170">
              <a:spcBef>
                <a:spcPct val="0"/>
              </a:spcBef>
              <a:buNone/>
            </a:pPr>
            <a:r>
              <a:rPr lang="el-GR" sz="2933" dirty="0">
                <a:solidFill>
                  <a:srgbClr val="92D050"/>
                </a:solidFill>
                <a:latin typeface="Arial" charset="0"/>
              </a:rPr>
              <a:t>και Τελευταίες Εξελίξεις</a:t>
            </a:r>
            <a:endParaRPr lang="en-US" sz="2933" dirty="0">
              <a:solidFill>
                <a:srgbClr val="92D050"/>
              </a:solidFill>
              <a:latin typeface="Arial" charset="0"/>
            </a:endParaRPr>
          </a:p>
        </p:txBody>
      </p:sp>
      <p:sp>
        <p:nvSpPr>
          <p:cNvPr id="9" name="Subtitle 6"/>
          <p:cNvSpPr txBox="1">
            <a:spLocks/>
          </p:cNvSpPr>
          <p:nvPr/>
        </p:nvSpPr>
        <p:spPr bwMode="auto">
          <a:xfrm>
            <a:off x="278081" y="4525796"/>
            <a:ext cx="3546603" cy="1426339"/>
          </a:xfrm>
          <a:prstGeom prst="rect">
            <a:avLst/>
          </a:prstGeom>
          <a:noFill/>
          <a:ln w="9525">
            <a:noFill/>
            <a:miter lim="800000"/>
            <a:headEnd/>
            <a:tailEnd/>
          </a:ln>
        </p:spPr>
        <p:txBody>
          <a:bodyPr lIns="91426" tIns="45712" rIns="91426" bIns="45712"/>
          <a:lstStyle/>
          <a:p>
            <a:pPr marL="341313" indent="-341313" defTabSz="912813" eaLnBrk="0" hangingPunct="0">
              <a:spcBef>
                <a:spcPct val="20000"/>
              </a:spcBef>
              <a:defRPr/>
            </a:pPr>
            <a:endParaRPr lang="el-GR" dirty="0">
              <a:solidFill>
                <a:schemeClr val="tx1">
                  <a:lumMod val="50000"/>
                  <a:lumOff val="50000"/>
                </a:schemeClr>
              </a:solidFill>
              <a:latin typeface="Arial" pitchFamily="34" charset="0"/>
              <a:cs typeface="Arial" pitchFamily="34" charset="0"/>
            </a:endParaRPr>
          </a:p>
          <a:p>
            <a:pPr marL="341313" indent="-341313" defTabSz="912813" eaLnBrk="0" hangingPunct="0">
              <a:spcBef>
                <a:spcPct val="20000"/>
              </a:spcBef>
              <a:defRPr/>
            </a:pPr>
            <a:r>
              <a:rPr lang="el-GR" dirty="0">
                <a:solidFill>
                  <a:schemeClr val="tx1">
                    <a:lumMod val="50000"/>
                    <a:lumOff val="50000"/>
                  </a:schemeClr>
                </a:solidFill>
                <a:latin typeface="Arial" pitchFamily="34" charset="0"/>
                <a:cs typeface="Arial" pitchFamily="34" charset="0"/>
              </a:rPr>
              <a:t>Λευκωσία</a:t>
            </a:r>
            <a:r>
              <a:rPr lang="en-US" dirty="0">
                <a:solidFill>
                  <a:schemeClr val="tx1">
                    <a:lumMod val="50000"/>
                    <a:lumOff val="50000"/>
                  </a:schemeClr>
                </a:solidFill>
                <a:latin typeface="Arial" pitchFamily="34" charset="0"/>
                <a:cs typeface="Arial" pitchFamily="34" charset="0"/>
              </a:rPr>
              <a:t>, 24 </a:t>
            </a:r>
            <a:r>
              <a:rPr lang="el-GR" dirty="0">
                <a:solidFill>
                  <a:schemeClr val="tx1">
                    <a:lumMod val="50000"/>
                    <a:lumOff val="50000"/>
                  </a:schemeClr>
                </a:solidFill>
                <a:latin typeface="Arial" pitchFamily="34" charset="0"/>
                <a:cs typeface="Arial" pitchFamily="34" charset="0"/>
              </a:rPr>
              <a:t>Οκτωβρίου</a:t>
            </a:r>
            <a:r>
              <a:rPr lang="en-US" dirty="0">
                <a:solidFill>
                  <a:schemeClr val="tx1">
                    <a:lumMod val="50000"/>
                    <a:lumOff val="50000"/>
                  </a:schemeClr>
                </a:solidFill>
                <a:latin typeface="Arial" pitchFamily="34" charset="0"/>
                <a:cs typeface="Arial" pitchFamily="34" charset="0"/>
              </a:rPr>
              <a:t> 201</a:t>
            </a:r>
            <a:r>
              <a:rPr lang="el-GR" dirty="0">
                <a:solidFill>
                  <a:schemeClr val="tx1">
                    <a:lumMod val="50000"/>
                    <a:lumOff val="50000"/>
                  </a:schemeClr>
                </a:solidFill>
                <a:latin typeface="Arial" pitchFamily="34" charset="0"/>
                <a:cs typeface="Arial" pitchFamily="34" charset="0"/>
              </a:rPr>
              <a:t>9</a:t>
            </a:r>
            <a:endParaRPr lang="en-GB" dirty="0">
              <a:solidFill>
                <a:schemeClr val="tx1">
                  <a:lumMod val="50000"/>
                  <a:lumOff val="50000"/>
                </a:schemeClr>
              </a:solidFill>
              <a:latin typeface="Arial" pitchFamily="34" charset="0"/>
              <a:cs typeface="Arial" pitchFamily="34" charset="0"/>
            </a:endParaRPr>
          </a:p>
          <a:p>
            <a:pPr marL="341313" indent="-341313" defTabSz="912813" eaLnBrk="0" hangingPunct="0">
              <a:spcBef>
                <a:spcPct val="20000"/>
              </a:spcBef>
              <a:defRPr/>
            </a:pPr>
            <a:endParaRPr lang="el-GR" sz="1600" dirty="0">
              <a:solidFill>
                <a:schemeClr val="tx1">
                  <a:lumMod val="50000"/>
                  <a:lumOff val="50000"/>
                </a:schemeClr>
              </a:solidFill>
              <a:latin typeface="Arial" pitchFamily="34" charset="0"/>
              <a:cs typeface="Arial" pitchFamily="34" charset="0"/>
            </a:endParaRPr>
          </a:p>
          <a:p>
            <a:pPr marL="341313" indent="-341313" defTabSz="912813" eaLnBrk="0" hangingPunct="0">
              <a:spcBef>
                <a:spcPct val="20000"/>
              </a:spcBef>
              <a:defRPr/>
            </a:pPr>
            <a:endParaRPr lang="en-GB" sz="1600" dirty="0">
              <a:solidFill>
                <a:schemeClr val="tx1">
                  <a:lumMod val="50000"/>
                  <a:lumOff val="50000"/>
                </a:schemeClr>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10464668" y="189842"/>
            <a:ext cx="1533627" cy="940934"/>
          </a:xfrm>
          <a:prstGeom prst="rect">
            <a:avLst/>
          </a:prstGeom>
          <a:noFill/>
          <a:ln w="9525">
            <a:noFill/>
            <a:miter lim="800000"/>
            <a:headEnd/>
            <a:tailEnd/>
          </a:ln>
        </p:spPr>
      </p:pic>
      <p:sp>
        <p:nvSpPr>
          <p:cNvPr id="2" name="Rectangle 1"/>
          <p:cNvSpPr/>
          <p:nvPr/>
        </p:nvSpPr>
        <p:spPr>
          <a:xfrm>
            <a:off x="239184" y="3861196"/>
            <a:ext cx="5054495" cy="7435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lumMod val="50000"/>
                    <a:lumOff val="50000"/>
                  </a:schemeClr>
                </a:solidFill>
                <a:latin typeface="Arial" panose="020B0604020202020204" pitchFamily="34" charset="0"/>
                <a:cs typeface="Arial" panose="020B0604020202020204" pitchFamily="34" charset="0"/>
              </a:rPr>
              <a:t>Παρουσίαση: Δημήτρης Μιχαήλ </a:t>
            </a:r>
            <a:r>
              <a:rPr lang="en-US" sz="2000" dirty="0">
                <a:solidFill>
                  <a:schemeClr val="tx1">
                    <a:lumMod val="50000"/>
                    <a:lumOff val="50000"/>
                  </a:schemeClr>
                </a:solidFill>
                <a:latin typeface="Arial" panose="020B0604020202020204" pitchFamily="34" charset="0"/>
                <a:cs typeface="Arial" panose="020B0604020202020204" pitchFamily="34" charset="0"/>
              </a:rPr>
              <a:t>(</a:t>
            </a:r>
            <a:r>
              <a:rPr lang="el-GR" sz="2000" dirty="0">
                <a:solidFill>
                  <a:schemeClr val="tx1">
                    <a:lumMod val="50000"/>
                    <a:lumOff val="50000"/>
                  </a:schemeClr>
                </a:solidFill>
                <a:latin typeface="Arial" panose="020B0604020202020204" pitchFamily="34" charset="0"/>
                <a:cs typeface="Arial" panose="020B0604020202020204" pitchFamily="34" charset="0"/>
              </a:rPr>
              <a:t>ΤΔΔΠ</a:t>
            </a:r>
            <a:r>
              <a:rPr lang="en-US" sz="2000" dirty="0">
                <a:solidFill>
                  <a:schemeClr val="tx1">
                    <a:lumMod val="50000"/>
                    <a:lumOff val="50000"/>
                  </a:schemeClr>
                </a:solidFill>
                <a:latin typeface="Arial" panose="020B0604020202020204" pitchFamily="34" charset="0"/>
                <a:cs typeface="Arial" panose="020B0604020202020204" pitchFamily="34" charset="0"/>
              </a:rPr>
              <a:t>)</a:t>
            </a:r>
          </a:p>
          <a:p>
            <a:endParaRPr lang="en-US" sz="5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29" y="5781968"/>
            <a:ext cx="2020722" cy="488848"/>
          </a:xfrm>
          <a:prstGeom prst="rect">
            <a:avLst/>
          </a:prstGeom>
        </p:spPr>
      </p:pic>
      <p:pic>
        <p:nvPicPr>
          <p:cNvPr id="7" name="Picture 6"/>
          <p:cNvPicPr>
            <a:picLocks noChangeAspect="1"/>
          </p:cNvPicPr>
          <p:nvPr/>
        </p:nvPicPr>
        <p:blipFill>
          <a:blip r:embed="rId5"/>
          <a:stretch>
            <a:fillRect/>
          </a:stretch>
        </p:blipFill>
        <p:spPr>
          <a:xfrm>
            <a:off x="5881908" y="1562555"/>
            <a:ext cx="6181725" cy="4152900"/>
          </a:xfrm>
          <a:prstGeom prst="rect">
            <a:avLst/>
          </a:prstGeom>
        </p:spPr>
      </p:pic>
      <p:pic>
        <p:nvPicPr>
          <p:cNvPr id="12" name="Picture 11" descr="New Image"/>
          <p:cNvPicPr>
            <a:picLocks noChangeAspect="1" noChangeArrowheads="1"/>
          </p:cNvPicPr>
          <p:nvPr/>
        </p:nvPicPr>
        <p:blipFill>
          <a:blip r:embed="rId6" cstate="print"/>
          <a:srcRect/>
          <a:stretch>
            <a:fillRect/>
          </a:stretch>
        </p:blipFill>
        <p:spPr bwMode="auto">
          <a:xfrm>
            <a:off x="2724461" y="5781968"/>
            <a:ext cx="1532444" cy="625696"/>
          </a:xfrm>
          <a:prstGeom prst="rect">
            <a:avLst/>
          </a:prstGeom>
          <a:noFill/>
          <a:ln w="9525">
            <a:noFill/>
            <a:miter lim="800000"/>
            <a:headEnd/>
            <a:tailEnd/>
          </a:ln>
        </p:spPr>
      </p:pic>
    </p:spTree>
    <p:extLst>
      <p:ext uri="{BB962C8B-B14F-4D97-AF65-F5344CB8AC3E}">
        <p14:creationId xmlns:p14="http://schemas.microsoft.com/office/powerpoint/2010/main" val="26799106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342483" y="1078282"/>
            <a:ext cx="9766822" cy="2461188"/>
            <a:chOff x="1648724" y="1124872"/>
            <a:chExt cx="9766822" cy="2461188"/>
          </a:xfrm>
        </p:grpSpPr>
        <p:sp>
          <p:nvSpPr>
            <p:cNvPr id="5" name="Text Box 22711"/>
            <p:cNvSpPr txBox="1"/>
            <p:nvPr/>
          </p:nvSpPr>
          <p:spPr>
            <a:xfrm>
              <a:off x="1648724" y="2733901"/>
              <a:ext cx="1476375" cy="361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l-GR" sz="16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Διακυβέρνηση</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564" y="1863251"/>
              <a:ext cx="828675" cy="885825"/>
            </a:xfrm>
            <a:prstGeom prst="rect">
              <a:avLst/>
            </a:prstGeom>
            <a:noFill/>
            <a:ln>
              <a:noFill/>
            </a:ln>
          </p:spPr>
        </p:pic>
        <p:sp>
          <p:nvSpPr>
            <p:cNvPr id="4" name="Rounded Rectangle 3"/>
            <p:cNvSpPr/>
            <p:nvPr/>
          </p:nvSpPr>
          <p:spPr>
            <a:xfrm>
              <a:off x="5437382" y="1124872"/>
              <a:ext cx="5978164" cy="2461188"/>
            </a:xfrm>
            <a:prstGeom prst="roundRect">
              <a:avLst/>
            </a:prstGeom>
            <a:noFill/>
            <a:ln w="12700" cap="flat" cmpd="sng" algn="ctr">
              <a:solidFill>
                <a:sysClr val="window" lastClr="FFFFFF">
                  <a:lumMod val="65000"/>
                </a:sysClr>
              </a:solidFill>
              <a:prstDash val="solid"/>
              <a:miter lim="800000"/>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p:cNvGrpSpPr/>
            <p:nvPr/>
          </p:nvGrpSpPr>
          <p:grpSpPr>
            <a:xfrm>
              <a:off x="5779226" y="1212466"/>
              <a:ext cx="5095833" cy="2276475"/>
              <a:chOff x="5702314" y="1200684"/>
              <a:chExt cx="5095833" cy="2276475"/>
            </a:xfrm>
          </p:grpSpPr>
          <p:sp>
            <p:nvSpPr>
              <p:cNvPr id="7" name="Rounded Rectangle 6"/>
              <p:cNvSpPr/>
              <p:nvPr/>
            </p:nvSpPr>
            <p:spPr>
              <a:xfrm>
                <a:off x="7735901" y="1200684"/>
                <a:ext cx="13811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l-GR" sz="1100" dirty="0">
                    <a:solidFill>
                      <a:prstClr val="white"/>
                    </a:solidFill>
                    <a:ea typeface="Calibri" panose="020F0502020204030204" pitchFamily="34" charset="0"/>
                    <a:cs typeface="Times New Roman" panose="02020603050405020304" pitchFamily="18" charset="0"/>
                  </a:rPr>
                  <a:t>Υπουργός Οικονομικών</a:t>
                </a:r>
                <a:endParaRPr kumimoji="0" lang="en-US"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8" name="Rounded Rectangle 7"/>
              <p:cNvSpPr/>
              <p:nvPr/>
            </p:nvSpPr>
            <p:spPr>
              <a:xfrm>
                <a:off x="7816864" y="2086509"/>
                <a:ext cx="1228725" cy="5048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l-GR" sz="1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Διευθυντής ΤΔΔΠ</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7816864" y="2972334"/>
                <a:ext cx="1219200" cy="5048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l-GR" sz="1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Ομάδα Ανοικτών Δεδομένων</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5702314" y="1886484"/>
                <a:ext cx="1676400" cy="504825"/>
              </a:xfrm>
              <a:prstGeom prst="roundRect">
                <a:avLst/>
              </a:prstGeom>
              <a:solidFill>
                <a:schemeClr val="bg1">
                  <a:lumMod val="50000"/>
                </a:schemeClr>
              </a:solidFill>
              <a:ln w="12700" cap="flat" cmpd="sng" algn="ctr">
                <a:solidFill>
                  <a:schemeClr val="bg1">
                    <a:lumMod val="50000"/>
                  </a:schemeClr>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l-GR" sz="1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Συμβούλιο Ηλεκτρονικής Διακυβέρνηση</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p:nvPr/>
            </p:nvCxnSpPr>
            <p:spPr>
              <a:xfrm flipV="1">
                <a:off x="8426464" y="2591334"/>
                <a:ext cx="4445" cy="381000"/>
              </a:xfrm>
              <a:prstGeom prst="line">
                <a:avLst/>
              </a:prstGeom>
              <a:noFill/>
              <a:ln w="6350" cap="flat" cmpd="sng" algn="ctr">
                <a:solidFill>
                  <a:sysClr val="windowText" lastClr="000000">
                    <a:lumMod val="50000"/>
                    <a:lumOff val="50000"/>
                  </a:sysClr>
                </a:solidFill>
                <a:prstDash val="solid"/>
                <a:miter lim="800000"/>
              </a:ln>
              <a:effectLst/>
            </p:spPr>
          </p:cxnSp>
          <p:cxnSp>
            <p:nvCxnSpPr>
              <p:cNvPr id="12" name="Straight Connector 11"/>
              <p:cNvCxnSpPr/>
              <p:nvPr/>
            </p:nvCxnSpPr>
            <p:spPr>
              <a:xfrm flipV="1">
                <a:off x="8430909" y="1715034"/>
                <a:ext cx="0" cy="371475"/>
              </a:xfrm>
              <a:prstGeom prst="line">
                <a:avLst/>
              </a:prstGeom>
              <a:noFill/>
              <a:ln w="6350" cap="flat" cmpd="sng" algn="ctr">
                <a:solidFill>
                  <a:sysClr val="windowText" lastClr="000000">
                    <a:lumMod val="50000"/>
                    <a:lumOff val="50000"/>
                  </a:sysClr>
                </a:solidFill>
                <a:prstDash val="solid"/>
                <a:miter lim="800000"/>
              </a:ln>
              <a:effectLst/>
            </p:spPr>
          </p:cxnSp>
          <p:sp>
            <p:nvSpPr>
              <p:cNvPr id="13" name="Rounded Rectangle 12"/>
              <p:cNvSpPr/>
              <p:nvPr/>
            </p:nvSpPr>
            <p:spPr>
              <a:xfrm>
                <a:off x="9607522" y="2953284"/>
                <a:ext cx="1190625" cy="5238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l-GR" sz="1100" b="1" dirty="0">
                    <a:solidFill>
                      <a:prstClr val="white"/>
                    </a:solidFill>
                    <a:ea typeface="Calibri" panose="020F0502020204030204" pitchFamily="34" charset="0"/>
                    <a:cs typeface="Times New Roman" panose="02020603050405020304" pitchFamily="18" charset="0"/>
                  </a:rPr>
                  <a:t>Ενδιαφερόμενα Μέρη</a:t>
                </a:r>
                <a:endParaRPr kumimoji="0" lang="en-US"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H="1">
                <a:off x="9064597" y="3230488"/>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965620" y="3716570"/>
            <a:ext cx="10143685" cy="2947619"/>
            <a:chOff x="1364440" y="3777819"/>
            <a:chExt cx="10143685" cy="2947619"/>
          </a:xfrm>
        </p:grpSpPr>
        <p:pic>
          <p:nvPicPr>
            <p:cNvPr id="24" name="Picture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868" y="4681855"/>
              <a:ext cx="615950" cy="601980"/>
            </a:xfrm>
            <a:prstGeom prst="rect">
              <a:avLst/>
            </a:prstGeom>
            <a:noFill/>
            <a:ln>
              <a:noFill/>
            </a:ln>
          </p:spPr>
        </p:pic>
        <p:grpSp>
          <p:nvGrpSpPr>
            <p:cNvPr id="31" name="Group 30"/>
            <p:cNvGrpSpPr/>
            <p:nvPr/>
          </p:nvGrpSpPr>
          <p:grpSpPr>
            <a:xfrm>
              <a:off x="1364440" y="3777819"/>
              <a:ext cx="10143685" cy="2947619"/>
              <a:chOff x="1355894" y="3777819"/>
              <a:chExt cx="10143685" cy="2947619"/>
            </a:xfrm>
          </p:grpSpPr>
          <p:grpSp>
            <p:nvGrpSpPr>
              <p:cNvPr id="30" name="Group 29"/>
              <p:cNvGrpSpPr/>
              <p:nvPr/>
            </p:nvGrpSpPr>
            <p:grpSpPr>
              <a:xfrm>
                <a:off x="1355894" y="4605338"/>
                <a:ext cx="2498087" cy="1116964"/>
                <a:chOff x="1355894" y="4605338"/>
                <a:chExt cx="2498087" cy="1116964"/>
              </a:xfrm>
            </p:grpSpPr>
            <p:sp>
              <p:nvSpPr>
                <p:cNvPr id="25" name="Oval 24"/>
                <p:cNvSpPr/>
                <p:nvPr/>
              </p:nvSpPr>
              <p:spPr>
                <a:xfrm>
                  <a:off x="2094772" y="4605338"/>
                  <a:ext cx="781050" cy="755015"/>
                </a:xfrm>
                <a:prstGeom prst="ellipse">
                  <a:avLst/>
                </a:prstGeom>
                <a:noFill/>
                <a:ln w="15875">
                  <a:solidFill>
                    <a:srgbClr val="2AA2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 Box 22711"/>
                <p:cNvSpPr txBox="1"/>
                <p:nvPr/>
              </p:nvSpPr>
              <p:spPr>
                <a:xfrm>
                  <a:off x="1355894" y="5360352"/>
                  <a:ext cx="2498087" cy="361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sz="1600" b="1" i="0" u="none" strike="noStrike" kern="1200" cap="none" spc="0" normalizeH="0" baseline="0" noProof="0" dirty="0">
                      <a:ln>
                        <a:noFill/>
                      </a:ln>
                      <a:solidFill>
                        <a:srgbClr val="2E74B5"/>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Μηχανισμός</a:t>
                  </a:r>
                  <a:r>
                    <a:rPr kumimoji="0" lang="el-GR" sz="1600" b="1" i="0" u="none" strike="noStrike" kern="1200" cap="none" spc="0" normalizeH="0" noProof="0" dirty="0">
                      <a:ln>
                        <a:noFill/>
                      </a:ln>
                      <a:solidFill>
                        <a:srgbClr val="2E74B5"/>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Υλοποίησης</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27"/>
              <p:cNvSpPr/>
              <p:nvPr/>
            </p:nvSpPr>
            <p:spPr>
              <a:xfrm>
                <a:off x="5521415" y="3777819"/>
                <a:ext cx="5978164" cy="2947619"/>
              </a:xfrm>
              <a:prstGeom prst="roundRect">
                <a:avLst/>
              </a:prstGeom>
              <a:noFill/>
              <a:ln w="12700" cap="flat" cmpd="sng" algn="ctr">
                <a:solidFill>
                  <a:sysClr val="window" lastClr="FFFFFF">
                    <a:lumMod val="65000"/>
                  </a:sysClr>
                </a:solidFill>
                <a:prstDash val="solid"/>
                <a:miter lim="800000"/>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pic>
        <p:nvPicPr>
          <p:cNvPr id="34" name="Picture 2"/>
          <p:cNvPicPr>
            <a:picLocks noChangeAspect="1" noChangeArrowheads="1"/>
          </p:cNvPicPr>
          <p:nvPr/>
        </p:nvPicPr>
        <p:blipFill>
          <a:blip r:embed="rId4" cstate="print"/>
          <a:srcRect/>
          <a:stretch>
            <a:fillRect/>
          </a:stretch>
        </p:blipFill>
        <p:spPr bwMode="auto">
          <a:xfrm>
            <a:off x="10896535" y="191575"/>
            <a:ext cx="960107" cy="589059"/>
          </a:xfrm>
          <a:prstGeom prst="rect">
            <a:avLst/>
          </a:prstGeom>
          <a:noFill/>
          <a:ln w="9525">
            <a:noFill/>
            <a:miter lim="800000"/>
            <a:headEnd/>
            <a:tailEnd/>
          </a:ln>
        </p:spPr>
      </p:pic>
      <p:cxnSp>
        <p:nvCxnSpPr>
          <p:cNvPr id="35" name="Straight Connector 34"/>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36" name="Picture 3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9659" y="3796645"/>
            <a:ext cx="4714950" cy="2705015"/>
          </a:xfrm>
          <a:prstGeom prst="rect">
            <a:avLst/>
          </a:prstGeom>
          <a:noFill/>
          <a:ln cap="flat">
            <a:noFill/>
          </a:ln>
          <a:effectLst>
            <a:softEdge rad="0"/>
          </a:effectLst>
        </p:spPr>
      </p:pic>
      <p:sp>
        <p:nvSpPr>
          <p:cNvPr id="37" name="TextBox 36"/>
          <p:cNvSpPr txBox="1"/>
          <p:nvPr/>
        </p:nvSpPr>
        <p:spPr>
          <a:xfrm>
            <a:off x="157258" y="107044"/>
            <a:ext cx="7569500" cy="738664"/>
          </a:xfrm>
          <a:prstGeom prst="rect">
            <a:avLst/>
          </a:prstGeom>
          <a:noFill/>
        </p:spPr>
        <p:txBody>
          <a:bodyPr wrap="square" rtlCol="0">
            <a:spAutoFit/>
          </a:bodyPr>
          <a:lstStyle/>
          <a:p>
            <a:pPr marL="266700" lvl="0" indent="-266700">
              <a:buFontTx/>
              <a:buAutoNum type="alphaUcPeriod"/>
              <a:defRPr/>
            </a:pPr>
            <a:r>
              <a:rPr lang="el-GR" sz="2400" dirty="0">
                <a:solidFill>
                  <a:srgbClr val="0070C0"/>
                </a:solidFill>
                <a:latin typeface="Arial Narrow" panose="020B0606020202030204" pitchFamily="34" charset="0"/>
                <a:cs typeface="Arial" panose="020B0604020202020204" pitchFamily="34" charset="0"/>
              </a:rPr>
              <a:t>Διακυβέρνηση και Θεσμικό Πλαίσιο</a:t>
            </a:r>
            <a:endParaRPr lang="en-US" sz="2400" dirty="0">
              <a:solidFill>
                <a:srgbClr val="0070C0"/>
              </a:solidFill>
              <a:latin typeface="Arial Narrow" panose="020B0606020202030204" pitchFamily="34" charset="0"/>
              <a:cs typeface="Arial" panose="020B0604020202020204" pitchFamily="34" charset="0"/>
            </a:endParaRPr>
          </a:p>
          <a:p>
            <a:pPr lvl="0">
              <a:defRPr/>
            </a:pPr>
            <a:r>
              <a:rPr lang="el-GR" dirty="0">
                <a:solidFill>
                  <a:srgbClr val="0070C0"/>
                </a:solidFill>
                <a:latin typeface="Arial Narrow" panose="020B0606020202030204" pitchFamily="34" charset="0"/>
                <a:cs typeface="Arial" panose="020B0604020202020204" pitchFamily="34" charset="0"/>
              </a:rPr>
              <a:t>Διακυβέρνηση και Μηχανισμός Υλοποίησης</a:t>
            </a:r>
          </a:p>
        </p:txBody>
      </p:sp>
    </p:spTree>
    <p:extLst>
      <p:ext uri="{BB962C8B-B14F-4D97-AF65-F5344CB8AC3E}">
        <p14:creationId xmlns:p14="http://schemas.microsoft.com/office/powerpoint/2010/main" val="338082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572" y="1045708"/>
            <a:ext cx="4032448" cy="4608512"/>
          </a:xfrm>
        </p:spPr>
        <p:txBody>
          <a:bodyPr>
            <a:normAutofit/>
          </a:bodyPr>
          <a:lstStyle/>
          <a:p>
            <a:pPr marL="0" indent="0">
              <a:buNone/>
            </a:pPr>
            <a:r>
              <a:rPr lang="el-GR" sz="2667" dirty="0">
                <a:solidFill>
                  <a:srgbClr val="00B050"/>
                </a:solidFill>
                <a:latin typeface="Arial Narrow" panose="020B0606020202030204" pitchFamily="34" charset="0"/>
              </a:rPr>
              <a:t>Ποιοι είναι</a:t>
            </a:r>
            <a:r>
              <a:rPr lang="en-US" sz="2667" dirty="0">
                <a:solidFill>
                  <a:srgbClr val="00B050"/>
                </a:solidFill>
                <a:latin typeface="Arial Narrow" panose="020B0606020202030204" pitchFamily="34" charset="0"/>
              </a:rPr>
              <a:t>:</a:t>
            </a:r>
          </a:p>
          <a:p>
            <a:pPr marL="0" indent="0">
              <a:buNone/>
            </a:pPr>
            <a:endParaRPr lang="en-US" sz="667" b="1" dirty="0">
              <a:solidFill>
                <a:srgbClr val="00B050"/>
              </a:solidFill>
            </a:endParaRPr>
          </a:p>
          <a:p>
            <a:pPr marL="266700" indent="-266700">
              <a:buFont typeface="Wingdings" panose="05000000000000000000" pitchFamily="2" charset="2"/>
              <a:buChar char="q"/>
            </a:pPr>
            <a:r>
              <a:rPr lang="el-GR" sz="2000" dirty="0">
                <a:solidFill>
                  <a:schemeClr val="bg1">
                    <a:lumMod val="50000"/>
                  </a:schemeClr>
                </a:solidFill>
                <a:latin typeface="Arial Narrow" panose="020B0606020202030204" pitchFamily="34" charset="0"/>
              </a:rPr>
              <a:t>Υφιστάμενοι υπάλληλοι Δ.Φ.</a:t>
            </a:r>
            <a:endParaRPr lang="en-US" sz="2000" dirty="0">
              <a:solidFill>
                <a:schemeClr val="bg1">
                  <a:lumMod val="50000"/>
                </a:schemeClr>
              </a:solidFill>
              <a:latin typeface="Arial Narrow" panose="020B0606020202030204" pitchFamily="34" charset="0"/>
            </a:endParaRPr>
          </a:p>
          <a:p>
            <a:pPr marL="266700" indent="-266700">
              <a:buFont typeface="Wingdings" panose="05000000000000000000" pitchFamily="2" charset="2"/>
              <a:buChar char="q"/>
            </a:pPr>
            <a:r>
              <a:rPr lang="el-GR" sz="2000" dirty="0">
                <a:solidFill>
                  <a:schemeClr val="bg1">
                    <a:lumMod val="50000"/>
                  </a:schemeClr>
                </a:solidFill>
                <a:latin typeface="Arial Narrow" panose="020B0606020202030204" pitchFamily="34" charset="0"/>
              </a:rPr>
              <a:t>Καλοί γνώστες Η.Υ. (όχι απαραίτητα Λειτουργοί Πληροφορικής</a:t>
            </a:r>
            <a:r>
              <a:rPr lang="en-US" sz="2000" dirty="0">
                <a:solidFill>
                  <a:schemeClr val="bg1">
                    <a:lumMod val="50000"/>
                  </a:schemeClr>
                </a:solidFill>
                <a:latin typeface="Arial Narrow" panose="020B0606020202030204" pitchFamily="34" charset="0"/>
              </a:rPr>
              <a:t>)</a:t>
            </a:r>
          </a:p>
          <a:p>
            <a:pPr marL="266700" indent="-266700">
              <a:buFont typeface="Wingdings" panose="05000000000000000000" pitchFamily="2" charset="2"/>
              <a:buChar char="q"/>
            </a:pPr>
            <a:r>
              <a:rPr lang="el-GR" sz="2000" dirty="0">
                <a:solidFill>
                  <a:schemeClr val="bg1">
                    <a:lumMod val="50000"/>
                  </a:schemeClr>
                </a:solidFill>
                <a:latin typeface="Arial Narrow" panose="020B0606020202030204" pitchFamily="34" charset="0"/>
              </a:rPr>
              <a:t>Ορίζονται από Δ.Φ.</a:t>
            </a:r>
            <a:endParaRPr lang="en-US" sz="2000" dirty="0">
              <a:solidFill>
                <a:schemeClr val="bg1">
                  <a:lumMod val="50000"/>
                </a:schemeClr>
              </a:solidFill>
              <a:latin typeface="Arial Narrow" panose="020B0606020202030204" pitchFamily="34" charset="0"/>
            </a:endParaRPr>
          </a:p>
          <a:p>
            <a:pPr marL="266700" indent="-266700">
              <a:buFont typeface="Wingdings" panose="05000000000000000000" pitchFamily="2" charset="2"/>
              <a:buChar char="q"/>
            </a:pPr>
            <a:r>
              <a:rPr lang="el-GR" sz="2000" dirty="0">
                <a:solidFill>
                  <a:schemeClr val="bg1">
                    <a:lumMod val="50000"/>
                  </a:schemeClr>
                </a:solidFill>
                <a:latin typeface="Arial Narrow" panose="020B0606020202030204" pitchFamily="34" charset="0"/>
              </a:rPr>
              <a:t>Εκπαιδεύονται από ΟΑΔ για θέματα όπως </a:t>
            </a:r>
            <a:r>
              <a:rPr lang="en-US" sz="2000" dirty="0">
                <a:solidFill>
                  <a:schemeClr val="bg1">
                    <a:lumMod val="50000"/>
                  </a:schemeClr>
                </a:solidFill>
                <a:latin typeface="Arial Narrow" panose="020B0606020202030204" pitchFamily="34" charset="0"/>
              </a:rPr>
              <a:t>(</a:t>
            </a:r>
            <a:r>
              <a:rPr lang="el-GR" sz="2000" dirty="0">
                <a:solidFill>
                  <a:schemeClr val="bg1">
                    <a:lumMod val="50000"/>
                  </a:schemeClr>
                </a:solidFill>
                <a:latin typeface="Arial Narrow" panose="020B0606020202030204" pitchFamily="34" charset="0"/>
              </a:rPr>
              <a:t>νομοθεσία,</a:t>
            </a:r>
            <a:r>
              <a:rPr lang="en-US" sz="2000" dirty="0">
                <a:solidFill>
                  <a:schemeClr val="bg1">
                    <a:lumMod val="50000"/>
                  </a:schemeClr>
                </a:solidFill>
                <a:latin typeface="Arial Narrow" panose="020B0606020202030204" pitchFamily="34" charset="0"/>
              </a:rPr>
              <a:t> </a:t>
            </a:r>
            <a:r>
              <a:rPr lang="el-GR" sz="2000" dirty="0">
                <a:solidFill>
                  <a:schemeClr val="bg1">
                    <a:lumMod val="50000"/>
                  </a:schemeClr>
                </a:solidFill>
                <a:latin typeface="Arial Narrow" panose="020B0606020202030204" pitchFamily="34" charset="0"/>
              </a:rPr>
              <a:t>άδειες χρήσης</a:t>
            </a:r>
            <a:r>
              <a:rPr lang="en-US" sz="2000" dirty="0">
                <a:solidFill>
                  <a:schemeClr val="bg1">
                    <a:lumMod val="50000"/>
                  </a:schemeClr>
                </a:solidFill>
                <a:latin typeface="Arial Narrow" panose="020B0606020202030204" pitchFamily="34" charset="0"/>
              </a:rPr>
              <a:t>, </a:t>
            </a:r>
            <a:r>
              <a:rPr lang="el-GR" sz="2000" dirty="0">
                <a:solidFill>
                  <a:schemeClr val="bg1">
                    <a:lumMod val="50000"/>
                  </a:schemeClr>
                </a:solidFill>
                <a:latin typeface="Arial Narrow" panose="020B0606020202030204" pitchFamily="34" charset="0"/>
              </a:rPr>
              <a:t>χρεώσεις</a:t>
            </a:r>
            <a:r>
              <a:rPr lang="en-US" sz="2000" dirty="0">
                <a:solidFill>
                  <a:schemeClr val="bg1">
                    <a:lumMod val="50000"/>
                  </a:schemeClr>
                </a:solidFill>
                <a:latin typeface="Arial Narrow" panose="020B0606020202030204" pitchFamily="34" charset="0"/>
              </a:rPr>
              <a:t>, </a:t>
            </a:r>
            <a:r>
              <a:rPr lang="el-GR" sz="2000" dirty="0">
                <a:solidFill>
                  <a:schemeClr val="bg1">
                    <a:lumMod val="50000"/>
                  </a:schemeClr>
                </a:solidFill>
                <a:latin typeface="Arial Narrow" panose="020B0606020202030204" pitchFamily="34" charset="0"/>
              </a:rPr>
              <a:t>μορφότυποι</a:t>
            </a:r>
            <a:r>
              <a:rPr lang="en-US" sz="2000" dirty="0">
                <a:solidFill>
                  <a:schemeClr val="bg1">
                    <a:lumMod val="50000"/>
                  </a:schemeClr>
                </a:solidFill>
                <a:latin typeface="Arial Narrow" panose="020B0606020202030204" pitchFamily="34" charset="0"/>
              </a:rPr>
              <a:t>, APIs, </a:t>
            </a:r>
            <a:r>
              <a:rPr lang="el-GR" sz="2000" dirty="0" err="1">
                <a:solidFill>
                  <a:schemeClr val="bg1">
                    <a:lumMod val="50000"/>
                  </a:schemeClr>
                </a:solidFill>
                <a:latin typeface="Arial Narrow" panose="020B0606020202030204" pitchFamily="34" charset="0"/>
              </a:rPr>
              <a:t>κλπ</a:t>
            </a:r>
            <a:r>
              <a:rPr lang="en-US" sz="2000" dirty="0">
                <a:solidFill>
                  <a:schemeClr val="bg1">
                    <a:lumMod val="50000"/>
                  </a:schemeClr>
                </a:solidFill>
                <a:latin typeface="Arial Narrow" panose="020B0606020202030204" pitchFamily="34" charset="0"/>
              </a:rPr>
              <a:t>)</a:t>
            </a:r>
          </a:p>
          <a:p>
            <a:pPr marL="266700" indent="-266700">
              <a:buFont typeface="Wingdings" panose="05000000000000000000" pitchFamily="2" charset="2"/>
              <a:buChar char="q"/>
            </a:pPr>
            <a:r>
              <a:rPr lang="el-GR" sz="2000" dirty="0">
                <a:solidFill>
                  <a:schemeClr val="bg1">
                    <a:lumMod val="50000"/>
                  </a:schemeClr>
                </a:solidFill>
                <a:latin typeface="Arial Narrow" panose="020B0606020202030204" pitchFamily="34" charset="0"/>
              </a:rPr>
              <a:t>Έχουν πρόσβαση στο </a:t>
            </a:r>
            <a:r>
              <a:rPr lang="en-US" sz="2000" dirty="0">
                <a:solidFill>
                  <a:schemeClr val="bg1">
                    <a:lumMod val="50000"/>
                  </a:schemeClr>
                </a:solidFill>
                <a:latin typeface="Arial Narrow" panose="020B0606020202030204" pitchFamily="34" charset="0"/>
                <a:hlinkClick r:id="rId3"/>
              </a:rPr>
              <a:t>data.gov.cy</a:t>
            </a:r>
            <a:endParaRPr lang="en-US" sz="2000" dirty="0">
              <a:solidFill>
                <a:schemeClr val="bg1">
                  <a:lumMod val="50000"/>
                </a:schemeClr>
              </a:solidFill>
              <a:latin typeface="Arial Narrow" panose="020B0606020202030204" pitchFamily="34" charset="0"/>
            </a:endParaRPr>
          </a:p>
          <a:p>
            <a:pPr marL="266700" indent="-266700">
              <a:buFont typeface="Wingdings" panose="05000000000000000000" pitchFamily="2" charset="2"/>
              <a:buChar char="q"/>
            </a:pPr>
            <a:r>
              <a:rPr lang="el-GR" sz="2000" dirty="0">
                <a:solidFill>
                  <a:schemeClr val="bg1">
                    <a:lumMod val="50000"/>
                  </a:schemeClr>
                </a:solidFill>
                <a:latin typeface="Arial Narrow" panose="020B0606020202030204" pitchFamily="34" charset="0"/>
              </a:rPr>
              <a:t>Μέλη του δικτύου λειτουργών συνδέσμων για τα Ανοικτά Δεδομένα </a:t>
            </a:r>
            <a:r>
              <a:rPr lang="en-US" sz="2000" dirty="0">
                <a:solidFill>
                  <a:schemeClr val="bg1">
                    <a:lumMod val="50000"/>
                  </a:schemeClr>
                </a:solidFill>
                <a:latin typeface="Arial Narrow" panose="020B0606020202030204" pitchFamily="34" charset="0"/>
              </a:rPr>
              <a:t>(</a:t>
            </a:r>
            <a:r>
              <a:rPr lang="el-GR" sz="2000" dirty="0">
                <a:solidFill>
                  <a:schemeClr val="bg1">
                    <a:lumMod val="50000"/>
                  </a:schemeClr>
                </a:solidFill>
                <a:latin typeface="Arial Narrow" panose="020B0606020202030204" pitchFamily="34" charset="0"/>
              </a:rPr>
              <a:t>περίπου</a:t>
            </a:r>
            <a:r>
              <a:rPr lang="en-US" sz="2000" dirty="0">
                <a:solidFill>
                  <a:schemeClr val="bg1">
                    <a:lumMod val="50000"/>
                  </a:schemeClr>
                </a:solidFill>
                <a:latin typeface="Arial Narrow" panose="020B0606020202030204" pitchFamily="34" charset="0"/>
              </a:rPr>
              <a:t> 120 </a:t>
            </a:r>
            <a:r>
              <a:rPr lang="el-GR" sz="2000" dirty="0">
                <a:solidFill>
                  <a:schemeClr val="bg1">
                    <a:lumMod val="50000"/>
                  </a:schemeClr>
                </a:solidFill>
                <a:latin typeface="Arial Narrow" panose="020B0606020202030204" pitchFamily="34" charset="0"/>
              </a:rPr>
              <a:t>μέλη</a:t>
            </a:r>
            <a:r>
              <a:rPr lang="en-US" sz="2000" dirty="0">
                <a:solidFill>
                  <a:schemeClr val="bg1">
                    <a:lumMod val="50000"/>
                  </a:schemeClr>
                </a:solidFill>
                <a:latin typeface="Arial Narrow" panose="020B0606020202030204" pitchFamily="34" charset="0"/>
              </a:rPr>
              <a:t>)</a:t>
            </a:r>
          </a:p>
          <a:p>
            <a:pPr marL="0" indent="0">
              <a:buNone/>
            </a:pPr>
            <a:endParaRPr lang="en-US" sz="1867" dirty="0"/>
          </a:p>
          <a:p>
            <a:pPr marL="0" indent="0">
              <a:buNone/>
            </a:pPr>
            <a:endParaRPr lang="en-US" sz="2667" dirty="0"/>
          </a:p>
          <a:p>
            <a:pPr marL="0" indent="0">
              <a:buNone/>
            </a:pPr>
            <a:endParaRPr lang="en-US" sz="2667" dirty="0"/>
          </a:p>
          <a:p>
            <a:pPr marL="0" indent="0">
              <a:buNone/>
            </a:pPr>
            <a:endParaRPr lang="en-US" sz="2667" dirty="0"/>
          </a:p>
          <a:p>
            <a:pPr marL="0" indent="0">
              <a:buNone/>
            </a:pPr>
            <a:endParaRPr lang="el-GR" sz="2667" dirty="0"/>
          </a:p>
        </p:txBody>
      </p:sp>
      <p:sp>
        <p:nvSpPr>
          <p:cNvPr id="5" name="Content Placeholder 2"/>
          <p:cNvSpPr txBox="1">
            <a:spLocks/>
          </p:cNvSpPr>
          <p:nvPr/>
        </p:nvSpPr>
        <p:spPr>
          <a:xfrm>
            <a:off x="4024099" y="1013972"/>
            <a:ext cx="4465155" cy="4775777"/>
          </a:xfrm>
          <a:prstGeom prst="rect">
            <a:avLst/>
          </a:prstGeom>
        </p:spPr>
        <p:txBody>
          <a:bodyPr vert="horz" lIns="121920" tIns="60960" rIns="121920" bIns="6096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67" b="0"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Τι κάνουν</a:t>
            </a:r>
            <a:r>
              <a:rPr kumimoji="0" lang="en-US" sz="2667" b="0"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67" b="1" i="0" u="none" strike="noStrike" kern="1200" cap="none" spc="0" normalizeH="0" baseline="0" noProof="0" dirty="0">
              <a:ln>
                <a:noFill/>
              </a:ln>
              <a:solidFill>
                <a:srgbClr val="00B05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Αποτελούν το σημείο</a:t>
            </a: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 επαφής του ΔΦ για τα Ανοικτά Δεδομένα</a:t>
            </a:r>
            <a:endParaRPr kumimoji="0" lang="en-US"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endParaRPr>
          </a:p>
          <a:p>
            <a:pPr>
              <a:buFont typeface="Wingdings" panose="05000000000000000000" pitchFamily="2" charset="2"/>
              <a:buChar char="q"/>
            </a:pP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Υποστηρίζουν και συμβουλεύουν</a:t>
            </a: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 τους </a:t>
            </a: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ΔΦ για</a:t>
            </a: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 θέματα ανοικτών δεδομένων</a:t>
            </a:r>
            <a:endParaRPr lang="en-US" sz="2000" dirty="0">
              <a:solidFill>
                <a:schemeClr val="bg1">
                  <a:lumMod val="50000"/>
                </a:schemeClr>
              </a:solidFill>
              <a:latin typeface="Arial Narrow" panose="020B0606020202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l-GR" sz="2000" dirty="0">
                <a:solidFill>
                  <a:prstClr val="white">
                    <a:lumMod val="50000"/>
                  </a:prstClr>
                </a:solidFill>
                <a:latin typeface="Arial Narrow" panose="020B0606020202030204" pitchFamily="34" charset="0"/>
              </a:rPr>
              <a:t>Συλλέγουν, ετοιμάζουν, ανεβάζουν </a:t>
            </a: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νέα </a:t>
            </a:r>
            <a:r>
              <a:rPr kumimoji="0" lang="en-US"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datasets </a:t>
            </a: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στο </a:t>
            </a:r>
            <a:r>
              <a:rPr lang="en-US" sz="2100" dirty="0">
                <a:solidFill>
                  <a:prstClr val="white">
                    <a:lumMod val="50000"/>
                  </a:prstClr>
                </a:solidFill>
                <a:latin typeface="Arial Narrow" panose="020B0606020202030204" pitchFamily="34" charset="0"/>
                <a:hlinkClick r:id="rId3"/>
              </a:rPr>
              <a:t>data.gov.cy</a:t>
            </a:r>
            <a:endParaRPr lang="en-US" sz="2100" dirty="0">
              <a:solidFill>
                <a:prstClr val="white">
                  <a:lumMod val="50000"/>
                </a:prstClr>
              </a:solidFill>
              <a:latin typeface="Arial Narrow" panose="020B0606020202030204" pitchFamily="34" charset="0"/>
            </a:endParaRPr>
          </a:p>
          <a:p>
            <a:pPr>
              <a:buFont typeface="Wingdings" panose="05000000000000000000" pitchFamily="2" charset="2"/>
              <a:buChar char="q"/>
            </a:pP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Επικαιροποιούν τα σύνολα </a:t>
            </a:r>
            <a:r>
              <a:rPr kumimoji="0" lang="el-GR" sz="2000" b="0" i="0" u="none" strike="noStrike" kern="1200" cap="none" spc="0" normalizeH="0" noProof="0" dirty="0" err="1">
                <a:ln>
                  <a:noFill/>
                </a:ln>
                <a:solidFill>
                  <a:prstClr val="white">
                    <a:lumMod val="50000"/>
                  </a:prstClr>
                </a:solidFill>
                <a:effectLst/>
                <a:uLnTx/>
                <a:uFillTx/>
                <a:latin typeface="Arial Narrow" panose="020B0606020202030204" pitchFamily="34" charset="0"/>
                <a:ea typeface="+mn-ea"/>
                <a:cs typeface="+mn-cs"/>
              </a:rPr>
              <a:t>δεδομέν</a:t>
            </a:r>
            <a:r>
              <a:rPr lang="el-GR" sz="2000" dirty="0">
                <a:solidFill>
                  <a:prstClr val="white">
                    <a:lumMod val="50000"/>
                  </a:prstClr>
                </a:solidFill>
                <a:latin typeface="Arial Narrow" panose="020B0606020202030204" pitchFamily="34" charset="0"/>
              </a:rPr>
              <a:t>ων</a:t>
            </a: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 του ΔΦ που διατίθενται στο </a:t>
            </a:r>
            <a:r>
              <a:rPr lang="en-US" sz="2100" dirty="0">
                <a:solidFill>
                  <a:prstClr val="white">
                    <a:lumMod val="50000"/>
                  </a:prstClr>
                </a:solidFill>
                <a:latin typeface="Arial Narrow" panose="020B0606020202030204" pitchFamily="34" charset="0"/>
              </a:rPr>
              <a:t>data.gov.cy</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Χειρίζονται αιτήσεις για παροχή</a:t>
            </a: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 δεδομένων</a:t>
            </a:r>
            <a:endParaRPr kumimoji="0" lang="en-US"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Προωθούν την κουλτούρα</a:t>
            </a:r>
            <a:r>
              <a:rPr kumimoji="0" lang="el-GR" sz="2000" b="0" i="0" u="none" strike="noStrike" kern="1200" cap="none" spc="0" normalizeH="0" noProof="0" dirty="0">
                <a:ln>
                  <a:noFill/>
                </a:ln>
                <a:solidFill>
                  <a:prstClr val="white">
                    <a:lumMod val="50000"/>
                  </a:prstClr>
                </a:solidFill>
                <a:effectLst/>
                <a:uLnTx/>
                <a:uFillTx/>
                <a:latin typeface="Arial Narrow" panose="020B0606020202030204" pitchFamily="34" charset="0"/>
                <a:ea typeface="+mn-ea"/>
                <a:cs typeface="+mn-cs"/>
              </a:rPr>
              <a:t> της ανοικτότητας των δεδομένων στον οργανισμό τους</a:t>
            </a:r>
            <a:endParaRPr kumimoji="0" lang="en-US" sz="20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667"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4" cstate="print"/>
          <a:stretch>
            <a:fillRect/>
          </a:stretch>
        </p:blipFill>
        <p:spPr>
          <a:xfrm>
            <a:off x="8526090" y="1124744"/>
            <a:ext cx="3198204" cy="4800533"/>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0992544" y="185592"/>
            <a:ext cx="960107" cy="589059"/>
          </a:xfrm>
          <a:prstGeom prst="rect">
            <a:avLst/>
          </a:prstGeom>
          <a:noFill/>
          <a:ln w="9525">
            <a:noFill/>
            <a:miter lim="800000"/>
            <a:headEnd/>
            <a:tailEnd/>
          </a:ln>
        </p:spPr>
      </p:pic>
      <p:sp>
        <p:nvSpPr>
          <p:cNvPr id="8" name="TextBox 7"/>
          <p:cNvSpPr txBox="1"/>
          <p:nvPr/>
        </p:nvSpPr>
        <p:spPr>
          <a:xfrm>
            <a:off x="815412" y="5877288"/>
            <a:ext cx="7593649" cy="830997"/>
          </a:xfrm>
          <a:prstGeom prst="rect">
            <a:avLst/>
          </a:prstGeom>
          <a:noFill/>
          <a:ln>
            <a:solidFill>
              <a:schemeClr val="tx2"/>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Από την εισαγωγή</a:t>
            </a:r>
            <a:r>
              <a:rPr kumimoji="0" lang="el-GR" sz="1600" b="1" i="0" u="none" strike="noStrike" kern="1200" cap="none" spc="0" normalizeH="0" noProof="0" dirty="0">
                <a:ln>
                  <a:noFill/>
                </a:ln>
                <a:solidFill>
                  <a:prstClr val="white">
                    <a:lumMod val="50000"/>
                  </a:prstClr>
                </a:solidFill>
                <a:effectLst/>
                <a:uLnTx/>
                <a:uFillTx/>
                <a:latin typeface="Arial" pitchFamily="34" charset="0"/>
                <a:ea typeface="+mn-ea"/>
                <a:cs typeface="Arial" pitchFamily="34" charset="0"/>
              </a:rPr>
              <a:t> του ρόλου </a:t>
            </a:r>
            <a:r>
              <a:rPr kumimoji="0" lang="el-GR"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του Λειτουργού-Συνδέσμου για τα Ανοικτά Δεδομένα</a:t>
            </a:r>
            <a:r>
              <a:rPr kumimoji="0" lang="el-GR" sz="1600" b="1" i="0" u="none" strike="noStrike" kern="1200" cap="none" spc="0" normalizeH="0" noProof="0" dirty="0">
                <a:ln>
                  <a:noFill/>
                </a:ln>
                <a:solidFill>
                  <a:prstClr val="white">
                    <a:lumMod val="50000"/>
                  </a:prstClr>
                </a:solidFill>
                <a:effectLst/>
                <a:uLnTx/>
                <a:uFillTx/>
                <a:latin typeface="Arial" pitchFamily="34" charset="0"/>
                <a:ea typeface="+mn-ea"/>
                <a:cs typeface="Arial" pitchFamily="34" charset="0"/>
              </a:rPr>
              <a:t> τον Νοέμβριο του </a:t>
            </a:r>
            <a:r>
              <a:rPr kumimoji="0" lang="en-US"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2015, </a:t>
            </a:r>
            <a:r>
              <a:rPr kumimoji="0" lang="el-GR"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ο αριθμός των </a:t>
            </a:r>
            <a:r>
              <a:rPr kumimoji="0" lang="en-US"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datasets </a:t>
            </a:r>
            <a:r>
              <a:rPr kumimoji="0" lang="el-GR"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που διατίθενται μέσω του</a:t>
            </a:r>
            <a:r>
              <a:rPr kumimoji="0" lang="el-GR" sz="1600" b="1" i="0" u="none" strike="noStrike" kern="1200" cap="none" spc="0" normalizeH="0" noProof="0" dirty="0">
                <a:ln>
                  <a:noFill/>
                </a:ln>
                <a:solidFill>
                  <a:prstClr val="white">
                    <a:lumMod val="50000"/>
                  </a:prstClr>
                </a:solidFill>
                <a:effectLst/>
                <a:uLnTx/>
                <a:uFillTx/>
                <a:latin typeface="Arial" pitchFamily="34" charset="0"/>
                <a:ea typeface="+mn-ea"/>
                <a:cs typeface="Arial" pitchFamily="34" charset="0"/>
              </a:rPr>
              <a:t> </a:t>
            </a:r>
            <a:r>
              <a:rPr kumimoji="0" lang="en-US"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hlinkClick r:id="rId3"/>
              </a:rPr>
              <a:t>www.data.gov.cy</a:t>
            </a:r>
            <a:r>
              <a:rPr kumimoji="0" lang="en-US"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el-GR"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αυξήθηκε κατά</a:t>
            </a:r>
            <a:r>
              <a:rPr kumimoji="0" lang="el-GR" sz="1600" b="1" i="0" u="none" strike="noStrike" kern="1200" cap="none" spc="0" normalizeH="0" noProof="0" dirty="0">
                <a:ln>
                  <a:noFill/>
                </a:ln>
                <a:solidFill>
                  <a:prstClr val="white">
                    <a:lumMod val="50000"/>
                  </a:prstClr>
                </a:solidFill>
                <a:effectLst/>
                <a:uLnTx/>
                <a:uFillTx/>
                <a:latin typeface="Arial" pitchFamily="34" charset="0"/>
                <a:ea typeface="+mn-ea"/>
                <a:cs typeface="Arial" pitchFamily="34" charset="0"/>
              </a:rPr>
              <a:t> </a:t>
            </a:r>
            <a:r>
              <a:rPr kumimoji="0" lang="en-US"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700%</a:t>
            </a:r>
            <a:endParaRPr kumimoji="0" lang="el-GR" sz="16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pic>
        <p:nvPicPr>
          <p:cNvPr id="10" name="Picture 9"/>
          <p:cNvPicPr>
            <a:picLocks noChangeAspect="1"/>
          </p:cNvPicPr>
          <p:nvPr/>
        </p:nvPicPr>
        <p:blipFill>
          <a:blip r:embed="rId6" cstate="print"/>
          <a:stretch>
            <a:fillRect/>
          </a:stretch>
        </p:blipFill>
        <p:spPr>
          <a:xfrm>
            <a:off x="122472" y="5925277"/>
            <a:ext cx="692941" cy="647769"/>
          </a:xfrm>
          <a:prstGeom prst="rect">
            <a:avLst/>
          </a:prstGeom>
        </p:spPr>
      </p:pic>
      <p:sp>
        <p:nvSpPr>
          <p:cNvPr id="11" name="TextBox 10"/>
          <p:cNvSpPr txBox="1"/>
          <p:nvPr/>
        </p:nvSpPr>
        <p:spPr>
          <a:xfrm>
            <a:off x="160572" y="139780"/>
            <a:ext cx="7569500" cy="738664"/>
          </a:xfrm>
          <a:prstGeom prst="rect">
            <a:avLst/>
          </a:prstGeom>
          <a:noFill/>
        </p:spPr>
        <p:txBody>
          <a:bodyPr wrap="square" rtlCol="0">
            <a:spAutoFit/>
          </a:bodyPr>
          <a:lstStyle/>
          <a:p>
            <a:pPr marL="266700" lvl="0" indent="-266700">
              <a:buFontTx/>
              <a:buAutoNum type="alphaUcPeriod"/>
              <a:defRPr/>
            </a:pPr>
            <a:r>
              <a:rPr lang="el-GR" sz="2400" dirty="0">
                <a:solidFill>
                  <a:srgbClr val="0070C0"/>
                </a:solidFill>
                <a:latin typeface="Arial Narrow" panose="020B0606020202030204" pitchFamily="34" charset="0"/>
                <a:cs typeface="Arial" panose="020B0604020202020204" pitchFamily="34" charset="0"/>
              </a:rPr>
              <a:t>Διακυβέρνηση και Θεσμικό Πλαίσιο</a:t>
            </a:r>
            <a:endParaRPr lang="en-US" sz="2400" dirty="0">
              <a:solidFill>
                <a:srgbClr val="0070C0"/>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70C0"/>
                </a:solidFill>
                <a:latin typeface="Arial Narrow" panose="020B0606020202030204" pitchFamily="34" charset="0"/>
                <a:cs typeface="Arial" panose="020B0604020202020204" pitchFamily="34" charset="0"/>
              </a:rPr>
              <a:t>Δίκτυο Λειτουργών-Συνδέσμων (</a:t>
            </a:r>
            <a:r>
              <a:rPr lang="en-US" dirty="0">
                <a:solidFill>
                  <a:srgbClr val="0070C0"/>
                </a:solidFill>
                <a:latin typeface="Arial Narrow" panose="020B0606020202030204" pitchFamily="34" charset="0"/>
                <a:cs typeface="Arial" panose="020B0604020202020204" pitchFamily="34" charset="0"/>
              </a:rPr>
              <a:t>PSI Liaison Officers)</a:t>
            </a:r>
            <a:endParaRPr kumimoji="0" lang="el-GR" b="0" i="0" u="none" strike="noStrike" kern="1200" cap="none" spc="0" normalizeH="0" baseline="0" noProof="0" dirty="0">
              <a:ln>
                <a:noFill/>
              </a:ln>
              <a:solidFill>
                <a:srgbClr val="0070C0"/>
              </a:solidFill>
              <a:effectLst/>
              <a:uLnTx/>
              <a:uFillTx/>
              <a:latin typeface="Arial Narrow" panose="020B0606020202030204" pitchFamily="34" charset="0"/>
              <a:cs typeface="Arial" panose="020B0604020202020204" pitchFamily="34" charset="0"/>
            </a:endParaRPr>
          </a:p>
        </p:txBody>
      </p:sp>
      <p:cxnSp>
        <p:nvCxnSpPr>
          <p:cNvPr id="12" name="Straight Connector 11"/>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07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39301" y="1499773"/>
            <a:ext cx="10356798" cy="2169934"/>
            <a:chOff x="589605" y="2632834"/>
            <a:chExt cx="10356798" cy="2169934"/>
          </a:xfrm>
        </p:grpSpPr>
        <p:grpSp>
          <p:nvGrpSpPr>
            <p:cNvPr id="34" name="Group 33"/>
            <p:cNvGrpSpPr/>
            <p:nvPr/>
          </p:nvGrpSpPr>
          <p:grpSpPr>
            <a:xfrm>
              <a:off x="589605" y="3530973"/>
              <a:ext cx="10356798" cy="1271795"/>
              <a:chOff x="589605" y="3530973"/>
              <a:chExt cx="10356798" cy="1271795"/>
            </a:xfrm>
          </p:grpSpPr>
          <p:sp>
            <p:nvSpPr>
              <p:cNvPr id="5" name="Chevron 4"/>
              <p:cNvSpPr/>
              <p:nvPr/>
            </p:nvSpPr>
            <p:spPr>
              <a:xfrm>
                <a:off x="589605" y="3530973"/>
                <a:ext cx="2496279" cy="1257925"/>
              </a:xfrm>
              <a:prstGeom prst="chevron">
                <a:avLst/>
              </a:prstGeom>
              <a:solidFill>
                <a:srgbClr val="EEB5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hevron 5"/>
              <p:cNvSpPr/>
              <p:nvPr/>
            </p:nvSpPr>
            <p:spPr>
              <a:xfrm>
                <a:off x="2641824" y="3537720"/>
                <a:ext cx="2496277" cy="1257925"/>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Chevron 6"/>
              <p:cNvSpPr/>
              <p:nvPr/>
            </p:nvSpPr>
            <p:spPr>
              <a:xfrm>
                <a:off x="6580105" y="3537719"/>
                <a:ext cx="2486171" cy="1257925"/>
              </a:xfrm>
              <a:prstGeom prst="chevron">
                <a:avLst/>
              </a:prstGeom>
              <a:solidFill>
                <a:srgbClr val="00B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hevron 7"/>
              <p:cNvSpPr/>
              <p:nvPr/>
            </p:nvSpPr>
            <p:spPr>
              <a:xfrm>
                <a:off x="8556752" y="3544843"/>
                <a:ext cx="2389651" cy="1257925"/>
              </a:xfrm>
              <a:prstGeom prst="chevron">
                <a:avLst/>
              </a:prstGeom>
              <a:solidFill>
                <a:srgbClr val="00B0F0"/>
              </a:solidFill>
              <a:ln>
                <a:solidFill>
                  <a:srgbClr val="49B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1140700" y="3748648"/>
                <a:ext cx="1536171" cy="8923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733" b="1" i="0" u="none" strike="noStrike" kern="1200" cap="none" spc="0" normalizeH="0" baseline="0" noProof="0" dirty="0">
                    <a:ln>
                      <a:noFill/>
                    </a:ln>
                    <a:solidFill>
                      <a:prstClr val="white"/>
                    </a:solidFill>
                    <a:effectLst/>
                    <a:uLnTx/>
                    <a:uFillTx/>
                    <a:latin typeface="Calibri"/>
                    <a:ea typeface="+mn-ea"/>
                    <a:cs typeface="+mn-cs"/>
                  </a:rPr>
                  <a:t>Ανάλυση Υπάρχουσας Κατάστασης</a:t>
                </a:r>
              </a:p>
            </p:txBody>
          </p:sp>
          <p:sp>
            <p:nvSpPr>
              <p:cNvPr id="11" name="TextBox 10"/>
              <p:cNvSpPr txBox="1"/>
              <p:nvPr/>
            </p:nvSpPr>
            <p:spPr>
              <a:xfrm>
                <a:off x="3246743" y="3755124"/>
                <a:ext cx="1485763" cy="8923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733" b="1" dirty="0">
                    <a:solidFill>
                      <a:prstClr val="white"/>
                    </a:solidFill>
                    <a:latin typeface="Calibri"/>
                  </a:rPr>
                  <a:t>Καταγραφή Απαιτήσεων Χρηστών</a:t>
                </a:r>
                <a:endParaRPr kumimoji="0" lang="el-GR" sz="1733"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9066220" y="3987175"/>
                <a:ext cx="1690927" cy="3590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733" b="1" i="0" u="none" strike="noStrike" kern="1200" cap="none" spc="0" normalizeH="0" baseline="0" noProof="0" dirty="0">
                    <a:ln>
                      <a:noFill/>
                    </a:ln>
                    <a:solidFill>
                      <a:prstClr val="white"/>
                    </a:solidFill>
                    <a:effectLst/>
                    <a:uLnTx/>
                    <a:uFillTx/>
                    <a:latin typeface="Calibri"/>
                    <a:ea typeface="+mn-ea"/>
                    <a:cs typeface="+mn-cs"/>
                  </a:rPr>
                  <a:t>Υλοποίηση</a:t>
                </a:r>
              </a:p>
            </p:txBody>
          </p:sp>
          <p:sp>
            <p:nvSpPr>
              <p:cNvPr id="13" name="TextBox 12"/>
              <p:cNvSpPr txBox="1"/>
              <p:nvPr/>
            </p:nvSpPr>
            <p:spPr>
              <a:xfrm>
                <a:off x="7073122" y="3581905"/>
                <a:ext cx="153617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Οριστικοποίηση Σχεδιασμού</a:t>
                </a:r>
                <a:r>
                  <a:rPr kumimoji="0" lang="el-GR" sz="1400" b="1" i="0" u="none" strike="noStrike" kern="1200" cap="none" spc="0" normalizeH="0" noProof="0" dirty="0">
                    <a:ln>
                      <a:noFill/>
                    </a:ln>
                    <a:solidFill>
                      <a:prstClr val="white"/>
                    </a:solidFill>
                    <a:effectLst/>
                    <a:uLnTx/>
                    <a:uFillTx/>
                    <a:latin typeface="Calibri"/>
                    <a:ea typeface="+mn-ea"/>
                    <a:cs typeface="+mn-cs"/>
                  </a:rPr>
                  <a:t> βασισμένου σε Ανοικτό Λογισμικό</a:t>
                </a:r>
                <a:endParaRPr kumimoji="0" lang="el-G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Chevron 26"/>
              <p:cNvSpPr/>
              <p:nvPr/>
            </p:nvSpPr>
            <p:spPr>
              <a:xfrm>
                <a:off x="4604503" y="3540474"/>
                <a:ext cx="2486171" cy="1257925"/>
              </a:xfrm>
              <a:prstGeom prst="chevron">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p:cNvSpPr txBox="1"/>
              <p:nvPr/>
            </p:nvSpPr>
            <p:spPr>
              <a:xfrm>
                <a:off x="5189433" y="3628071"/>
                <a:ext cx="153617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a:ea typeface="+mn-ea"/>
                    <a:cs typeface="+mn-cs"/>
                  </a:rPr>
                  <a:t>Υπογραφή Μνημονίου</a:t>
                </a:r>
                <a:r>
                  <a:rPr kumimoji="0" lang="el-GR" sz="1600" b="1" i="0" u="none" strike="noStrike" kern="1200" cap="none" spc="0" normalizeH="0" noProof="0" dirty="0">
                    <a:ln>
                      <a:noFill/>
                    </a:ln>
                    <a:solidFill>
                      <a:prstClr val="white"/>
                    </a:solidFill>
                    <a:effectLst/>
                    <a:uLnTx/>
                    <a:uFillTx/>
                    <a:latin typeface="Calibri"/>
                    <a:ea typeface="+mn-ea"/>
                    <a:cs typeface="+mn-cs"/>
                  </a:rPr>
                  <a:t> Συνεργασίας με ΑΠΚΥ</a:t>
                </a:r>
                <a:endParaRPr kumimoji="0" lang="el-GR" sz="16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3" name="Group 32"/>
            <p:cNvGrpSpPr/>
            <p:nvPr/>
          </p:nvGrpSpPr>
          <p:grpSpPr>
            <a:xfrm>
              <a:off x="595435" y="2632834"/>
              <a:ext cx="10350968" cy="699764"/>
              <a:chOff x="595435" y="2632834"/>
              <a:chExt cx="10350968" cy="699764"/>
            </a:xfrm>
          </p:grpSpPr>
          <p:cxnSp>
            <p:nvCxnSpPr>
              <p:cNvPr id="18" name="Straight Arrow Connector 17"/>
              <p:cNvCxnSpPr/>
              <p:nvPr/>
            </p:nvCxnSpPr>
            <p:spPr>
              <a:xfrm>
                <a:off x="595435" y="3236587"/>
                <a:ext cx="10350968" cy="3824"/>
              </a:xfrm>
              <a:prstGeom prst="straightConnector1">
                <a:avLst/>
              </a:prstGeom>
              <a:ln w="22225">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638832" y="3129893"/>
                <a:ext cx="207181" cy="192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3682781" y="3136880"/>
                <a:ext cx="207181" cy="192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9528002" y="3140576"/>
                <a:ext cx="207181" cy="192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295148" y="2651793"/>
                <a:ext cx="1346676" cy="461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33" b="1" noProof="0" dirty="0">
                    <a:solidFill>
                      <a:prstClr val="black"/>
                    </a:solidFill>
                    <a:latin typeface="Calibri"/>
                  </a:rPr>
                  <a:t>Μάρτιος </a:t>
                </a:r>
                <a:r>
                  <a:rPr kumimoji="0" lang="el-GR" sz="1333" b="1" i="0" u="none" strike="noStrike" kern="1200" cap="none" spc="0" normalizeH="0" baseline="0" noProof="0" dirty="0">
                    <a:ln>
                      <a:noFill/>
                    </a:ln>
                    <a:solidFill>
                      <a:prstClr val="black"/>
                    </a:solidFill>
                    <a:effectLst/>
                    <a:uLnTx/>
                    <a:uFillTx/>
                    <a:latin typeface="Calibri"/>
                    <a:ea typeface="+mn-ea"/>
                    <a:cs typeface="+mn-cs"/>
                  </a:rPr>
                  <a:t>2017</a:t>
                </a:r>
                <a:r>
                  <a:rPr kumimoji="0" lang="el-GR" sz="24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23" name="TextBox 22"/>
              <p:cNvSpPr txBox="1"/>
              <p:nvPr/>
            </p:nvSpPr>
            <p:spPr>
              <a:xfrm>
                <a:off x="3401292" y="2632834"/>
                <a:ext cx="1176660" cy="461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33" b="1" dirty="0">
                    <a:solidFill>
                      <a:prstClr val="black"/>
                    </a:solidFill>
                    <a:latin typeface="Calibri"/>
                  </a:rPr>
                  <a:t>Ιούνιος</a:t>
                </a:r>
                <a:r>
                  <a:rPr kumimoji="0" lang="el-GR" sz="1333" b="1" i="0" u="none" strike="noStrike" kern="1200" cap="none" spc="0" normalizeH="0" baseline="0" noProof="0" dirty="0">
                    <a:ln>
                      <a:noFill/>
                    </a:ln>
                    <a:solidFill>
                      <a:prstClr val="black"/>
                    </a:solidFill>
                    <a:effectLst/>
                    <a:uLnTx/>
                    <a:uFillTx/>
                    <a:latin typeface="Calibri"/>
                    <a:ea typeface="+mn-ea"/>
                    <a:cs typeface="+mn-cs"/>
                  </a:rPr>
                  <a:t> 2017</a:t>
                </a:r>
                <a:r>
                  <a:rPr kumimoji="0" lang="el-GR" sz="24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24" name="TextBox 23"/>
              <p:cNvSpPr txBox="1"/>
              <p:nvPr/>
            </p:nvSpPr>
            <p:spPr>
              <a:xfrm>
                <a:off x="9055336" y="2786926"/>
                <a:ext cx="142338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333" b="1" i="0" u="none" strike="noStrike" kern="1200" cap="none" spc="0" normalizeH="0" baseline="0" noProof="0" dirty="0">
                    <a:ln>
                      <a:noFill/>
                    </a:ln>
                    <a:solidFill>
                      <a:prstClr val="black"/>
                    </a:solidFill>
                    <a:effectLst/>
                    <a:uLnTx/>
                    <a:uFillTx/>
                    <a:latin typeface="Calibri"/>
                    <a:ea typeface="+mn-ea"/>
                    <a:cs typeface="+mn-cs"/>
                  </a:rPr>
                  <a:t>Ιανουάριος 2018</a:t>
                </a:r>
                <a:endParaRPr kumimoji="0" lang="el-G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val 15"/>
              <p:cNvSpPr/>
              <p:nvPr/>
            </p:nvSpPr>
            <p:spPr>
              <a:xfrm>
                <a:off x="5583417" y="3129891"/>
                <a:ext cx="207181" cy="19202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flipH="1">
                <a:off x="7046798" y="2769534"/>
                <a:ext cx="1509954"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333" b="1" i="0" u="none" strike="noStrike" kern="1200" cap="none" spc="0" normalizeH="0" baseline="0" noProof="0" dirty="0">
                    <a:ln>
                      <a:noFill/>
                    </a:ln>
                    <a:solidFill>
                      <a:prstClr val="black"/>
                    </a:solidFill>
                    <a:effectLst/>
                    <a:uLnTx/>
                    <a:uFillTx/>
                    <a:latin typeface="Calibri"/>
                    <a:ea typeface="+mn-ea"/>
                    <a:cs typeface="+mn-cs"/>
                  </a:rPr>
                  <a:t>Οκτώβριος</a:t>
                </a:r>
                <a:r>
                  <a:rPr kumimoji="0" lang="en-US" sz="1333" b="1" i="0" u="none" strike="noStrike" kern="1200" cap="none" spc="0" normalizeH="0" baseline="0" noProof="0" dirty="0">
                    <a:ln>
                      <a:noFill/>
                    </a:ln>
                    <a:solidFill>
                      <a:prstClr val="black"/>
                    </a:solidFill>
                    <a:effectLst/>
                    <a:uLnTx/>
                    <a:uFillTx/>
                    <a:latin typeface="Calibri"/>
                    <a:ea typeface="+mn-ea"/>
                    <a:cs typeface="+mn-cs"/>
                  </a:rPr>
                  <a:t> </a:t>
                </a:r>
                <a:r>
                  <a:rPr kumimoji="0" lang="el-GR" sz="1333" b="1" i="0" u="none" strike="noStrike" kern="1200" cap="none" spc="0" normalizeH="0" baseline="0" noProof="0" dirty="0">
                    <a:ln>
                      <a:noFill/>
                    </a:ln>
                    <a:solidFill>
                      <a:prstClr val="black"/>
                    </a:solidFill>
                    <a:effectLst/>
                    <a:uLnTx/>
                    <a:uFillTx/>
                    <a:latin typeface="Calibri"/>
                    <a:ea typeface="+mn-ea"/>
                    <a:cs typeface="+mn-cs"/>
                  </a:rPr>
                  <a:t>201</a:t>
                </a:r>
                <a:r>
                  <a:rPr kumimoji="0" lang="en-US" sz="1333" b="1" i="0" u="none" strike="noStrike" kern="1200" cap="none" spc="0" normalizeH="0" baseline="0" noProof="0" dirty="0">
                    <a:ln>
                      <a:noFill/>
                    </a:ln>
                    <a:solidFill>
                      <a:prstClr val="black"/>
                    </a:solidFill>
                    <a:effectLst/>
                    <a:uLnTx/>
                    <a:uFillTx/>
                    <a:latin typeface="Calibri"/>
                    <a:ea typeface="+mn-ea"/>
                    <a:cs typeface="+mn-cs"/>
                  </a:rPr>
                  <a:t>7</a:t>
                </a:r>
                <a:endParaRPr kumimoji="0" lang="el-G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29"/>
              <p:cNvSpPr/>
              <p:nvPr/>
            </p:nvSpPr>
            <p:spPr>
              <a:xfrm>
                <a:off x="7549849" y="3140577"/>
                <a:ext cx="207181" cy="19202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flipH="1">
                <a:off x="4932030" y="2733899"/>
                <a:ext cx="1509954"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333" b="1" i="0" u="none" strike="noStrike" kern="1200" cap="none" spc="0" normalizeH="0" baseline="0" noProof="0" dirty="0">
                    <a:ln>
                      <a:noFill/>
                    </a:ln>
                    <a:solidFill>
                      <a:prstClr val="black"/>
                    </a:solidFill>
                    <a:effectLst/>
                    <a:uLnTx/>
                    <a:uFillTx/>
                    <a:latin typeface="Calibri"/>
                    <a:ea typeface="+mn-ea"/>
                    <a:cs typeface="+mn-cs"/>
                  </a:rPr>
                  <a:t>Σεπτέμβριος</a:t>
                </a:r>
                <a:r>
                  <a:rPr kumimoji="0" lang="en-US" sz="1333" b="1" i="0" u="none" strike="noStrike" kern="1200" cap="none" spc="0" normalizeH="0" baseline="0" noProof="0" dirty="0">
                    <a:ln>
                      <a:noFill/>
                    </a:ln>
                    <a:solidFill>
                      <a:prstClr val="black"/>
                    </a:solidFill>
                    <a:effectLst/>
                    <a:uLnTx/>
                    <a:uFillTx/>
                    <a:latin typeface="Calibri"/>
                    <a:ea typeface="+mn-ea"/>
                    <a:cs typeface="+mn-cs"/>
                  </a:rPr>
                  <a:t> </a:t>
                </a:r>
                <a:r>
                  <a:rPr kumimoji="0" lang="el-GR" sz="1333" b="1" i="0" u="none" strike="noStrike" kern="1200" cap="none" spc="0" normalizeH="0" baseline="0" noProof="0" dirty="0">
                    <a:ln>
                      <a:noFill/>
                    </a:ln>
                    <a:solidFill>
                      <a:prstClr val="black"/>
                    </a:solidFill>
                    <a:effectLst/>
                    <a:uLnTx/>
                    <a:uFillTx/>
                    <a:latin typeface="Calibri"/>
                    <a:ea typeface="+mn-ea"/>
                    <a:cs typeface="+mn-cs"/>
                  </a:rPr>
                  <a:t>201</a:t>
                </a:r>
                <a:r>
                  <a:rPr kumimoji="0" lang="en-US" sz="1333" b="1" i="0" u="none" strike="noStrike" kern="1200" cap="none" spc="0" normalizeH="0" baseline="0" noProof="0" dirty="0">
                    <a:ln>
                      <a:noFill/>
                    </a:ln>
                    <a:solidFill>
                      <a:prstClr val="black"/>
                    </a:solidFill>
                    <a:effectLst/>
                    <a:uLnTx/>
                    <a:uFillTx/>
                    <a:latin typeface="Calibri"/>
                    <a:ea typeface="+mn-ea"/>
                    <a:cs typeface="+mn-cs"/>
                  </a:rPr>
                  <a:t>7</a:t>
                </a:r>
                <a:endParaRPr kumimoji="0" lang="el-GR" sz="2400" b="1" i="0" u="none" strike="noStrike" kern="1200" cap="none" spc="0" normalizeH="0" baseline="0" noProof="0" dirty="0">
                  <a:ln>
                    <a:noFill/>
                  </a:ln>
                  <a:solidFill>
                    <a:prstClr val="black"/>
                  </a:solidFill>
                  <a:effectLst/>
                  <a:uLnTx/>
                  <a:uFillTx/>
                  <a:latin typeface="Calibri"/>
                  <a:ea typeface="+mn-ea"/>
                  <a:cs typeface="+mn-cs"/>
                </a:endParaRPr>
              </a:p>
            </p:txBody>
          </p:sp>
        </p:grpSp>
      </p:grpSp>
      <p:pic>
        <p:nvPicPr>
          <p:cNvPr id="36" name="Picture 35"/>
          <p:cNvPicPr>
            <a:picLocks noChangeAspect="1"/>
          </p:cNvPicPr>
          <p:nvPr/>
        </p:nvPicPr>
        <p:blipFill>
          <a:blip r:embed="rId2" cstate="print"/>
          <a:stretch>
            <a:fillRect/>
          </a:stretch>
        </p:blipFill>
        <p:spPr>
          <a:xfrm>
            <a:off x="779807" y="4340866"/>
            <a:ext cx="1817442" cy="1708644"/>
          </a:xfrm>
          <a:prstGeom prst="rect">
            <a:avLst/>
          </a:prstGeom>
          <a:ln>
            <a:solidFill>
              <a:schemeClr val="bg1">
                <a:lumMod val="75000"/>
              </a:schemeClr>
            </a:solidFill>
          </a:ln>
          <a:effectLst>
            <a:glow rad="127000">
              <a:schemeClr val="accent1">
                <a:alpha val="0"/>
              </a:schemeClr>
            </a:glow>
          </a:effectLst>
        </p:spPr>
      </p:pic>
      <p:pic>
        <p:nvPicPr>
          <p:cNvPr id="37" name="Picture 2" descr="https://getdkan.org/img/thumbnail.png">
            <a:extLst>
              <a:ext uri="{FF2B5EF4-FFF2-40B4-BE49-F238E27FC236}">
                <a16:creationId xmlns:a16="http://schemas.microsoft.com/office/drawing/2014/main" id="{9A981730-ADBB-3B4E-87E5-8310FB8CF4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886" y="4340866"/>
            <a:ext cx="1744980" cy="1744980"/>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4" cstate="print"/>
          <a:stretch>
            <a:fillRect/>
          </a:stretch>
        </p:blipFill>
        <p:spPr>
          <a:xfrm>
            <a:off x="8989942" y="4340866"/>
            <a:ext cx="1769334" cy="1744980"/>
          </a:xfrm>
          <a:prstGeom prst="rect">
            <a:avLst/>
          </a:prstGeom>
          <a:ln>
            <a:solidFill>
              <a:schemeClr val="accent1">
                <a:shade val="50000"/>
              </a:schemeClr>
            </a:solidFill>
          </a:ln>
        </p:spPr>
      </p:pic>
      <p:pic>
        <p:nvPicPr>
          <p:cNvPr id="39" name="Picture 38"/>
          <p:cNvPicPr>
            <a:picLocks noChangeAspect="1"/>
          </p:cNvPicPr>
          <p:nvPr/>
        </p:nvPicPr>
        <p:blipFill>
          <a:blip r:embed="rId5" cstate="print"/>
          <a:stretch>
            <a:fillRect/>
          </a:stretch>
        </p:blipFill>
        <p:spPr>
          <a:xfrm>
            <a:off x="4799294" y="4340866"/>
            <a:ext cx="1787965" cy="1744980"/>
          </a:xfrm>
          <a:prstGeom prst="rect">
            <a:avLst/>
          </a:prstGeom>
          <a:ln>
            <a:solidFill>
              <a:schemeClr val="bg1">
                <a:lumMod val="75000"/>
              </a:schemeClr>
            </a:solidFill>
          </a:ln>
        </p:spPr>
      </p:pic>
      <p:grpSp>
        <p:nvGrpSpPr>
          <p:cNvPr id="43" name="Group 42">
            <a:extLst>
              <a:ext uri="{FF2B5EF4-FFF2-40B4-BE49-F238E27FC236}">
                <a16:creationId xmlns:a16="http://schemas.microsoft.com/office/drawing/2014/main" id="{F05F7466-4A07-6E4E-8684-FD1EEA332A1D}"/>
              </a:ext>
            </a:extLst>
          </p:cNvPr>
          <p:cNvGrpSpPr/>
          <p:nvPr/>
        </p:nvGrpSpPr>
        <p:grpSpPr>
          <a:xfrm>
            <a:off x="2534725" y="4364016"/>
            <a:ext cx="2177349" cy="1674974"/>
            <a:chOff x="6955987" y="4113126"/>
            <a:chExt cx="2356426" cy="2160739"/>
          </a:xfrm>
        </p:grpSpPr>
        <p:pic>
          <p:nvPicPr>
            <p:cNvPr id="44" name="Picture 2" descr="Related image">
              <a:extLst>
                <a:ext uri="{FF2B5EF4-FFF2-40B4-BE49-F238E27FC236}">
                  <a16:creationId xmlns:a16="http://schemas.microsoft.com/office/drawing/2014/main" id="{77B354B8-4764-254F-BF2F-4640E683AE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987" y="4113126"/>
              <a:ext cx="2128191" cy="19396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user icon">
              <a:extLst>
                <a:ext uri="{FF2B5EF4-FFF2-40B4-BE49-F238E27FC236}">
                  <a16:creationId xmlns:a16="http://schemas.microsoft.com/office/drawing/2014/main" id="{359D5160-7829-4047-8032-82C2C8E22D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571" y="5272023"/>
              <a:ext cx="1001842" cy="100184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168066" y="97304"/>
            <a:ext cx="7569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B.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Συνεχής Βελτίωση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Υποδομών</a:t>
            </a:r>
            <a:endPar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70C0"/>
                </a:solidFill>
                <a:latin typeface="Arial Narrow" panose="020B0606020202030204" pitchFamily="34" charset="0"/>
                <a:cs typeface="Arial" panose="020B0604020202020204" pitchFamily="34" charset="0"/>
              </a:rPr>
              <a:t>Ανάπτυξη Νέας Πύλης Ανοικτών Δεδομένων</a:t>
            </a:r>
            <a:endPar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47" name="Picture 2"/>
          <p:cNvPicPr>
            <a:picLocks noChangeAspect="1" noChangeArrowheads="1"/>
          </p:cNvPicPr>
          <p:nvPr/>
        </p:nvPicPr>
        <p:blipFill>
          <a:blip r:embed="rId8" cstate="print"/>
          <a:srcRect/>
          <a:stretch>
            <a:fillRect/>
          </a:stretch>
        </p:blipFill>
        <p:spPr bwMode="auto">
          <a:xfrm>
            <a:off x="10896535" y="191575"/>
            <a:ext cx="960107" cy="589059"/>
          </a:xfrm>
          <a:prstGeom prst="rect">
            <a:avLst/>
          </a:prstGeom>
          <a:noFill/>
          <a:ln w="9525">
            <a:noFill/>
            <a:miter lim="800000"/>
            <a:headEnd/>
            <a:tailEnd/>
          </a:ln>
        </p:spPr>
      </p:pic>
      <p:cxnSp>
        <p:nvCxnSpPr>
          <p:cNvPr id="48" name="Straight Connector 47"/>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8065" y="958501"/>
            <a:ext cx="2429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 </a:t>
            </a:r>
            <a:r>
              <a:rPr kumimoji="0" lang="el-GR" sz="1800" b="1" i="0" u="none" strike="noStrike" kern="1200" cap="none" spc="0" normalizeH="0" baseline="0" noProof="0" dirty="0">
                <a:ln>
                  <a:noFill/>
                </a:ln>
                <a:solidFill>
                  <a:srgbClr val="00B050"/>
                </a:solidFill>
                <a:effectLst/>
                <a:uLnTx/>
                <a:uFillTx/>
                <a:latin typeface="Calibri"/>
                <a:ea typeface="+mn-ea"/>
                <a:cs typeface="+mn-cs"/>
              </a:rPr>
              <a:t>Δράσεις </a:t>
            </a:r>
            <a:r>
              <a:rPr kumimoji="0" lang="en-US" sz="1800" b="1" i="0" u="none" strike="noStrike" kern="1200" cap="none" spc="0" normalizeH="0" baseline="0" noProof="0" dirty="0">
                <a:ln>
                  <a:noFill/>
                </a:ln>
                <a:solidFill>
                  <a:srgbClr val="00B050"/>
                </a:solidFill>
                <a:effectLst/>
                <a:uLnTx/>
                <a:uFillTx/>
                <a:latin typeface="Calibri"/>
                <a:ea typeface="+mn-ea"/>
                <a:cs typeface="+mn-cs"/>
              </a:rPr>
              <a:t>B2 </a:t>
            </a:r>
            <a:r>
              <a:rPr kumimoji="0" lang="el-GR" sz="1800" b="1" i="0" u="none" strike="noStrike" kern="1200" cap="none" spc="0" normalizeH="0" baseline="0" noProof="0" dirty="0">
                <a:ln>
                  <a:noFill/>
                </a:ln>
                <a:solidFill>
                  <a:srgbClr val="00B050"/>
                </a:solidFill>
                <a:effectLst/>
                <a:uLnTx/>
                <a:uFillTx/>
                <a:latin typeface="Calibri"/>
                <a:ea typeface="+mn-ea"/>
                <a:cs typeface="+mn-cs"/>
              </a:rPr>
              <a:t>μέχρι</a:t>
            </a:r>
            <a:r>
              <a:rPr kumimoji="0" lang="en-US" sz="1800" b="1" i="0" u="none" strike="noStrike" kern="1200" cap="none" spc="0" normalizeH="0" baseline="0" noProof="0" dirty="0">
                <a:ln>
                  <a:noFill/>
                </a:ln>
                <a:solidFill>
                  <a:srgbClr val="00B050"/>
                </a:solidFill>
                <a:effectLst/>
                <a:uLnTx/>
                <a:uFillTx/>
                <a:latin typeface="Calibri"/>
                <a:ea typeface="+mn-ea"/>
                <a:cs typeface="+mn-cs"/>
              </a:rPr>
              <a:t> B5</a:t>
            </a:r>
          </a:p>
        </p:txBody>
      </p:sp>
    </p:spTree>
    <p:extLst>
      <p:ext uri="{BB962C8B-B14F-4D97-AF65-F5344CB8AC3E}">
        <p14:creationId xmlns:p14="http://schemas.microsoft.com/office/powerpoint/2010/main" val="211774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82802" y="986587"/>
            <a:ext cx="3960440" cy="1821011"/>
          </a:xfrm>
          <a:prstGeom prst="rect">
            <a:avLst/>
          </a:prstGeom>
          <a:noFill/>
        </p:spPr>
        <p:txBody>
          <a:bodyPr wrap="square" rtlCol="0">
            <a:spAutoFit/>
          </a:bodyPr>
          <a:lstStyle/>
          <a:p>
            <a:r>
              <a:rPr lang="el-GR" sz="1600" b="1" dirty="0">
                <a:solidFill>
                  <a:schemeClr val="accent1"/>
                </a:solidFill>
                <a:latin typeface="Arial" pitchFamily="34" charset="0"/>
                <a:cs typeface="Arial" pitchFamily="34" charset="0"/>
              </a:rPr>
              <a:t>Κύριες Λειτουργίες</a:t>
            </a:r>
          </a:p>
          <a:p>
            <a:endParaRPr lang="el-GR" sz="800" b="1" dirty="0">
              <a:solidFill>
                <a:schemeClr val="accent1"/>
              </a:solidFill>
              <a:latin typeface="Arial" pitchFamily="34" charset="0"/>
              <a:cs typeface="Arial" pitchFamily="34" charset="0"/>
            </a:endParaRPr>
          </a:p>
          <a:p>
            <a:pPr marL="180975" indent="-180975">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Παροχή Πληροφόρησης</a:t>
            </a:r>
          </a:p>
          <a:p>
            <a:pPr marL="180975" indent="-180975">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Αναζήτηση Συνόλων Δεδομένων</a:t>
            </a:r>
          </a:p>
          <a:p>
            <a:pPr marL="180975" indent="-180975">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Παροχή Υποστηρικτικού Υλικού</a:t>
            </a:r>
          </a:p>
          <a:p>
            <a:pPr marL="180975" indent="-180975">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Υποβολή Αιτημάτων</a:t>
            </a:r>
          </a:p>
          <a:p>
            <a:pPr marL="180975" indent="-180975">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Φιλοξενία Εφαρμογών</a:t>
            </a:r>
            <a:endParaRPr lang="en-US" sz="1600" b="1" dirty="0">
              <a:solidFill>
                <a:schemeClr val="bg1">
                  <a:lumMod val="50000"/>
                </a:schemeClr>
              </a:solidFill>
              <a:latin typeface="Arial" pitchFamily="34" charset="0"/>
              <a:cs typeface="Arial" pitchFamily="34" charset="0"/>
            </a:endParaRPr>
          </a:p>
        </p:txBody>
      </p:sp>
      <p:sp>
        <p:nvSpPr>
          <p:cNvPr id="15" name="TextBox 14"/>
          <p:cNvSpPr txBox="1"/>
          <p:nvPr/>
        </p:nvSpPr>
        <p:spPr>
          <a:xfrm>
            <a:off x="418110" y="2888957"/>
            <a:ext cx="4387476" cy="1549142"/>
          </a:xfrm>
          <a:prstGeom prst="rect">
            <a:avLst/>
          </a:prstGeom>
          <a:noFill/>
        </p:spPr>
        <p:txBody>
          <a:bodyPr wrap="square" rtlCol="0">
            <a:spAutoFit/>
          </a:bodyPr>
          <a:lstStyle/>
          <a:p>
            <a:r>
              <a:rPr lang="el-GR" sz="1600" b="1" dirty="0">
                <a:solidFill>
                  <a:schemeClr val="accent1"/>
                </a:solidFill>
                <a:latin typeface="Arial" pitchFamily="34" charset="0"/>
                <a:cs typeface="Arial" pitchFamily="34" charset="0"/>
              </a:rPr>
              <a:t>Ποιοι συμμετέχουν</a:t>
            </a:r>
          </a:p>
          <a:p>
            <a:endParaRPr lang="el-GR" sz="800" b="1" dirty="0">
              <a:solidFill>
                <a:schemeClr val="accent1"/>
              </a:solidFill>
              <a:latin typeface="Arial" pitchFamily="34" charset="0"/>
              <a:cs typeface="Arial" pitchFamily="34" charset="0"/>
            </a:endParaRPr>
          </a:p>
          <a:p>
            <a:pPr>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 </a:t>
            </a:r>
            <a:r>
              <a:rPr lang="en-US" sz="1600" b="1" dirty="0">
                <a:solidFill>
                  <a:schemeClr val="bg1">
                    <a:lumMod val="50000"/>
                  </a:schemeClr>
                </a:solidFill>
                <a:latin typeface="Arial" pitchFamily="34" charset="0"/>
                <a:cs typeface="Arial" pitchFamily="34" charset="0"/>
              </a:rPr>
              <a:t>8</a:t>
            </a:r>
            <a:r>
              <a:rPr lang="el-GR" sz="1600" b="1" dirty="0">
                <a:solidFill>
                  <a:schemeClr val="bg1">
                    <a:lumMod val="50000"/>
                  </a:schemeClr>
                </a:solidFill>
                <a:latin typeface="Arial" pitchFamily="34" charset="0"/>
                <a:cs typeface="Arial" pitchFamily="34" charset="0"/>
              </a:rPr>
              <a:t>5+ Δ.Φ. της Κεντρικής Κυβέρνησης</a:t>
            </a:r>
          </a:p>
          <a:p>
            <a:pPr>
              <a:spcBef>
                <a:spcPts val="200"/>
              </a:spcBef>
              <a:buFont typeface="Wingdings" pitchFamily="2" charset="2"/>
              <a:buChar char="§"/>
            </a:pPr>
            <a:r>
              <a:rPr lang="el-GR" sz="1600" b="1" dirty="0">
                <a:solidFill>
                  <a:schemeClr val="bg1">
                    <a:lumMod val="50000"/>
                  </a:schemeClr>
                </a:solidFill>
                <a:latin typeface="Arial" pitchFamily="34" charset="0"/>
                <a:cs typeface="Arial" pitchFamily="34" charset="0"/>
              </a:rPr>
              <a:t> ΑΤΑ: Δήμος Λευκωσίας (πιλοτικά)</a:t>
            </a:r>
          </a:p>
          <a:p>
            <a:pPr>
              <a:spcBef>
                <a:spcPts val="200"/>
              </a:spcBef>
              <a:buFont typeface="Wingdings" pitchFamily="2" charset="2"/>
              <a:buChar char="§"/>
            </a:pPr>
            <a:r>
              <a:rPr lang="el-GR" sz="1600" b="1" i="1" dirty="0">
                <a:solidFill>
                  <a:schemeClr val="bg1">
                    <a:lumMod val="50000"/>
                  </a:schemeClr>
                </a:solidFill>
                <a:latin typeface="Arial" pitchFamily="34" charset="0"/>
                <a:cs typeface="Arial" pitchFamily="34" charset="0"/>
              </a:rPr>
              <a:t> </a:t>
            </a:r>
            <a:r>
              <a:rPr lang="el-GR" sz="1600" b="1" dirty="0">
                <a:solidFill>
                  <a:schemeClr val="bg1">
                    <a:lumMod val="50000"/>
                  </a:schemeClr>
                </a:solidFill>
                <a:latin typeface="Arial" pitchFamily="34" charset="0"/>
                <a:cs typeface="Arial" pitchFamily="34" charset="0"/>
              </a:rPr>
              <a:t>Ημικρατικοί Οργανισμοί: ΣΑΛΑ (πιλοτικά)</a:t>
            </a:r>
            <a:endParaRPr lang="en-US" sz="1600" b="1" dirty="0">
              <a:solidFill>
                <a:schemeClr val="bg1">
                  <a:lumMod val="50000"/>
                </a:schemeClr>
              </a:solidFill>
              <a:latin typeface="Arial" pitchFamily="34" charset="0"/>
              <a:cs typeface="Arial" pitchFamily="34" charset="0"/>
            </a:endParaRPr>
          </a:p>
          <a:p>
            <a:pPr>
              <a:spcBef>
                <a:spcPts val="200"/>
              </a:spcBef>
              <a:buFont typeface="Wingdings" pitchFamily="2" charset="2"/>
              <a:buChar char="§"/>
            </a:pPr>
            <a:r>
              <a:rPr lang="en-US" sz="1600" b="1" dirty="0">
                <a:solidFill>
                  <a:schemeClr val="bg1">
                    <a:lumMod val="50000"/>
                  </a:schemeClr>
                </a:solidFill>
                <a:latin typeface="Arial" pitchFamily="34" charset="0"/>
                <a:cs typeface="Arial" pitchFamily="34" charset="0"/>
              </a:rPr>
              <a:t> </a:t>
            </a:r>
            <a:r>
              <a:rPr lang="el-GR" sz="1600" b="1" dirty="0">
                <a:solidFill>
                  <a:schemeClr val="bg1">
                    <a:lumMod val="50000"/>
                  </a:schemeClr>
                </a:solidFill>
                <a:latin typeface="Arial" pitchFamily="34" charset="0"/>
                <a:cs typeface="Arial" pitchFamily="34" charset="0"/>
              </a:rPr>
              <a:t>Άλλοι: </a:t>
            </a:r>
            <a:r>
              <a:rPr lang="en-US" sz="1600" b="1" dirty="0" err="1">
                <a:solidFill>
                  <a:schemeClr val="bg1">
                    <a:lumMod val="50000"/>
                  </a:schemeClr>
                </a:solidFill>
                <a:latin typeface="Arial" pitchFamily="34" charset="0"/>
                <a:cs typeface="Arial" pitchFamily="34" charset="0"/>
              </a:rPr>
              <a:t>GreenDot</a:t>
            </a:r>
            <a:r>
              <a:rPr lang="en-US" sz="1600" b="1" dirty="0">
                <a:solidFill>
                  <a:schemeClr val="bg1">
                    <a:lumMod val="50000"/>
                  </a:schemeClr>
                </a:solidFill>
                <a:latin typeface="Arial" pitchFamily="34" charset="0"/>
                <a:cs typeface="Arial" pitchFamily="34" charset="0"/>
              </a:rPr>
              <a:t> Cyprus </a:t>
            </a:r>
            <a:r>
              <a:rPr lang="el-GR" sz="1600" b="1" dirty="0">
                <a:solidFill>
                  <a:schemeClr val="bg1">
                    <a:lumMod val="50000"/>
                  </a:schemeClr>
                </a:solidFill>
                <a:latin typeface="Arial" pitchFamily="34" charset="0"/>
                <a:cs typeface="Arial" pitchFamily="34" charset="0"/>
              </a:rPr>
              <a:t>(πιλοτικά)</a:t>
            </a:r>
            <a:endParaRPr lang="en-US" sz="1600" b="1" dirty="0">
              <a:solidFill>
                <a:schemeClr val="bg1">
                  <a:lumMod val="50000"/>
                </a:schemeClr>
              </a:solidFill>
              <a:latin typeface="Arial" pitchFamily="34" charset="0"/>
              <a:cs typeface="Arial" pitchFamily="34" charset="0"/>
            </a:endParaRPr>
          </a:p>
        </p:txBody>
      </p:sp>
      <p:sp>
        <p:nvSpPr>
          <p:cNvPr id="10" name="TextBox 9"/>
          <p:cNvSpPr txBox="1"/>
          <p:nvPr/>
        </p:nvSpPr>
        <p:spPr>
          <a:xfrm>
            <a:off x="321729" y="4438099"/>
            <a:ext cx="4483855" cy="2149306"/>
          </a:xfrm>
          <a:prstGeom prst="rect">
            <a:avLst/>
          </a:prstGeom>
          <a:noFill/>
        </p:spPr>
        <p:txBody>
          <a:bodyPr wrap="square" rtlCol="0">
            <a:spAutoFit/>
          </a:bodyPr>
          <a:lstStyle/>
          <a:p>
            <a:r>
              <a:rPr lang="el-GR" sz="1600" b="1" dirty="0">
                <a:solidFill>
                  <a:schemeClr val="accent1"/>
                </a:solidFill>
                <a:latin typeface="Arial" pitchFamily="34" charset="0"/>
                <a:cs typeface="Arial" pitchFamily="34" charset="0"/>
              </a:rPr>
              <a:t>Σε ποιους απευθύνεται:</a:t>
            </a:r>
          </a:p>
          <a:p>
            <a:pPr marL="180975" indent="-180975">
              <a:buFont typeface="Wingdings" pitchFamily="2" charset="2"/>
              <a:buChar char="§"/>
            </a:pPr>
            <a:endParaRPr lang="el-GR" sz="800" b="1" dirty="0">
              <a:solidFill>
                <a:schemeClr val="bg1">
                  <a:lumMod val="50000"/>
                </a:schemeClr>
              </a:solidFill>
              <a:latin typeface="Arial" pitchFamily="34" charset="0"/>
              <a:cs typeface="Arial" pitchFamily="34" charset="0"/>
            </a:endParaRPr>
          </a:p>
          <a:p>
            <a:pPr marL="180975" indent="-180975">
              <a:spcBef>
                <a:spcPts val="200"/>
              </a:spcBef>
              <a:buFont typeface="Wingdings" pitchFamily="2" charset="2"/>
              <a:buChar char="§"/>
            </a:pPr>
            <a:r>
              <a:rPr lang="el-GR" sz="1400" b="1" dirty="0">
                <a:solidFill>
                  <a:schemeClr val="bg1">
                    <a:lumMod val="50000"/>
                  </a:schemeClr>
                </a:solidFill>
                <a:latin typeface="Arial" pitchFamily="34" charset="0"/>
                <a:cs typeface="Arial" pitchFamily="34" charset="0"/>
              </a:rPr>
              <a:t>Πολίτες</a:t>
            </a:r>
          </a:p>
          <a:p>
            <a:pPr marL="180975" indent="-180975">
              <a:spcBef>
                <a:spcPts val="200"/>
              </a:spcBef>
              <a:buFont typeface="Wingdings" pitchFamily="2" charset="2"/>
              <a:buChar char="§"/>
            </a:pPr>
            <a:r>
              <a:rPr lang="el-GR" sz="1400" b="1" dirty="0">
                <a:solidFill>
                  <a:schemeClr val="bg1">
                    <a:lumMod val="50000"/>
                  </a:schemeClr>
                </a:solidFill>
                <a:latin typeface="Arial" pitchFamily="34" charset="0"/>
                <a:cs typeface="Arial" pitchFamily="34" charset="0"/>
              </a:rPr>
              <a:t>Επιχειρήσεις</a:t>
            </a:r>
          </a:p>
          <a:p>
            <a:pPr marL="180975" indent="-180975">
              <a:spcBef>
                <a:spcPts val="200"/>
              </a:spcBef>
              <a:buFont typeface="Wingdings" pitchFamily="2" charset="2"/>
              <a:buChar char="§"/>
            </a:pPr>
            <a:r>
              <a:rPr lang="el-GR" sz="1400" b="1" dirty="0">
                <a:solidFill>
                  <a:schemeClr val="bg1">
                    <a:lumMod val="50000"/>
                  </a:schemeClr>
                </a:solidFill>
                <a:latin typeface="Arial" pitchFamily="34" charset="0"/>
                <a:cs typeface="Arial" pitchFamily="34" charset="0"/>
              </a:rPr>
              <a:t>Προγραμματιστές και </a:t>
            </a:r>
            <a:r>
              <a:rPr lang="en-US" sz="1400" b="1" dirty="0">
                <a:solidFill>
                  <a:schemeClr val="bg1">
                    <a:lumMod val="50000"/>
                  </a:schemeClr>
                </a:solidFill>
                <a:latin typeface="Arial" pitchFamily="34" charset="0"/>
                <a:cs typeface="Arial" pitchFamily="34" charset="0"/>
              </a:rPr>
              <a:t>Start-Ups</a:t>
            </a:r>
            <a:endParaRPr lang="el-GR" sz="1400" b="1" dirty="0">
              <a:solidFill>
                <a:schemeClr val="bg1">
                  <a:lumMod val="50000"/>
                </a:schemeClr>
              </a:solidFill>
              <a:latin typeface="Arial" pitchFamily="34" charset="0"/>
              <a:cs typeface="Arial" pitchFamily="34" charset="0"/>
            </a:endParaRPr>
          </a:p>
          <a:p>
            <a:pPr marL="180975" indent="-180975">
              <a:spcBef>
                <a:spcPts val="200"/>
              </a:spcBef>
              <a:buFont typeface="Wingdings" pitchFamily="2" charset="2"/>
              <a:buChar char="§"/>
            </a:pPr>
            <a:r>
              <a:rPr lang="el-GR" sz="1400" b="1" dirty="0">
                <a:solidFill>
                  <a:schemeClr val="bg1">
                    <a:lumMod val="50000"/>
                  </a:schemeClr>
                </a:solidFill>
                <a:latin typeface="Arial" pitchFamily="34" charset="0"/>
                <a:cs typeface="Arial" pitchFamily="34" charset="0"/>
              </a:rPr>
              <a:t>Ακαδημαϊκά και Ερευνητικά Ιδρύματα</a:t>
            </a:r>
            <a:endParaRPr lang="en-US" sz="1400" b="1" dirty="0">
              <a:solidFill>
                <a:schemeClr val="bg1">
                  <a:lumMod val="50000"/>
                </a:schemeClr>
              </a:solidFill>
              <a:latin typeface="Arial" pitchFamily="34" charset="0"/>
              <a:cs typeface="Arial" pitchFamily="34" charset="0"/>
            </a:endParaRPr>
          </a:p>
          <a:p>
            <a:pPr marL="180975" indent="-180975">
              <a:spcBef>
                <a:spcPts val="200"/>
              </a:spcBef>
              <a:buFont typeface="Wingdings" pitchFamily="2" charset="2"/>
              <a:buChar char="§"/>
            </a:pPr>
            <a:r>
              <a:rPr lang="el-GR" sz="1400" b="1" dirty="0">
                <a:solidFill>
                  <a:schemeClr val="bg1">
                    <a:lumMod val="50000"/>
                  </a:schemeClr>
                </a:solidFill>
                <a:latin typeface="Arial" pitchFamily="34" charset="0"/>
                <a:cs typeface="Arial" pitchFamily="34" charset="0"/>
              </a:rPr>
              <a:t>Δημόσιους Φορείς</a:t>
            </a:r>
          </a:p>
          <a:p>
            <a:pPr marL="180975" indent="-180975">
              <a:spcBef>
                <a:spcPts val="200"/>
              </a:spcBef>
              <a:buFont typeface="Wingdings" pitchFamily="2" charset="2"/>
              <a:buChar char="§"/>
            </a:pPr>
            <a:r>
              <a:rPr lang="el-GR" sz="1400" b="1" dirty="0">
                <a:solidFill>
                  <a:schemeClr val="bg1">
                    <a:lumMod val="50000"/>
                  </a:schemeClr>
                </a:solidFill>
                <a:latin typeface="Arial" pitchFamily="34" charset="0"/>
                <a:cs typeface="Arial" pitchFamily="34" charset="0"/>
              </a:rPr>
              <a:t>Κάθε ενδιαφερόμενο στην Κύπρο ή εκτός</a:t>
            </a:r>
          </a:p>
          <a:p>
            <a:pPr>
              <a:spcBef>
                <a:spcPts val="200"/>
              </a:spcBef>
            </a:pPr>
            <a:r>
              <a:rPr lang="el-GR" sz="1400" b="1" dirty="0">
                <a:solidFill>
                  <a:schemeClr val="bg1">
                    <a:lumMod val="50000"/>
                  </a:schemeClr>
                </a:solidFill>
                <a:latin typeface="Arial" pitchFamily="34" charset="0"/>
                <a:cs typeface="Arial" pitchFamily="34" charset="0"/>
              </a:rPr>
              <a:t>   </a:t>
            </a:r>
            <a:r>
              <a:rPr lang="el-GR" sz="1400" b="1" dirty="0">
                <a:solidFill>
                  <a:schemeClr val="tx1">
                    <a:lumMod val="65000"/>
                    <a:lumOff val="35000"/>
                  </a:schemeClr>
                </a:solidFill>
                <a:latin typeface="Arial" pitchFamily="34" charset="0"/>
                <a:cs typeface="Arial" pitchFamily="34" charset="0"/>
              </a:rPr>
              <a:t>(διασύνδεση με </a:t>
            </a:r>
            <a:r>
              <a:rPr lang="en-US" sz="1400" b="1" dirty="0">
                <a:solidFill>
                  <a:schemeClr val="tx1">
                    <a:lumMod val="65000"/>
                    <a:lumOff val="35000"/>
                  </a:schemeClr>
                </a:solidFill>
                <a:latin typeface="Arial" pitchFamily="34" charset="0"/>
                <a:cs typeface="Arial" pitchFamily="34" charset="0"/>
              </a:rPr>
              <a:t>European Data Portal)</a:t>
            </a:r>
            <a:endParaRPr lang="el-GR" sz="1400" b="1" dirty="0">
              <a:solidFill>
                <a:schemeClr val="tx1">
                  <a:lumMod val="65000"/>
                  <a:lumOff val="35000"/>
                </a:schemeClr>
              </a:solidFill>
              <a:latin typeface="Arial" pitchFamily="34" charset="0"/>
              <a:cs typeface="Arial" pitchFamily="34" charset="0"/>
            </a:endParaRPr>
          </a:p>
        </p:txBody>
      </p:sp>
      <p:sp>
        <p:nvSpPr>
          <p:cNvPr id="2" name="Rectangle 1"/>
          <p:cNvSpPr/>
          <p:nvPr/>
        </p:nvSpPr>
        <p:spPr>
          <a:xfrm>
            <a:off x="4967957" y="5200548"/>
            <a:ext cx="3233068" cy="1631216"/>
          </a:xfrm>
          <a:prstGeom prst="rect">
            <a:avLst/>
          </a:prstGeom>
        </p:spPr>
        <p:txBody>
          <a:bodyPr wrap="square">
            <a:spAutoFit/>
          </a:bodyPr>
          <a:lstStyle/>
          <a:p>
            <a:r>
              <a:rPr lang="el-GR" b="1" dirty="0">
                <a:solidFill>
                  <a:schemeClr val="accent1"/>
                </a:solidFill>
                <a:latin typeface="Arial" pitchFamily="34" charset="0"/>
                <a:cs typeface="Arial" pitchFamily="34" charset="0"/>
              </a:rPr>
              <a:t>1</a:t>
            </a:r>
            <a:r>
              <a:rPr lang="en-US" b="1" dirty="0">
                <a:solidFill>
                  <a:schemeClr val="accent1"/>
                </a:solidFill>
                <a:latin typeface="Arial" pitchFamily="34" charset="0"/>
                <a:cs typeface="Arial" pitchFamily="34" charset="0"/>
              </a:rPr>
              <a:t>06</a:t>
            </a:r>
            <a:r>
              <a:rPr lang="el-GR" b="1" dirty="0">
                <a:solidFill>
                  <a:schemeClr val="accent1"/>
                </a:solidFill>
                <a:latin typeface="Arial" pitchFamily="34" charset="0"/>
                <a:cs typeface="Arial" pitchFamily="34" charset="0"/>
              </a:rPr>
              <a:t>8</a:t>
            </a:r>
            <a:r>
              <a:rPr lang="en-US" b="1" dirty="0">
                <a:solidFill>
                  <a:schemeClr val="accent1"/>
                </a:solidFill>
                <a:latin typeface="Arial" pitchFamily="34" charset="0"/>
                <a:cs typeface="Arial" pitchFamily="34" charset="0"/>
              </a:rPr>
              <a:t> </a:t>
            </a:r>
            <a:r>
              <a:rPr lang="el-GR" b="1" dirty="0">
                <a:solidFill>
                  <a:schemeClr val="accent1"/>
                </a:solidFill>
                <a:latin typeface="Arial" pitchFamily="34" charset="0"/>
                <a:cs typeface="Arial" pitchFamily="34" charset="0"/>
              </a:rPr>
              <a:t>σύνολα δεδομένων</a:t>
            </a:r>
          </a:p>
          <a:p>
            <a:endParaRPr lang="el-GR" sz="800" b="1" dirty="0">
              <a:solidFill>
                <a:schemeClr val="accent1"/>
              </a:solidFill>
              <a:latin typeface="Arial" pitchFamily="34" charset="0"/>
              <a:cs typeface="Arial" pitchFamily="34" charset="0"/>
            </a:endParaRP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Δεδομένα σε πραγματικό χρόνο</a:t>
            </a: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Στατιστικά Δεδομένα</a:t>
            </a: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Κατάλογοι</a:t>
            </a: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Μητρώα</a:t>
            </a:r>
          </a:p>
          <a:p>
            <a:endParaRPr lang="el-GR" b="1" dirty="0">
              <a:solidFill>
                <a:schemeClr val="bg1">
                  <a:lumMod val="50000"/>
                </a:schemeClr>
              </a:solidFill>
              <a:latin typeface="Arial" pitchFamily="34" charset="0"/>
              <a:cs typeface="Arial" pitchFamily="34" charset="0"/>
            </a:endParaRPr>
          </a:p>
        </p:txBody>
      </p:sp>
      <p:sp>
        <p:nvSpPr>
          <p:cNvPr id="11" name="Rectangle 10"/>
          <p:cNvSpPr/>
          <p:nvPr/>
        </p:nvSpPr>
        <p:spPr>
          <a:xfrm>
            <a:off x="8030819" y="5186415"/>
            <a:ext cx="3656355" cy="1646605"/>
          </a:xfrm>
          <a:prstGeom prst="rect">
            <a:avLst/>
          </a:prstGeom>
        </p:spPr>
        <p:txBody>
          <a:bodyPr wrap="square">
            <a:spAutoFit/>
          </a:bodyPr>
          <a:lstStyle/>
          <a:p>
            <a:r>
              <a:rPr lang="el-GR" b="1" dirty="0">
                <a:solidFill>
                  <a:schemeClr val="accent1"/>
                </a:solidFill>
                <a:latin typeface="Arial" pitchFamily="34" charset="0"/>
                <a:cs typeface="Arial" pitchFamily="34" charset="0"/>
              </a:rPr>
              <a:t> </a:t>
            </a:r>
          </a:p>
          <a:p>
            <a:endParaRPr lang="el-GR" sz="900" b="1" dirty="0">
              <a:solidFill>
                <a:schemeClr val="accent1"/>
              </a:solidFill>
              <a:latin typeface="Arial" pitchFamily="34" charset="0"/>
              <a:cs typeface="Arial" pitchFamily="34" charset="0"/>
            </a:endParaRP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Σημεία Ενδιαφέροντος (</a:t>
            </a:r>
            <a:r>
              <a:rPr lang="en-US" sz="1400" b="1" dirty="0">
                <a:solidFill>
                  <a:schemeClr val="bg1">
                    <a:lumMod val="50000"/>
                  </a:schemeClr>
                </a:solidFill>
                <a:latin typeface="Arial" pitchFamily="34" charset="0"/>
                <a:cs typeface="Arial" pitchFamily="34" charset="0"/>
              </a:rPr>
              <a:t>POIs)</a:t>
            </a:r>
            <a:endParaRPr lang="el-GR" sz="1400" b="1" dirty="0">
              <a:solidFill>
                <a:schemeClr val="bg1">
                  <a:lumMod val="50000"/>
                </a:schemeClr>
              </a:solidFill>
              <a:latin typeface="Arial" pitchFamily="34" charset="0"/>
              <a:cs typeface="Arial" pitchFamily="34" charset="0"/>
            </a:endParaRP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Γεωχωρικά Δεδομένα (Χάρτες)</a:t>
            </a:r>
          </a:p>
          <a:p>
            <a:pPr marL="171450" indent="-171450">
              <a:buFont typeface="Wingdings" panose="05000000000000000000" pitchFamily="2" charset="2"/>
              <a:buChar char="§"/>
            </a:pPr>
            <a:r>
              <a:rPr lang="el-GR" sz="1400" b="1" dirty="0">
                <a:solidFill>
                  <a:schemeClr val="bg1">
                    <a:lumMod val="50000"/>
                  </a:schemeClr>
                </a:solidFill>
                <a:latin typeface="Arial" pitchFamily="34" charset="0"/>
                <a:cs typeface="Arial" pitchFamily="34" charset="0"/>
              </a:rPr>
              <a:t>Περιβαλλοντικά Δεδομένα</a:t>
            </a:r>
          </a:p>
          <a:p>
            <a:pPr marL="171450" indent="-171450">
              <a:buFont typeface="Wingdings" panose="05000000000000000000" pitchFamily="2" charset="2"/>
              <a:buChar char="§"/>
            </a:pPr>
            <a:r>
              <a:rPr lang="el-GR" sz="1400" b="1" dirty="0" err="1">
                <a:solidFill>
                  <a:schemeClr val="bg1">
                    <a:lumMod val="50000"/>
                  </a:schemeClr>
                </a:solidFill>
                <a:latin typeface="Arial" pitchFamily="34" charset="0"/>
                <a:cs typeface="Arial" pitchFamily="34" charset="0"/>
              </a:rPr>
              <a:t>κλπ</a:t>
            </a:r>
            <a:endParaRPr lang="el-GR" sz="1400" b="1" dirty="0">
              <a:solidFill>
                <a:schemeClr val="bg1">
                  <a:lumMod val="50000"/>
                </a:schemeClr>
              </a:solidFill>
              <a:latin typeface="Arial" pitchFamily="34" charset="0"/>
              <a:cs typeface="Arial" pitchFamily="34" charset="0"/>
            </a:endParaRPr>
          </a:p>
          <a:p>
            <a:endParaRPr lang="el-GR" b="1" dirty="0">
              <a:solidFill>
                <a:schemeClr val="bg1">
                  <a:lumMod val="50000"/>
                </a:schemeClr>
              </a:solidFill>
              <a:latin typeface="Arial" pitchFamily="34" charset="0"/>
              <a:cs typeface="Arial" pitchFamily="34" charset="0"/>
            </a:endParaRPr>
          </a:p>
        </p:txBody>
      </p:sp>
      <p:sp>
        <p:nvSpPr>
          <p:cNvPr id="13" name="Rectangle 12"/>
          <p:cNvSpPr/>
          <p:nvPr/>
        </p:nvSpPr>
        <p:spPr>
          <a:xfrm>
            <a:off x="4805585" y="5119740"/>
            <a:ext cx="6662068" cy="1490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805585" y="986587"/>
            <a:ext cx="6662068" cy="3986051"/>
          </a:xfrm>
          <a:prstGeom prst="rect">
            <a:avLst/>
          </a:prstGeom>
          <a:ln>
            <a:solidFill>
              <a:schemeClr val="bg1">
                <a:lumMod val="65000"/>
              </a:schemeClr>
            </a:solidFill>
          </a:ln>
        </p:spPr>
      </p:pic>
      <p:sp>
        <p:nvSpPr>
          <p:cNvPr id="14" name="TextBox 13"/>
          <p:cNvSpPr txBox="1"/>
          <p:nvPr/>
        </p:nvSpPr>
        <p:spPr>
          <a:xfrm>
            <a:off x="185157" y="128368"/>
            <a:ext cx="7569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B.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Συνεχής Βελτίωση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Υποδομών</a:t>
            </a:r>
            <a:endPar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70C0"/>
                </a:solidFill>
                <a:latin typeface="Arial Narrow" panose="020B0606020202030204" pitchFamily="34" charset="0"/>
                <a:cs typeface="Arial" panose="020B0604020202020204" pitchFamily="34" charset="0"/>
              </a:rPr>
              <a:t>Κύριες Λειτουργίες Πύλης Ανοικτών Δεδομένων</a:t>
            </a:r>
            <a:endPar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10896535" y="191575"/>
            <a:ext cx="960107" cy="589059"/>
          </a:xfrm>
          <a:prstGeom prst="rect">
            <a:avLst/>
          </a:prstGeom>
          <a:noFill/>
          <a:ln w="9525">
            <a:noFill/>
            <a:miter lim="800000"/>
            <a:headEnd/>
            <a:tailEnd/>
          </a:ln>
        </p:spPr>
      </p:pic>
      <p:cxnSp>
        <p:nvCxnSpPr>
          <p:cNvPr id="17" name="Straight Connector 16"/>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5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250" y="729016"/>
            <a:ext cx="9725585" cy="5355312"/>
          </a:xfrm>
          <a:prstGeom prst="rect">
            <a:avLst/>
          </a:prstGeom>
          <a:noFill/>
        </p:spPr>
        <p:txBody>
          <a:bodyPr wrap="square" rtlCol="0">
            <a:spAutoFit/>
          </a:bodyPr>
          <a:lstStyle/>
          <a:p>
            <a:endParaRPr lang="el-GR" sz="2800" b="1" dirty="0">
              <a:solidFill>
                <a:srgbClr val="00B0F0"/>
              </a:solidFill>
              <a:latin typeface="Arial" panose="020B0604020202020204" pitchFamily="34" charset="0"/>
              <a:cs typeface="Arial" panose="020B0604020202020204" pitchFamily="34" charset="0"/>
            </a:endParaRPr>
          </a:p>
          <a:p>
            <a:endParaRPr lang="en-US" sz="1400" dirty="0">
              <a:solidFill>
                <a:schemeClr val="tx1">
                  <a:lumMod val="50000"/>
                  <a:lumOff val="50000"/>
                </a:schemeClr>
              </a:solidFill>
              <a:latin typeface="Arial" panose="020B0604020202020204" pitchFamily="34" charset="0"/>
              <a:cs typeface="Arial" panose="020B0604020202020204" pitchFamily="34" charset="0"/>
            </a:endParaRPr>
          </a:p>
          <a:p>
            <a:endParaRPr lang="en-US" sz="2400" dirty="0">
              <a:solidFill>
                <a:schemeClr val="tx1">
                  <a:lumMod val="50000"/>
                  <a:lumOff val="50000"/>
                </a:schemeClr>
              </a:solidFill>
              <a:latin typeface="Arial" panose="020B0604020202020204" pitchFamily="34" charset="0"/>
              <a:cs typeface="Arial" panose="020B0604020202020204" pitchFamily="34" charset="0"/>
            </a:endParaRPr>
          </a:p>
          <a:p>
            <a:endParaRPr lang="en-US" sz="2400" dirty="0">
              <a:solidFill>
                <a:schemeClr val="tx1">
                  <a:lumMod val="50000"/>
                  <a:lumOff val="50000"/>
                </a:schemeClr>
              </a:solidFill>
              <a:latin typeface="Arial" panose="020B0604020202020204" pitchFamily="34" charset="0"/>
              <a:cs typeface="Arial" panose="020B0604020202020204" pitchFamily="34" charset="0"/>
            </a:endParaRPr>
          </a:p>
          <a:p>
            <a:r>
              <a:rPr lang="el-GR" sz="2400" dirty="0">
                <a:solidFill>
                  <a:schemeClr val="tx1">
                    <a:lumMod val="50000"/>
                    <a:lumOff val="50000"/>
                  </a:schemeClr>
                </a:solidFill>
                <a:latin typeface="Arial" panose="020B0604020202020204" pitchFamily="34" charset="0"/>
                <a:cs typeface="Arial" panose="020B0604020202020204" pitchFamily="34" charset="0"/>
              </a:rPr>
              <a:t>Αναζητήστε Δεδομένα ανά:</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endParaRPr lang="el-GR" sz="2400" dirty="0">
              <a:solidFill>
                <a:schemeClr val="tx1">
                  <a:lumMod val="50000"/>
                  <a:lumOff val="50000"/>
                </a:schemeClr>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l-GR" sz="2400" dirty="0">
                <a:solidFill>
                  <a:schemeClr val="tx1">
                    <a:lumMod val="50000"/>
                    <a:lumOff val="50000"/>
                  </a:schemeClr>
                </a:solidFill>
                <a:latin typeface="Arial" panose="020B0604020202020204" pitchFamily="34" charset="0"/>
                <a:cs typeface="Arial" panose="020B0604020202020204" pitchFamily="34" charset="0"/>
              </a:rPr>
              <a:t>Θεματική Κατηγορία</a:t>
            </a:r>
          </a:p>
          <a:p>
            <a:pPr marL="342900" indent="-342900">
              <a:lnSpc>
                <a:spcPct val="150000"/>
              </a:lnSpc>
              <a:buFont typeface="Wingdings" panose="05000000000000000000" pitchFamily="2" charset="2"/>
              <a:buChar char="Ø"/>
            </a:pPr>
            <a:r>
              <a:rPr lang="el-GR" sz="2400" dirty="0">
                <a:solidFill>
                  <a:schemeClr val="tx1">
                    <a:lumMod val="50000"/>
                    <a:lumOff val="50000"/>
                  </a:schemeClr>
                </a:solidFill>
                <a:latin typeface="Arial" panose="020B0604020202020204" pitchFamily="34" charset="0"/>
                <a:cs typeface="Arial" panose="020B0604020202020204" pitchFamily="34" charset="0"/>
              </a:rPr>
              <a:t>Οργανισμό</a:t>
            </a:r>
          </a:p>
          <a:p>
            <a:pPr marL="342900" indent="-342900">
              <a:lnSpc>
                <a:spcPct val="150000"/>
              </a:lnSpc>
              <a:buFont typeface="Wingdings" panose="05000000000000000000" pitchFamily="2" charset="2"/>
              <a:buChar char="Ø"/>
            </a:pPr>
            <a:r>
              <a:rPr lang="el-GR" sz="2400" dirty="0">
                <a:solidFill>
                  <a:schemeClr val="tx1">
                    <a:lumMod val="50000"/>
                    <a:lumOff val="50000"/>
                  </a:schemeClr>
                </a:solidFill>
                <a:latin typeface="Arial" panose="020B0604020202020204" pitchFamily="34" charset="0"/>
                <a:cs typeface="Arial" panose="020B0604020202020204" pitchFamily="34" charset="0"/>
              </a:rPr>
              <a:t>Μορφότυπο</a:t>
            </a:r>
          </a:p>
          <a:p>
            <a:pPr marL="342900" indent="-342900">
              <a:lnSpc>
                <a:spcPct val="150000"/>
              </a:lnSpc>
              <a:buFont typeface="Wingdings" panose="05000000000000000000" pitchFamily="2" charset="2"/>
              <a:buChar char="Ø"/>
            </a:pPr>
            <a:r>
              <a:rPr lang="el-GR" sz="2400" dirty="0">
                <a:solidFill>
                  <a:schemeClr val="tx1">
                    <a:lumMod val="50000"/>
                    <a:lumOff val="50000"/>
                  </a:schemeClr>
                </a:solidFill>
                <a:latin typeface="Arial" panose="020B0604020202020204" pitchFamily="34" charset="0"/>
                <a:cs typeface="Arial" panose="020B0604020202020204" pitchFamily="34" charset="0"/>
              </a:rPr>
              <a:t>Ετικέτα</a:t>
            </a:r>
          </a:p>
          <a:p>
            <a:pPr marL="342900" indent="-342900">
              <a:lnSpc>
                <a:spcPct val="150000"/>
              </a:lnSpc>
              <a:buFont typeface="Wingdings" panose="05000000000000000000" pitchFamily="2" charset="2"/>
              <a:buChar char="Ø"/>
            </a:pPr>
            <a:r>
              <a:rPr lang="el-GR" sz="2400" dirty="0">
                <a:solidFill>
                  <a:schemeClr val="tx1">
                    <a:lumMod val="50000"/>
                    <a:lumOff val="50000"/>
                  </a:schemeClr>
                </a:solidFill>
                <a:latin typeface="Arial" panose="020B0604020202020204" pitchFamily="34" charset="0"/>
                <a:cs typeface="Arial" panose="020B0604020202020204" pitchFamily="34" charset="0"/>
              </a:rPr>
              <a:t>Άδεια Χρήσης</a:t>
            </a:r>
          </a:p>
          <a:p>
            <a:endParaRPr lang="el-GR" sz="2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039833" y="1400421"/>
            <a:ext cx="2252344" cy="2521740"/>
          </a:xfrm>
          <a:prstGeom prst="rect">
            <a:avLst/>
          </a:prstGeom>
        </p:spPr>
      </p:pic>
      <p:pic>
        <p:nvPicPr>
          <p:cNvPr id="10" name="Picture 9"/>
          <p:cNvPicPr>
            <a:picLocks noChangeAspect="1"/>
          </p:cNvPicPr>
          <p:nvPr/>
        </p:nvPicPr>
        <p:blipFill>
          <a:blip r:embed="rId3"/>
          <a:stretch>
            <a:fillRect/>
          </a:stretch>
        </p:blipFill>
        <p:spPr>
          <a:xfrm>
            <a:off x="7453911" y="1400421"/>
            <a:ext cx="2074770" cy="5053535"/>
          </a:xfrm>
          <a:prstGeom prst="rect">
            <a:avLst/>
          </a:prstGeom>
        </p:spPr>
      </p:pic>
      <p:pic>
        <p:nvPicPr>
          <p:cNvPr id="11" name="Picture 10"/>
          <p:cNvPicPr>
            <a:picLocks noChangeAspect="1"/>
          </p:cNvPicPr>
          <p:nvPr/>
        </p:nvPicPr>
        <p:blipFill>
          <a:blip r:embed="rId4"/>
          <a:stretch>
            <a:fillRect/>
          </a:stretch>
        </p:blipFill>
        <p:spPr>
          <a:xfrm>
            <a:off x="9692730" y="1400421"/>
            <a:ext cx="2118284" cy="5374312"/>
          </a:xfrm>
          <a:prstGeom prst="rect">
            <a:avLst/>
          </a:prstGeom>
        </p:spPr>
      </p:pic>
      <p:pic>
        <p:nvPicPr>
          <p:cNvPr id="1026" name="Picture 2" descr="ÎÏÏÎ¹ÎºÎ®"/>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11616">
            <a:off x="3956469" y="5048410"/>
            <a:ext cx="2259430" cy="6274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692730" y="6453956"/>
            <a:ext cx="2118284" cy="369332"/>
          </a:xfrm>
          <a:prstGeom prst="rect">
            <a:avLst/>
          </a:prstGeom>
          <a:solidFill>
            <a:schemeClr val="bg1"/>
          </a:solidFill>
        </p:spPr>
        <p:txBody>
          <a:bodyPr wrap="square" rtlCol="0">
            <a:spAutoFit/>
          </a:bodyPr>
          <a:lstStyle/>
          <a:p>
            <a:endParaRPr lang="en-US" dirty="0"/>
          </a:p>
        </p:txBody>
      </p:sp>
      <p:pic>
        <p:nvPicPr>
          <p:cNvPr id="14" name="Picture 13"/>
          <p:cNvPicPr>
            <a:picLocks noChangeAspect="1"/>
          </p:cNvPicPr>
          <p:nvPr/>
        </p:nvPicPr>
        <p:blipFill>
          <a:blip r:embed="rId6"/>
          <a:stretch>
            <a:fillRect/>
          </a:stretch>
        </p:blipFill>
        <p:spPr>
          <a:xfrm>
            <a:off x="1270393" y="1400421"/>
            <a:ext cx="2339295" cy="565544"/>
          </a:xfrm>
          <a:prstGeom prst="rect">
            <a:avLst/>
          </a:prstGeom>
        </p:spPr>
      </p:pic>
      <p:sp>
        <p:nvSpPr>
          <p:cNvPr id="12" name="TextBox 11"/>
          <p:cNvSpPr txBox="1"/>
          <p:nvPr/>
        </p:nvSpPr>
        <p:spPr>
          <a:xfrm>
            <a:off x="251520" y="81366"/>
            <a:ext cx="7569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B.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Συνεχής Βελτίωση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Υποδομών</a:t>
            </a:r>
            <a:endPar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lvl="0">
              <a:defRPr/>
            </a:pPr>
            <a:r>
              <a:rPr lang="el-GR" dirty="0">
                <a:solidFill>
                  <a:srgbClr val="0070C0"/>
                </a:solidFill>
                <a:latin typeface="Arial Narrow" panose="020B0606020202030204" pitchFamily="34" charset="0"/>
                <a:cs typeface="Arial" panose="020B0604020202020204" pitchFamily="34" charset="0"/>
              </a:rPr>
              <a:t>Πύλη Ανοικτών Δεδομένων - </a:t>
            </a:r>
            <a:r>
              <a:rPr lang="el-GR" b="1" dirty="0">
                <a:solidFill>
                  <a:srgbClr val="0070C0"/>
                </a:solidFill>
                <a:latin typeface="Arial Narrow" panose="020B0606020202030204" pitchFamily="34" charset="0"/>
                <a:cs typeface="Arial" panose="020B0604020202020204" pitchFamily="34" charset="0"/>
              </a:rPr>
              <a:t>Εύκολη Οργάνωση και Αναζήτηση Δεδομένων</a:t>
            </a:r>
          </a:p>
        </p:txBody>
      </p:sp>
      <p:cxnSp>
        <p:nvCxnSpPr>
          <p:cNvPr id="15" name="Straight Connector 14"/>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7" cstate="print"/>
          <a:srcRect/>
          <a:stretch>
            <a:fillRect/>
          </a:stretch>
        </p:blipFill>
        <p:spPr bwMode="auto">
          <a:xfrm>
            <a:off x="10896535" y="191575"/>
            <a:ext cx="960107" cy="589059"/>
          </a:xfrm>
          <a:prstGeom prst="rect">
            <a:avLst/>
          </a:prstGeom>
          <a:noFill/>
          <a:ln w="9525">
            <a:noFill/>
            <a:miter lim="800000"/>
            <a:headEnd/>
            <a:tailEnd/>
          </a:ln>
        </p:spPr>
      </p:pic>
    </p:spTree>
    <p:extLst>
      <p:ext uri="{BB962C8B-B14F-4D97-AF65-F5344CB8AC3E}">
        <p14:creationId xmlns:p14="http://schemas.microsoft.com/office/powerpoint/2010/main" val="325788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47550"/>
            <a:ext cx="11641525" cy="1323439"/>
          </a:xfrm>
          <a:prstGeom prst="rect">
            <a:avLst/>
          </a:prstGeom>
          <a:noFill/>
        </p:spPr>
        <p:txBody>
          <a:bodyPr wrap="square" rtlCol="0">
            <a:spAutoFit/>
          </a:bodyPr>
          <a:lstStyle/>
          <a:p>
            <a:endParaRPr lang="el-GR" sz="2000" b="1" dirty="0">
              <a:solidFill>
                <a:srgbClr val="00B0F0"/>
              </a:solidFill>
              <a:latin typeface="Arial" panose="020B0604020202020204" pitchFamily="34" charset="0"/>
              <a:cs typeface="Arial" panose="020B0604020202020204" pitchFamily="34" charset="0"/>
            </a:endParaRPr>
          </a:p>
          <a:p>
            <a:pPr>
              <a:lnSpc>
                <a:spcPct val="150000"/>
              </a:lnSpc>
            </a:pPr>
            <a:r>
              <a:rPr lang="el-GR" sz="2400" b="1" dirty="0">
                <a:solidFill>
                  <a:schemeClr val="bg1">
                    <a:lumMod val="50000"/>
                  </a:schemeClr>
                </a:solidFill>
                <a:latin typeface="Arial" panose="020B0604020202020204" pitchFamily="34" charset="0"/>
                <a:cs typeface="Arial" panose="020B0604020202020204" pitchFamily="34" charset="0"/>
              </a:rPr>
              <a:t>   σε Πίνακα (</a:t>
            </a:r>
            <a:r>
              <a:rPr lang="en-US" sz="2400" b="1" dirty="0">
                <a:solidFill>
                  <a:schemeClr val="bg1">
                    <a:lumMod val="50000"/>
                  </a:schemeClr>
                </a:solidFill>
                <a:latin typeface="Arial" panose="020B0604020202020204" pitchFamily="34" charset="0"/>
                <a:cs typeface="Arial" panose="020B0604020202020204" pitchFamily="34" charset="0"/>
              </a:rPr>
              <a:t>Grid</a:t>
            </a:r>
            <a:r>
              <a:rPr lang="el-GR" sz="2400" b="1" dirty="0">
                <a:solidFill>
                  <a:schemeClr val="bg1">
                    <a:lumMod val="50000"/>
                  </a:schemeClr>
                </a:solidFill>
                <a:latin typeface="Arial" panose="020B0604020202020204" pitchFamily="34" charset="0"/>
                <a:cs typeface="Arial" panose="020B0604020202020204" pitchFamily="34" charset="0"/>
              </a:rPr>
              <a:t>)</a:t>
            </a:r>
            <a:r>
              <a:rPr lang="en-US" sz="2400" b="1" dirty="0">
                <a:solidFill>
                  <a:schemeClr val="bg1">
                    <a:lumMod val="50000"/>
                  </a:schemeClr>
                </a:solidFill>
                <a:latin typeface="Arial" panose="020B0604020202020204" pitchFamily="34" charset="0"/>
                <a:cs typeface="Arial" panose="020B0604020202020204" pitchFamily="34" charset="0"/>
              </a:rPr>
              <a:t>                  </a:t>
            </a:r>
            <a:r>
              <a:rPr lang="el-GR" sz="2400" b="1" dirty="0">
                <a:solidFill>
                  <a:schemeClr val="bg1">
                    <a:lumMod val="50000"/>
                  </a:schemeClr>
                </a:solidFill>
                <a:latin typeface="Arial" panose="020B0604020202020204" pitchFamily="34" charset="0"/>
                <a:cs typeface="Arial" panose="020B0604020202020204" pitchFamily="34" charset="0"/>
              </a:rPr>
              <a:t>σε Γράφημα </a:t>
            </a:r>
            <a:r>
              <a:rPr lang="en-US" sz="2400" b="1" dirty="0">
                <a:solidFill>
                  <a:schemeClr val="bg1">
                    <a:lumMod val="50000"/>
                  </a:schemeClr>
                </a:solidFill>
                <a:latin typeface="Arial" panose="020B0604020202020204" pitchFamily="34" charset="0"/>
                <a:cs typeface="Arial" panose="020B0604020202020204" pitchFamily="34" charset="0"/>
              </a:rPr>
              <a:t>(Graph)           </a:t>
            </a:r>
            <a:r>
              <a:rPr lang="el-GR" sz="2400" b="1" dirty="0">
                <a:solidFill>
                  <a:schemeClr val="bg1">
                    <a:lumMod val="50000"/>
                  </a:schemeClr>
                </a:solidFill>
                <a:latin typeface="Arial" panose="020B0604020202020204" pitchFamily="34" charset="0"/>
                <a:cs typeface="Arial" panose="020B0604020202020204" pitchFamily="34" charset="0"/>
              </a:rPr>
              <a:t>σε Χάρτη (</a:t>
            </a:r>
            <a:r>
              <a:rPr lang="en-US" sz="2400" b="1" dirty="0">
                <a:solidFill>
                  <a:schemeClr val="bg1">
                    <a:lumMod val="50000"/>
                  </a:schemeClr>
                </a:solidFill>
                <a:latin typeface="Arial" panose="020B0604020202020204" pitchFamily="34" charset="0"/>
                <a:cs typeface="Arial" panose="020B0604020202020204" pitchFamily="34" charset="0"/>
              </a:rPr>
              <a:t>Map)</a:t>
            </a:r>
            <a:endParaRPr lang="el-GR" sz="2400" dirty="0">
              <a:solidFill>
                <a:schemeClr val="tx1">
                  <a:lumMod val="50000"/>
                  <a:lumOff val="50000"/>
                </a:schemeClr>
              </a:solidFill>
              <a:latin typeface="Arial" panose="020B0604020202020204" pitchFamily="34" charset="0"/>
              <a:cs typeface="Arial" panose="020B0604020202020204" pitchFamily="34" charset="0"/>
            </a:endParaRPr>
          </a:p>
          <a:p>
            <a:endParaRPr lang="el-GR" sz="2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17040" y="1913855"/>
            <a:ext cx="3638272" cy="4242389"/>
          </a:xfrm>
          <a:prstGeom prst="rect">
            <a:avLst/>
          </a:prstGeom>
          <a:ln>
            <a:solidFill>
              <a:schemeClr val="bg1">
                <a:lumMod val="75000"/>
              </a:schemeClr>
            </a:solidFill>
          </a:ln>
        </p:spPr>
      </p:pic>
      <p:pic>
        <p:nvPicPr>
          <p:cNvPr id="3" name="Picture 2"/>
          <p:cNvPicPr>
            <a:picLocks noChangeAspect="1"/>
          </p:cNvPicPr>
          <p:nvPr/>
        </p:nvPicPr>
        <p:blipFill>
          <a:blip r:embed="rId3"/>
          <a:stretch>
            <a:fillRect/>
          </a:stretch>
        </p:blipFill>
        <p:spPr>
          <a:xfrm>
            <a:off x="4123176" y="1913855"/>
            <a:ext cx="3796598" cy="4242390"/>
          </a:xfrm>
          <a:prstGeom prst="rect">
            <a:avLst/>
          </a:prstGeom>
          <a:ln>
            <a:solidFill>
              <a:schemeClr val="bg1">
                <a:lumMod val="75000"/>
              </a:schemeClr>
            </a:solidFill>
          </a:ln>
        </p:spPr>
      </p:pic>
      <p:pic>
        <p:nvPicPr>
          <p:cNvPr id="8" name="Picture 7"/>
          <p:cNvPicPr>
            <a:picLocks noChangeAspect="1"/>
          </p:cNvPicPr>
          <p:nvPr/>
        </p:nvPicPr>
        <p:blipFill>
          <a:blip r:embed="rId4"/>
          <a:stretch>
            <a:fillRect/>
          </a:stretch>
        </p:blipFill>
        <p:spPr>
          <a:xfrm>
            <a:off x="8077006" y="1923380"/>
            <a:ext cx="3861453" cy="4242390"/>
          </a:xfrm>
          <a:prstGeom prst="rect">
            <a:avLst/>
          </a:prstGeom>
          <a:ln>
            <a:solidFill>
              <a:schemeClr val="bg1">
                <a:lumMod val="75000"/>
              </a:schemeClr>
            </a:solidFill>
          </a:ln>
        </p:spPr>
      </p:pic>
      <p:pic>
        <p:nvPicPr>
          <p:cNvPr id="1026" name="Picture 2" descr="ÎÏÏÎ¹ÎºÎ®"/>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11616">
            <a:off x="2168573" y="5777139"/>
            <a:ext cx="2259430" cy="6274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0562" y="120761"/>
            <a:ext cx="7569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B.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Συνεχής Βελτίωση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Υποδομών</a:t>
            </a:r>
            <a:endPar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lvl="0">
              <a:defRPr/>
            </a:pPr>
            <a:r>
              <a:rPr lang="el-GR" dirty="0">
                <a:solidFill>
                  <a:srgbClr val="0070C0"/>
                </a:solidFill>
                <a:latin typeface="Arial Narrow" panose="020B0606020202030204" pitchFamily="34" charset="0"/>
                <a:cs typeface="Arial" panose="020B0604020202020204" pitchFamily="34" charset="0"/>
              </a:rPr>
              <a:t>Πύλη Ανοικτών Δεδομένων - </a:t>
            </a:r>
            <a:r>
              <a:rPr lang="el-GR" b="1" dirty="0">
                <a:solidFill>
                  <a:srgbClr val="0070C0"/>
                </a:solidFill>
                <a:latin typeface="Arial Narrow" panose="020B0606020202030204" pitchFamily="34" charset="0"/>
                <a:cs typeface="Arial" panose="020B0604020202020204" pitchFamily="34" charset="0"/>
              </a:rPr>
              <a:t>Οπτικοποίηση Δεδομένων στο Περιβάλλον της Πύλης</a:t>
            </a:r>
          </a:p>
        </p:txBody>
      </p:sp>
      <p:cxnSp>
        <p:nvCxnSpPr>
          <p:cNvPr id="10" name="Straight Connector 9"/>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6"/>
          <a:stretch>
            <a:fillRect/>
          </a:stretch>
        </p:blipFill>
        <p:spPr>
          <a:xfrm>
            <a:off x="10989400" y="178496"/>
            <a:ext cx="963251" cy="591363"/>
          </a:xfrm>
          <a:prstGeom prst="rect">
            <a:avLst/>
          </a:prstGeom>
        </p:spPr>
      </p:pic>
    </p:spTree>
    <p:extLst>
      <p:ext uri="{BB962C8B-B14F-4D97-AF65-F5344CB8AC3E}">
        <p14:creationId xmlns:p14="http://schemas.microsoft.com/office/powerpoint/2010/main" val="285465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677" y="859425"/>
            <a:ext cx="11400815" cy="1138773"/>
          </a:xfrm>
          <a:prstGeom prst="rect">
            <a:avLst/>
          </a:prstGeom>
          <a:noFill/>
        </p:spPr>
        <p:txBody>
          <a:bodyPr wrap="square" rtlCol="0">
            <a:spAutoFit/>
          </a:bodyPr>
          <a:lstStyle/>
          <a:p>
            <a:pPr algn="ctr"/>
            <a:r>
              <a:rPr lang="en-US" sz="2800" b="1" dirty="0">
                <a:solidFill>
                  <a:srgbClr val="00B0F0"/>
                </a:solidFill>
                <a:latin typeface="Arial" panose="020B0604020202020204" pitchFamily="34" charset="0"/>
                <a:cs typeface="Arial" panose="020B0604020202020204" pitchFamily="34" charset="0"/>
              </a:rPr>
              <a:t>    </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r>
              <a:rPr lang="el-GR" sz="2000" b="1" dirty="0">
                <a:solidFill>
                  <a:schemeClr val="bg1">
                    <a:lumMod val="50000"/>
                  </a:schemeClr>
                </a:solidFill>
                <a:latin typeface="Arial" panose="020B0604020202020204" pitchFamily="34" charset="0"/>
                <a:cs typeface="Arial" panose="020B0604020202020204" pitchFamily="34" charset="0"/>
              </a:rPr>
              <a:t>Η Πύλη </a:t>
            </a:r>
            <a:r>
              <a:rPr lang="en-US" sz="2000" b="1" dirty="0">
                <a:solidFill>
                  <a:schemeClr val="bg1">
                    <a:lumMod val="50000"/>
                  </a:schemeClr>
                </a:solidFill>
                <a:latin typeface="Arial" panose="020B0604020202020204" pitchFamily="34" charset="0"/>
                <a:cs typeface="Arial" panose="020B0604020202020204" pitchFamily="34" charset="0"/>
              </a:rPr>
              <a:t>data.gov.cy </a:t>
            </a:r>
            <a:r>
              <a:rPr lang="el-GR" sz="2000" b="1" dirty="0">
                <a:solidFill>
                  <a:schemeClr val="bg1">
                    <a:lumMod val="50000"/>
                  </a:schemeClr>
                </a:solidFill>
                <a:latin typeface="Arial" panose="020B0604020202020204" pitchFamily="34" charset="0"/>
                <a:cs typeface="Arial" panose="020B0604020202020204" pitchFamily="34" charset="0"/>
              </a:rPr>
              <a:t>παρέχει πρόσβαση στα δεδομένα και μεταδεδομένα μέσω τεσσάρων (4) συνολικά </a:t>
            </a:r>
            <a:r>
              <a:rPr lang="en-US" sz="2000" b="1" dirty="0">
                <a:solidFill>
                  <a:schemeClr val="bg1">
                    <a:lumMod val="50000"/>
                  </a:schemeClr>
                </a:solidFill>
                <a:latin typeface="Arial" panose="020B0604020202020204" pitchFamily="34" charset="0"/>
                <a:cs typeface="Arial" panose="020B0604020202020204" pitchFamily="34" charset="0"/>
              </a:rPr>
              <a:t>APIs:</a:t>
            </a:r>
          </a:p>
        </p:txBody>
      </p:sp>
      <p:pic>
        <p:nvPicPr>
          <p:cNvPr id="1026" name="Picture 2" descr="ÎÏÏÎ¹Îº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13593">
            <a:off x="7255626" y="5277605"/>
            <a:ext cx="2259430" cy="627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585" y="2161887"/>
            <a:ext cx="11581708" cy="2862322"/>
          </a:xfrm>
          <a:prstGeom prst="rect">
            <a:avLst/>
          </a:prstGeom>
          <a:noFill/>
        </p:spPr>
        <p:txBody>
          <a:bodyPr wrap="square" rtlCol="0">
            <a:spAutoFit/>
          </a:bodyPr>
          <a:lstStyle/>
          <a:p>
            <a:pPr>
              <a:buClr>
                <a:srgbClr val="00B050"/>
              </a:buClr>
            </a:pPr>
            <a:endParaRPr lang="en-US" b="1"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en-US" b="1" dirty="0">
                <a:solidFill>
                  <a:srgbClr val="00B0F0"/>
                </a:solidFill>
                <a:latin typeface="Arial" panose="020B0604020202020204" pitchFamily="34" charset="0"/>
                <a:cs typeface="Arial" panose="020B0604020202020204" pitchFamily="34" charset="0"/>
              </a:rPr>
              <a:t>Datastore API: </a:t>
            </a:r>
            <a:r>
              <a:rPr lang="el-GR" b="1" dirty="0">
                <a:solidFill>
                  <a:schemeClr val="bg1">
                    <a:lumMod val="50000"/>
                  </a:schemeClr>
                </a:solidFill>
                <a:latin typeface="Arial" panose="020B0604020202020204" pitchFamily="34" charset="0"/>
                <a:cs typeface="Arial" panose="020B0604020202020204" pitchFamily="34" charset="0"/>
              </a:rPr>
              <a:t>πρόσβαση σε δεδομένα για συγκεκριμένους μορφότυπους (</a:t>
            </a:r>
            <a:r>
              <a:rPr lang="en-US" b="1" dirty="0">
                <a:solidFill>
                  <a:schemeClr val="bg1">
                    <a:lumMod val="50000"/>
                  </a:schemeClr>
                </a:solidFill>
                <a:latin typeface="Arial" panose="020B0604020202020204" pitchFamily="34" charset="0"/>
                <a:cs typeface="Arial" panose="020B0604020202020204" pitchFamily="34" charset="0"/>
              </a:rPr>
              <a:t>CSV, XLS)</a:t>
            </a:r>
          </a:p>
          <a:p>
            <a:pPr marL="285750" indent="-285750">
              <a:buClr>
                <a:srgbClr val="00B050"/>
              </a:buClr>
              <a:buFont typeface="Wingdings" panose="05000000000000000000" pitchFamily="2" charset="2"/>
              <a:buChar char="ü"/>
            </a:pPr>
            <a:endParaRPr lang="en-US" b="1"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en-US" b="1" dirty="0">
                <a:solidFill>
                  <a:srgbClr val="00B0F0"/>
                </a:solidFill>
                <a:latin typeface="Arial" panose="020B0604020202020204" pitchFamily="34" charset="0"/>
                <a:cs typeface="Arial" panose="020B0604020202020204" pitchFamily="34" charset="0"/>
              </a:rPr>
              <a:t>CKAN API: </a:t>
            </a:r>
            <a:r>
              <a:rPr lang="el-GR" b="1" dirty="0">
                <a:solidFill>
                  <a:schemeClr val="bg1">
                    <a:lumMod val="50000"/>
                  </a:schemeClr>
                </a:solidFill>
                <a:latin typeface="Arial" panose="020B0604020202020204" pitchFamily="34" charset="0"/>
                <a:cs typeface="Arial" panose="020B0604020202020204" pitchFamily="34" charset="0"/>
              </a:rPr>
              <a:t>δυνατότητα ευρετηρίασης της Πύλης από Πύλες δομημένες σε </a:t>
            </a:r>
            <a:r>
              <a:rPr lang="en-US" b="1" dirty="0">
                <a:solidFill>
                  <a:schemeClr val="bg1">
                    <a:lumMod val="50000"/>
                  </a:schemeClr>
                </a:solidFill>
                <a:latin typeface="Arial" panose="020B0604020202020204" pitchFamily="34" charset="0"/>
                <a:cs typeface="Arial" panose="020B0604020202020204" pitchFamily="34" charset="0"/>
              </a:rPr>
              <a:t>CKAN</a:t>
            </a:r>
            <a:r>
              <a:rPr lang="el-GR" b="1" dirty="0">
                <a:solidFill>
                  <a:schemeClr val="bg1">
                    <a:lumMod val="50000"/>
                  </a:schemeClr>
                </a:solidFill>
                <a:latin typeface="Arial" panose="020B0604020202020204" pitchFamily="34" charset="0"/>
                <a:cs typeface="Arial" panose="020B0604020202020204" pitchFamily="34" charset="0"/>
              </a:rPr>
              <a:t> (</a:t>
            </a:r>
            <a:r>
              <a:rPr lang="en-US" b="1" dirty="0">
                <a:solidFill>
                  <a:schemeClr val="bg1">
                    <a:lumMod val="50000"/>
                  </a:schemeClr>
                </a:solidFill>
                <a:latin typeface="Arial" panose="020B0604020202020204" pitchFamily="34" charset="0"/>
                <a:cs typeface="Arial" panose="020B0604020202020204" pitchFamily="34" charset="0"/>
              </a:rPr>
              <a:t>CKAN harvester)</a:t>
            </a:r>
          </a:p>
          <a:p>
            <a:pPr marL="285750" indent="-285750">
              <a:buClr>
                <a:srgbClr val="00B050"/>
              </a:buClr>
              <a:buFont typeface="Wingdings" panose="05000000000000000000" pitchFamily="2" charset="2"/>
              <a:buChar char="ü"/>
            </a:pPr>
            <a:endParaRPr lang="en-US" b="1"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en-US" b="1" dirty="0">
                <a:solidFill>
                  <a:srgbClr val="00B0F0"/>
                </a:solidFill>
                <a:latin typeface="Arial" panose="020B0604020202020204" pitchFamily="34" charset="0"/>
                <a:cs typeface="Arial" panose="020B0604020202020204" pitchFamily="34" charset="0"/>
              </a:rPr>
              <a:t>Open Data APIs: </a:t>
            </a:r>
            <a:r>
              <a:rPr lang="el-GR" b="1" dirty="0">
                <a:solidFill>
                  <a:schemeClr val="bg1">
                    <a:lumMod val="50000"/>
                  </a:schemeClr>
                </a:solidFill>
                <a:latin typeface="Arial" panose="020B0604020202020204" pitchFamily="34" charset="0"/>
                <a:cs typeface="Arial" panose="020B0604020202020204" pitchFamily="34" charset="0"/>
              </a:rPr>
              <a:t>περιλαμβάνει δύο κύρια </a:t>
            </a:r>
            <a:r>
              <a:rPr lang="en-US" b="1" dirty="0">
                <a:solidFill>
                  <a:schemeClr val="bg1">
                    <a:lumMod val="50000"/>
                  </a:schemeClr>
                </a:solidFill>
                <a:latin typeface="Arial" panose="020B0604020202020204" pitchFamily="34" charset="0"/>
                <a:cs typeface="Arial" panose="020B0604020202020204" pitchFamily="34" charset="0"/>
              </a:rPr>
              <a:t>Open Data Standards APIs: </a:t>
            </a:r>
            <a:r>
              <a:rPr lang="en-US" b="1" i="1" dirty="0">
                <a:solidFill>
                  <a:schemeClr val="bg1">
                    <a:lumMod val="50000"/>
                  </a:schemeClr>
                </a:solidFill>
                <a:latin typeface="Arial" panose="020B0604020202020204" pitchFamily="34" charset="0"/>
                <a:cs typeface="Arial" panose="020B0604020202020204" pitchFamily="34" charset="0"/>
              </a:rPr>
              <a:t>DCAT-AP</a:t>
            </a:r>
            <a:r>
              <a:rPr lang="en-US" b="1" dirty="0">
                <a:solidFill>
                  <a:schemeClr val="bg1">
                    <a:lumMod val="50000"/>
                  </a:schemeClr>
                </a:solidFill>
                <a:latin typeface="Arial" panose="020B0604020202020204" pitchFamily="34" charset="0"/>
                <a:cs typeface="Arial" panose="020B0604020202020204" pitchFamily="34" charset="0"/>
              </a:rPr>
              <a:t> </a:t>
            </a:r>
            <a:r>
              <a:rPr lang="el-GR" b="1" dirty="0">
                <a:solidFill>
                  <a:schemeClr val="bg1">
                    <a:lumMod val="50000"/>
                  </a:schemeClr>
                </a:solidFill>
                <a:latin typeface="Arial" panose="020B0604020202020204" pitchFamily="34" charset="0"/>
                <a:cs typeface="Arial" panose="020B0604020202020204" pitchFamily="34" charset="0"/>
              </a:rPr>
              <a:t>και </a:t>
            </a:r>
            <a:r>
              <a:rPr lang="en-US" b="1" i="1" dirty="0">
                <a:solidFill>
                  <a:schemeClr val="bg1">
                    <a:lumMod val="50000"/>
                  </a:schemeClr>
                </a:solidFill>
                <a:latin typeface="Arial" panose="020B0604020202020204" pitchFamily="34" charset="0"/>
                <a:cs typeface="Arial" panose="020B0604020202020204" pitchFamily="34" charset="0"/>
              </a:rPr>
              <a:t>Project Open Data</a:t>
            </a:r>
            <a:endParaRPr lang="el-GR" b="1" i="1" dirty="0">
              <a:solidFill>
                <a:schemeClr val="bg1">
                  <a:lumMod val="50000"/>
                </a:schemeClr>
              </a:solidFill>
              <a:latin typeface="Arial" panose="020B0604020202020204" pitchFamily="34" charset="0"/>
              <a:cs typeface="Arial" panose="020B0604020202020204" pitchFamily="34" charset="0"/>
            </a:endParaRPr>
          </a:p>
          <a:p>
            <a:pPr>
              <a:buClr>
                <a:srgbClr val="00B050"/>
              </a:buClr>
            </a:pPr>
            <a:endParaRPr lang="el-GR" b="1" i="1"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00B050"/>
              </a:buClr>
              <a:buFont typeface="Wingdings" panose="05000000000000000000" pitchFamily="2" charset="2"/>
              <a:buChar char="ü"/>
            </a:pPr>
            <a:r>
              <a:rPr lang="en-US" b="1" dirty="0">
                <a:solidFill>
                  <a:srgbClr val="00B0F0"/>
                </a:solidFill>
                <a:latin typeface="Arial" panose="020B0604020202020204" pitchFamily="34" charset="0"/>
                <a:cs typeface="Arial" panose="020B0604020202020204" pitchFamily="34" charset="0"/>
              </a:rPr>
              <a:t>Dataset REST API: </a:t>
            </a:r>
            <a:r>
              <a:rPr lang="el-GR" b="1" dirty="0">
                <a:solidFill>
                  <a:schemeClr val="bg1">
                    <a:lumMod val="50000"/>
                  </a:schemeClr>
                </a:solidFill>
                <a:latin typeface="Arial" panose="020B0604020202020204" pitchFamily="34" charset="0"/>
                <a:cs typeface="Arial" panose="020B0604020202020204" pitchFamily="34" charset="0"/>
              </a:rPr>
              <a:t>πρόσβαση στους κόμβους περιεχομένου της Πύλης </a:t>
            </a:r>
            <a:r>
              <a:rPr lang="en-US" b="1" dirty="0">
                <a:solidFill>
                  <a:schemeClr val="bg1">
                    <a:lumMod val="50000"/>
                  </a:schemeClr>
                </a:solidFill>
                <a:latin typeface="Arial" panose="020B0604020202020204" pitchFamily="34" charset="0"/>
                <a:cs typeface="Arial" panose="020B0604020202020204" pitchFamily="34" charset="0"/>
              </a:rPr>
              <a:t>(website’s content nodes) </a:t>
            </a:r>
          </a:p>
          <a:p>
            <a:pPr marL="285750" indent="-285750">
              <a:buClr>
                <a:srgbClr val="00B050"/>
              </a:buClr>
              <a:buFont typeface="Wingdings" panose="05000000000000000000" pitchFamily="2" charset="2"/>
              <a:buChar char="ü"/>
            </a:pPr>
            <a:endParaRPr lang="el-GR" b="1" i="1" dirty="0">
              <a:solidFill>
                <a:schemeClr val="bg1">
                  <a:lumMod val="50000"/>
                </a:schemeClr>
              </a:solidFill>
              <a:latin typeface="Arial" panose="020B0604020202020204" pitchFamily="34" charset="0"/>
              <a:cs typeface="Arial" panose="020B0604020202020204" pitchFamily="34" charset="0"/>
            </a:endParaRPr>
          </a:p>
          <a:p>
            <a:endParaRPr lang="el-GR" b="1"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423" y="4714944"/>
            <a:ext cx="1923678" cy="1923678"/>
          </a:xfrm>
          <a:prstGeom prst="rect">
            <a:avLst/>
          </a:prstGeom>
        </p:spPr>
      </p:pic>
      <p:sp>
        <p:nvSpPr>
          <p:cNvPr id="9" name="TextBox 8"/>
          <p:cNvSpPr txBox="1"/>
          <p:nvPr/>
        </p:nvSpPr>
        <p:spPr>
          <a:xfrm>
            <a:off x="185157" y="128368"/>
            <a:ext cx="7569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B.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Συνεχής Βελτίωση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Υποδομών</a:t>
            </a:r>
            <a:endPar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lvl="0">
              <a:defRPr/>
            </a:pPr>
            <a:r>
              <a:rPr lang="el-GR" dirty="0">
                <a:solidFill>
                  <a:srgbClr val="0070C0"/>
                </a:solidFill>
                <a:latin typeface="Arial Narrow" panose="020B0606020202030204" pitchFamily="34" charset="0"/>
                <a:cs typeface="Arial" panose="020B0604020202020204" pitchFamily="34" charset="0"/>
              </a:rPr>
              <a:t>Πύλη Ανοικτών Δεδομένων – </a:t>
            </a:r>
            <a:r>
              <a:rPr lang="el-GR" b="1" dirty="0">
                <a:solidFill>
                  <a:srgbClr val="0070C0"/>
                </a:solidFill>
                <a:latin typeface="Arial Narrow" panose="020B0606020202030204" pitchFamily="34" charset="0"/>
                <a:cs typeface="Arial" panose="020B0604020202020204" pitchFamily="34" charset="0"/>
              </a:rPr>
              <a:t>Πρόσβαση μέσω </a:t>
            </a:r>
            <a:r>
              <a:rPr lang="en-US" b="1" dirty="0">
                <a:solidFill>
                  <a:srgbClr val="0070C0"/>
                </a:solidFill>
                <a:latin typeface="Arial Narrow" panose="020B0606020202030204" pitchFamily="34" charset="0"/>
                <a:cs typeface="Arial" panose="020B0604020202020204" pitchFamily="34" charset="0"/>
              </a:rPr>
              <a:t>APIs</a:t>
            </a:r>
            <a:endParaRPr lang="el-GR" b="1" dirty="0">
              <a:solidFill>
                <a:srgbClr val="0070C0"/>
              </a:solidFill>
              <a:latin typeface="Arial Narrow" panose="020B0606020202030204" pitchFamily="34" charset="0"/>
              <a:cs typeface="Arial" panose="020B0604020202020204" pitchFamily="34" charset="0"/>
            </a:endParaRPr>
          </a:p>
        </p:txBody>
      </p:sp>
      <p:cxnSp>
        <p:nvCxnSpPr>
          <p:cNvPr id="10" name="Straight Connector 9"/>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cstate="print"/>
          <a:srcRect/>
          <a:stretch>
            <a:fillRect/>
          </a:stretch>
        </p:blipFill>
        <p:spPr bwMode="auto">
          <a:xfrm>
            <a:off x="10896535" y="191575"/>
            <a:ext cx="960107" cy="589059"/>
          </a:xfrm>
          <a:prstGeom prst="rect">
            <a:avLst/>
          </a:prstGeom>
          <a:noFill/>
          <a:ln w="9525">
            <a:noFill/>
            <a:miter lim="800000"/>
            <a:headEnd/>
            <a:tailEnd/>
          </a:ln>
        </p:spPr>
      </p:pic>
    </p:spTree>
    <p:extLst>
      <p:ext uri="{BB962C8B-B14F-4D97-AF65-F5344CB8AC3E}">
        <p14:creationId xmlns:p14="http://schemas.microsoft.com/office/powerpoint/2010/main" val="254163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166" y="2973096"/>
            <a:ext cx="4292692" cy="3416320"/>
          </a:xfrm>
          <a:prstGeom prst="rect">
            <a:avLst/>
          </a:prstGeom>
          <a:noFill/>
        </p:spPr>
        <p:txBody>
          <a:bodyPr wrap="square" rtlCol="0">
            <a:spAutoFit/>
          </a:bodyPr>
          <a:lstStyle/>
          <a:p>
            <a:pPr>
              <a:lnSpc>
                <a:spcPct val="200000"/>
              </a:lnSpc>
            </a:pPr>
            <a:r>
              <a:rPr lang="el-GR" b="1" dirty="0"/>
              <a:t>Επισκέπτες: </a:t>
            </a:r>
            <a:r>
              <a:rPr lang="en-US" b="1" dirty="0"/>
              <a:t>98,100 </a:t>
            </a:r>
            <a:r>
              <a:rPr lang="el-GR" b="1" dirty="0"/>
              <a:t>(</a:t>
            </a:r>
            <a:r>
              <a:rPr lang="en-US" b="1" dirty="0"/>
              <a:t>8</a:t>
            </a:r>
            <a:r>
              <a:rPr lang="el-GR" b="1" dirty="0"/>
              <a:t>,</a:t>
            </a:r>
            <a:r>
              <a:rPr lang="en-US" b="1" dirty="0"/>
              <a:t>2</a:t>
            </a:r>
            <a:r>
              <a:rPr lang="el-GR" b="1" dirty="0"/>
              <a:t>00</a:t>
            </a:r>
            <a:r>
              <a:rPr lang="en-US" b="1" dirty="0"/>
              <a:t>/</a:t>
            </a:r>
            <a:r>
              <a:rPr lang="el-GR" b="1" dirty="0"/>
              <a:t>μήνα)</a:t>
            </a:r>
          </a:p>
          <a:p>
            <a:pPr>
              <a:lnSpc>
                <a:spcPct val="200000"/>
              </a:lnSpc>
            </a:pPr>
            <a:r>
              <a:rPr lang="el-GR" b="1" dirty="0">
                <a:sym typeface="Wingdings" pitchFamily="2" charset="2"/>
              </a:rPr>
              <a:t>Χώρες Επισκεπτών: </a:t>
            </a:r>
            <a:r>
              <a:rPr lang="en-US" b="1" dirty="0">
                <a:sym typeface="Wingdings" pitchFamily="2" charset="2"/>
              </a:rPr>
              <a:t>132</a:t>
            </a:r>
          </a:p>
          <a:p>
            <a:pPr>
              <a:lnSpc>
                <a:spcPct val="200000"/>
              </a:lnSpc>
            </a:pPr>
            <a:r>
              <a:rPr lang="en-US" b="1" dirty="0">
                <a:sym typeface="Wingdings" pitchFamily="2" charset="2"/>
              </a:rPr>
              <a:t>% </a:t>
            </a:r>
            <a:r>
              <a:rPr lang="el-GR" b="1" dirty="0">
                <a:sym typeface="Wingdings" pitchFamily="2" charset="2"/>
              </a:rPr>
              <a:t>Επισκεπτών Εξωτερικού: </a:t>
            </a:r>
            <a:r>
              <a:rPr lang="en-US" b="1" dirty="0">
                <a:sym typeface="Wingdings" pitchFamily="2" charset="2"/>
              </a:rPr>
              <a:t>29</a:t>
            </a:r>
            <a:r>
              <a:rPr lang="el-GR" b="1" dirty="0">
                <a:sym typeface="Wingdings" pitchFamily="2" charset="2"/>
              </a:rPr>
              <a:t>%</a:t>
            </a:r>
            <a:endParaRPr lang="el-GR" b="1" dirty="0"/>
          </a:p>
          <a:p>
            <a:pPr>
              <a:lnSpc>
                <a:spcPct val="200000"/>
              </a:lnSpc>
            </a:pPr>
            <a:r>
              <a:rPr lang="el-GR" b="1" dirty="0"/>
              <a:t>Προβολές Σελίδας : 4</a:t>
            </a:r>
            <a:r>
              <a:rPr lang="en-US" b="1" dirty="0"/>
              <a:t>7</a:t>
            </a:r>
            <a:r>
              <a:rPr lang="el-GR" b="1" dirty="0"/>
              <a:t>5,000</a:t>
            </a:r>
          </a:p>
          <a:p>
            <a:pPr>
              <a:lnSpc>
                <a:spcPct val="200000"/>
              </a:lnSpc>
            </a:pPr>
            <a:r>
              <a:rPr lang="el-GR" b="1" dirty="0"/>
              <a:t>Προβολές Σελίδας </a:t>
            </a:r>
            <a:r>
              <a:rPr lang="el-GR" b="1" dirty="0">
                <a:sym typeface="Wingdings" pitchFamily="2" charset="2"/>
              </a:rPr>
              <a:t>/ ημέρα: 1,300</a:t>
            </a:r>
          </a:p>
          <a:p>
            <a:pPr>
              <a:lnSpc>
                <a:spcPct val="200000"/>
              </a:lnSpc>
            </a:pPr>
            <a:r>
              <a:rPr lang="el-GR" b="1" dirty="0">
                <a:sym typeface="Wingdings" pitchFamily="2" charset="2"/>
              </a:rPr>
              <a:t>% Πρόσβασης μέσω </a:t>
            </a:r>
            <a:r>
              <a:rPr lang="en-US" b="1" dirty="0">
                <a:sym typeface="Wingdings" pitchFamily="2" charset="2"/>
              </a:rPr>
              <a:t>API = </a:t>
            </a:r>
            <a:r>
              <a:rPr lang="el-GR" b="1" dirty="0">
                <a:sym typeface="Wingdings" pitchFamily="2" charset="2"/>
              </a:rPr>
              <a:t>1</a:t>
            </a:r>
            <a:r>
              <a:rPr lang="en-US" b="1" dirty="0">
                <a:sym typeface="Wingdings" pitchFamily="2" charset="2"/>
              </a:rPr>
              <a:t>4%</a:t>
            </a:r>
            <a:endParaRPr lang="el-GR" b="1" dirty="0">
              <a:sym typeface="Wingdings" pitchFamily="2" charset="2"/>
            </a:endParaRPr>
          </a:p>
        </p:txBody>
      </p:sp>
      <p:pic>
        <p:nvPicPr>
          <p:cNvPr id="10" name="Picture 9"/>
          <p:cNvPicPr>
            <a:picLocks noChangeAspect="1"/>
          </p:cNvPicPr>
          <p:nvPr/>
        </p:nvPicPr>
        <p:blipFill>
          <a:blip r:embed="rId2"/>
          <a:stretch>
            <a:fillRect/>
          </a:stretch>
        </p:blipFill>
        <p:spPr>
          <a:xfrm>
            <a:off x="9883234" y="2864230"/>
            <a:ext cx="1847850" cy="3634052"/>
          </a:xfrm>
          <a:prstGeom prst="rect">
            <a:avLst/>
          </a:prstGeom>
        </p:spPr>
      </p:pic>
      <p:sp>
        <p:nvSpPr>
          <p:cNvPr id="9" name="TextBox 8"/>
          <p:cNvSpPr txBox="1"/>
          <p:nvPr/>
        </p:nvSpPr>
        <p:spPr>
          <a:xfrm>
            <a:off x="185157" y="128368"/>
            <a:ext cx="894125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B.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Συνεχής Βελτίωση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Υποδομών</a:t>
            </a:r>
            <a:endPar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lvl="0">
              <a:defRPr/>
            </a:pPr>
            <a:r>
              <a:rPr lang="el-GR" dirty="0">
                <a:solidFill>
                  <a:srgbClr val="0070C0"/>
                </a:solidFill>
                <a:latin typeface="Arial Narrow" panose="020B0606020202030204" pitchFamily="34" charset="0"/>
                <a:cs typeface="Arial" panose="020B0604020202020204" pitchFamily="34" charset="0"/>
              </a:rPr>
              <a:t>Πύλη Ανοικτών Δεδομένων – </a:t>
            </a:r>
            <a:r>
              <a:rPr lang="el-GR" b="1" dirty="0">
                <a:solidFill>
                  <a:srgbClr val="0070C0"/>
                </a:solidFill>
                <a:latin typeface="Arial Narrow" panose="020B0606020202030204" pitchFamily="34" charset="0"/>
                <a:cs typeface="Arial" panose="020B0604020202020204" pitchFamily="34" charset="0"/>
              </a:rPr>
              <a:t>Στατιστικά Επισκεψιμότητας </a:t>
            </a:r>
            <a:r>
              <a:rPr lang="el-GR" i="1" dirty="0">
                <a:solidFill>
                  <a:srgbClr val="0070C0"/>
                </a:solidFill>
                <a:latin typeface="Arial Narrow" panose="020B0606020202030204" pitchFamily="34" charset="0"/>
                <a:cs typeface="Arial" panose="020B0604020202020204" pitchFamily="34" charset="0"/>
              </a:rPr>
              <a:t>(1 Οκτωβρίου 2018 – 1</a:t>
            </a:r>
            <a:r>
              <a:rPr lang="el-GR" i="1" baseline="30000" dirty="0">
                <a:solidFill>
                  <a:srgbClr val="0070C0"/>
                </a:solidFill>
                <a:latin typeface="Arial Narrow" panose="020B0606020202030204" pitchFamily="34" charset="0"/>
                <a:cs typeface="Arial" panose="020B0604020202020204" pitchFamily="34" charset="0"/>
              </a:rPr>
              <a:t>η</a:t>
            </a:r>
            <a:r>
              <a:rPr lang="el-GR" i="1" dirty="0">
                <a:solidFill>
                  <a:srgbClr val="0070C0"/>
                </a:solidFill>
                <a:latin typeface="Arial Narrow" panose="020B0606020202030204" pitchFamily="34" charset="0"/>
                <a:cs typeface="Arial" panose="020B0604020202020204" pitchFamily="34" charset="0"/>
              </a:rPr>
              <a:t> Οκτωβρίου 2019)  </a:t>
            </a:r>
          </a:p>
        </p:txBody>
      </p:sp>
      <p:cxnSp>
        <p:nvCxnSpPr>
          <p:cNvPr id="12" name="Straight Connector 11"/>
          <p:cNvCxnSpPr/>
          <p:nvPr/>
        </p:nvCxnSpPr>
        <p:spPr>
          <a:xfrm flipV="1">
            <a:off x="251520" y="843419"/>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10989400" y="178496"/>
            <a:ext cx="963251" cy="591363"/>
          </a:xfrm>
          <a:prstGeom prst="rect">
            <a:avLst/>
          </a:prstGeom>
        </p:spPr>
      </p:pic>
      <p:pic>
        <p:nvPicPr>
          <p:cNvPr id="2" name="Picture 1"/>
          <p:cNvPicPr>
            <a:picLocks noChangeAspect="1"/>
          </p:cNvPicPr>
          <p:nvPr/>
        </p:nvPicPr>
        <p:blipFill>
          <a:blip r:embed="rId4"/>
          <a:stretch>
            <a:fillRect/>
          </a:stretch>
        </p:blipFill>
        <p:spPr>
          <a:xfrm>
            <a:off x="385880" y="940592"/>
            <a:ext cx="11345204" cy="1922676"/>
          </a:xfrm>
          <a:prstGeom prst="rect">
            <a:avLst/>
          </a:prstGeom>
        </p:spPr>
      </p:pic>
      <p:pic>
        <p:nvPicPr>
          <p:cNvPr id="7" name="Picture 6"/>
          <p:cNvPicPr>
            <a:picLocks noChangeAspect="1"/>
          </p:cNvPicPr>
          <p:nvPr/>
        </p:nvPicPr>
        <p:blipFill>
          <a:blip r:embed="rId5"/>
          <a:stretch>
            <a:fillRect/>
          </a:stretch>
        </p:blipFill>
        <p:spPr>
          <a:xfrm>
            <a:off x="4348526" y="3184406"/>
            <a:ext cx="5235055" cy="3205010"/>
          </a:xfrm>
          <a:prstGeom prst="rect">
            <a:avLst/>
          </a:prstGeom>
        </p:spPr>
      </p:pic>
    </p:spTree>
    <p:extLst>
      <p:ext uri="{BB962C8B-B14F-4D97-AF65-F5344CB8AC3E}">
        <p14:creationId xmlns:p14="http://schemas.microsoft.com/office/powerpoint/2010/main" val="67132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3866" y="191575"/>
            <a:ext cx="7569500" cy="707886"/>
          </a:xfrm>
          <a:prstGeom prst="rect">
            <a:avLst/>
          </a:prstGeom>
          <a:noFill/>
        </p:spPr>
        <p:txBody>
          <a:bodyPr wrap="square" rtlCol="0">
            <a:spAutoFit/>
          </a:bodyPr>
          <a:lstStyle/>
          <a:p>
            <a:pPr lvl="0">
              <a:defRPr/>
            </a:pPr>
            <a:r>
              <a:rPr lang="en-US" sz="2400" dirty="0">
                <a:solidFill>
                  <a:srgbClr val="0070C0"/>
                </a:solidFill>
                <a:latin typeface="Arial Narrow" panose="020B0606020202030204" pitchFamily="34" charset="0"/>
                <a:cs typeface="Arial" panose="020B0604020202020204" pitchFamily="34" charset="0"/>
              </a:rPr>
              <a:t>B. </a:t>
            </a:r>
            <a:r>
              <a:rPr lang="el-GR" sz="2400" dirty="0">
                <a:solidFill>
                  <a:srgbClr val="0070C0"/>
                </a:solidFill>
                <a:latin typeface="Arial Narrow" panose="020B0606020202030204" pitchFamily="34" charset="0"/>
                <a:cs typeface="Arial" panose="020B0604020202020204" pitchFamily="34" charset="0"/>
              </a:rPr>
              <a:t>Συνεχής Βελτίωση Υποδομών</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600" dirty="0">
                <a:solidFill>
                  <a:srgbClr val="0070C0"/>
                </a:solidFill>
                <a:latin typeface="Arial Narrow" panose="020B0606020202030204" pitchFamily="34" charset="0"/>
                <a:cs typeface="Arial" panose="020B0604020202020204" pitchFamily="34" charset="0"/>
              </a:rPr>
              <a:t>Έρευνες Ικανοποίησης Χρηστών</a:t>
            </a:r>
            <a:endParaRPr kumimoji="0" lang="el-GR" sz="16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34" name="Picture 2"/>
          <p:cNvPicPr>
            <a:picLocks noChangeAspect="1" noChangeArrowheads="1"/>
          </p:cNvPicPr>
          <p:nvPr/>
        </p:nvPicPr>
        <p:blipFill>
          <a:blip r:embed="rId2" cstate="print"/>
          <a:srcRect/>
          <a:stretch>
            <a:fillRect/>
          </a:stretch>
        </p:blipFill>
        <p:spPr bwMode="auto">
          <a:xfrm>
            <a:off x="10896535" y="191575"/>
            <a:ext cx="960107" cy="589059"/>
          </a:xfrm>
          <a:prstGeom prst="rect">
            <a:avLst/>
          </a:prstGeom>
          <a:noFill/>
          <a:ln w="9525">
            <a:noFill/>
            <a:miter lim="800000"/>
            <a:headEnd/>
            <a:tailEnd/>
          </a:ln>
        </p:spPr>
      </p:pic>
      <p:cxnSp>
        <p:nvCxnSpPr>
          <p:cNvPr id="35" name="Straight Connector 34"/>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stretch>
            <a:fillRect/>
          </a:stretch>
        </p:blipFill>
        <p:spPr>
          <a:xfrm>
            <a:off x="321077" y="1181100"/>
            <a:ext cx="3550864" cy="4795779"/>
          </a:xfrm>
          <a:prstGeom prst="rect">
            <a:avLst/>
          </a:prstGeom>
          <a:ln>
            <a:solidFill>
              <a:schemeClr val="bg1">
                <a:lumMod val="50000"/>
              </a:schemeClr>
            </a:solidFill>
          </a:ln>
        </p:spPr>
      </p:pic>
      <p:pic>
        <p:nvPicPr>
          <p:cNvPr id="5" name="Picture 4"/>
          <p:cNvPicPr>
            <a:picLocks noChangeAspect="1"/>
          </p:cNvPicPr>
          <p:nvPr/>
        </p:nvPicPr>
        <p:blipFill>
          <a:blip r:embed="rId4" cstate="print"/>
          <a:stretch>
            <a:fillRect/>
          </a:stretch>
        </p:blipFill>
        <p:spPr>
          <a:xfrm>
            <a:off x="4069043" y="1181100"/>
            <a:ext cx="7501279" cy="3990975"/>
          </a:xfrm>
          <a:prstGeom prst="rect">
            <a:avLst/>
          </a:prstGeom>
        </p:spPr>
      </p:pic>
      <p:sp>
        <p:nvSpPr>
          <p:cNvPr id="6" name="TextBox 5"/>
          <p:cNvSpPr txBox="1"/>
          <p:nvPr/>
        </p:nvSpPr>
        <p:spPr>
          <a:xfrm>
            <a:off x="4264647" y="5358462"/>
            <a:ext cx="7305675" cy="923330"/>
          </a:xfrm>
          <a:prstGeom prst="rect">
            <a:avLst/>
          </a:prstGeom>
          <a:noFill/>
        </p:spPr>
        <p:txBody>
          <a:bodyPr wrap="square" rtlCol="0">
            <a:spAutoFit/>
          </a:bodyPr>
          <a:lstStyle/>
          <a:p>
            <a:pPr lvl="0"/>
            <a:r>
              <a:rPr kumimoji="0" lang="el-GR" sz="1800" b="1" i="0" u="none" strike="noStrike" kern="1200" cap="none" spc="0" normalizeH="0" baseline="0" noProof="0" dirty="0">
                <a:ln>
                  <a:noFill/>
                </a:ln>
                <a:solidFill>
                  <a:srgbClr val="00B050"/>
                </a:solidFill>
                <a:effectLst/>
                <a:uLnTx/>
                <a:uFillTx/>
                <a:latin typeface="Calibri"/>
                <a:ea typeface="+mn-ea"/>
                <a:cs typeface="+mn-cs"/>
              </a:rPr>
              <a:t>Δράση</a:t>
            </a:r>
            <a:r>
              <a:rPr kumimoji="0" lang="en-US" sz="1800" b="1" i="0" u="none" strike="noStrike" kern="1200" cap="none" spc="0" normalizeH="0" baseline="0" noProof="0" dirty="0">
                <a:ln>
                  <a:noFill/>
                </a:ln>
                <a:solidFill>
                  <a:srgbClr val="00B050"/>
                </a:solidFill>
                <a:effectLst/>
                <a:uLnTx/>
                <a:uFillTx/>
                <a:latin typeface="Calibri"/>
                <a:ea typeface="+mn-ea"/>
                <a:cs typeface="+mn-cs"/>
              </a:rPr>
              <a:t> </a:t>
            </a:r>
            <a:r>
              <a:rPr kumimoji="0" lang="el-GR" sz="1800" b="1" i="0" u="none" strike="noStrike" kern="1200" cap="none" spc="0" normalizeH="0" baseline="0" noProof="0" dirty="0">
                <a:ln>
                  <a:noFill/>
                </a:ln>
                <a:solidFill>
                  <a:srgbClr val="00B050"/>
                </a:solidFill>
                <a:effectLst/>
                <a:uLnTx/>
                <a:uFillTx/>
                <a:latin typeface="Calibri"/>
                <a:ea typeface="+mn-ea"/>
                <a:cs typeface="+mn-cs"/>
              </a:rPr>
              <a:t>Β.</a:t>
            </a:r>
            <a:r>
              <a:rPr kumimoji="0" lang="en-US" sz="1800" b="1" i="0" u="none" strike="noStrike" kern="1200" cap="none" spc="0" normalizeH="0" baseline="0" noProof="0" dirty="0">
                <a:ln>
                  <a:noFill/>
                </a:ln>
                <a:solidFill>
                  <a:srgbClr val="00B050"/>
                </a:solidFill>
                <a:effectLst/>
                <a:uLnTx/>
                <a:uFillTx/>
                <a:latin typeface="Calibri"/>
                <a:ea typeface="+mn-ea"/>
                <a:cs typeface="+mn-cs"/>
              </a:rPr>
              <a:t>10: </a:t>
            </a:r>
            <a:r>
              <a:rPr lang="el-GR" noProof="0" dirty="0">
                <a:solidFill>
                  <a:prstClr val="black"/>
                </a:solidFill>
              </a:rPr>
              <a:t>Παρακολούθηση επιπέδων </a:t>
            </a:r>
            <a:r>
              <a:rPr lang="el-GR" dirty="0">
                <a:solidFill>
                  <a:prstClr val="black"/>
                </a:solidFill>
              </a:rPr>
              <a:t>ικανοποίησης χρηστών της Πύλης Ανοικτών Δεδομένων, μέσω διενέργειας Ερευνών Ικανοποίησης Χρηστών και ετοιμασία/δημοσίευση έκθεσης κύριων ευρημάτων.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35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0896535" y="191575"/>
            <a:ext cx="960107" cy="589059"/>
          </a:xfrm>
          <a:prstGeom prst="rect">
            <a:avLst/>
          </a:prstGeom>
          <a:noFill/>
          <a:ln w="9525">
            <a:noFill/>
            <a:miter lim="800000"/>
            <a:headEnd/>
            <a:tailEnd/>
          </a:ln>
        </p:spPr>
      </p:pic>
      <p:cxnSp>
        <p:nvCxnSpPr>
          <p:cNvPr id="15" name="Straight Connector 14"/>
          <p:cNvCxnSpPr/>
          <p:nvPr/>
        </p:nvCxnSpPr>
        <p:spPr>
          <a:xfrm flipV="1">
            <a:off x="83520" y="835137"/>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99789" y="1093830"/>
            <a:ext cx="5284862"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B050"/>
                </a:solidFill>
                <a:latin typeface="Calibri"/>
              </a:rPr>
              <a:t>Πρόγραμμα για Λειτουργούς-Συνδέσμους </a:t>
            </a:r>
            <a:r>
              <a:rPr kumimoji="0" lang="en-US" sz="1800" b="0" i="0" u="none" strike="noStrike" kern="1200" cap="none" spc="0" normalizeH="0" baseline="0" noProof="0" dirty="0">
                <a:ln>
                  <a:noFill/>
                </a:ln>
                <a:solidFill>
                  <a:srgbClr val="00B050"/>
                </a:solidFill>
                <a:effectLst/>
                <a:uLnTx/>
                <a:uFillTx/>
                <a:latin typeface="Calibri"/>
                <a:ea typeface="+mn-ea"/>
                <a:cs typeface="+mn-cs"/>
              </a:rPr>
              <a:t>(</a:t>
            </a:r>
            <a:r>
              <a:rPr kumimoji="0" lang="el-GR" sz="1800" b="0" i="0" u="none" strike="noStrike" kern="1200" cap="none" spc="0" normalizeH="0" baseline="0" noProof="0" dirty="0">
                <a:ln>
                  <a:noFill/>
                </a:ln>
                <a:solidFill>
                  <a:srgbClr val="00B050"/>
                </a:solidFill>
                <a:effectLst/>
                <a:uLnTx/>
                <a:uFillTx/>
                <a:latin typeface="Calibri"/>
                <a:ea typeface="+mn-ea"/>
                <a:cs typeface="+mn-cs"/>
              </a:rPr>
              <a:t>Δράση Γ3)</a:t>
            </a:r>
            <a:endParaRPr kumimoji="0" lang="en-US" sz="18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dirty="0">
                <a:solidFill>
                  <a:prstClr val="black">
                    <a:lumMod val="85000"/>
                    <a:lumOff val="15000"/>
                  </a:prstClr>
                </a:solidFill>
                <a:latin typeface="Calibri"/>
              </a:rPr>
              <a:t>Επιλογή Δεδομένων για Δημοσίευση</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Ετοιμασία και Μορφοποίηση</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Δεδομένων</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 (</a:t>
            </a:r>
            <a:r>
              <a:rPr kumimoji="0" lang="en-GB"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Formats)</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dirty="0">
                <a:solidFill>
                  <a:prstClr val="black">
                    <a:lumMod val="85000"/>
                    <a:lumOff val="15000"/>
                  </a:prstClr>
                </a:solidFill>
                <a:latin typeface="Calibri"/>
              </a:rPr>
              <a:t>Άδειες Χρήσης (</a:t>
            </a:r>
            <a:r>
              <a:rPr lang="en-US" dirty="0">
                <a:solidFill>
                  <a:prstClr val="black">
                    <a:lumMod val="85000"/>
                    <a:lumOff val="15000"/>
                  </a:prstClr>
                </a:solidFill>
                <a:latin typeface="Calibri"/>
              </a:rPr>
              <a:t>Licensing)</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Δεδομένα και Μεταδεδομένα</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Διαδικασίες</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 Διάθεσης και Επικαιροποίησης</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Διάθεση Δεδομένων</a:t>
            </a:r>
            <a:r>
              <a:rPr lang="el-GR" dirty="0">
                <a:solidFill>
                  <a:prstClr val="black">
                    <a:lumMod val="85000"/>
                    <a:lumOff val="15000"/>
                  </a:prstClr>
                </a:solidFill>
                <a:latin typeface="Calibri"/>
              </a:rPr>
              <a:t> μέσω Προγραμματιστικών Διεπαφών </a:t>
            </a:r>
            <a:r>
              <a:rPr lang="en-US" dirty="0">
                <a:solidFill>
                  <a:prstClr val="black">
                    <a:lumMod val="85000"/>
                    <a:lumOff val="15000"/>
                  </a:prstClr>
                </a:solidFill>
                <a:latin typeface="Calibri"/>
              </a:rPr>
              <a:t>(APIs)</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17" name="Pictur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154" y="3749751"/>
            <a:ext cx="4953000" cy="2759618"/>
          </a:xfrm>
          <a:prstGeom prst="rect">
            <a:avLst/>
          </a:prstGeom>
          <a:noFill/>
          <a:ln>
            <a:solidFill>
              <a:schemeClr val="bg1">
                <a:lumMod val="75000"/>
              </a:schemeClr>
            </a:solidFill>
          </a:ln>
        </p:spPr>
      </p:pic>
      <p:sp>
        <p:nvSpPr>
          <p:cNvPr id="8" name="TextBox 7"/>
          <p:cNvSpPr txBox="1"/>
          <p:nvPr/>
        </p:nvSpPr>
        <p:spPr>
          <a:xfrm>
            <a:off x="405214" y="1093830"/>
            <a:ext cx="5284862" cy="47551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B050"/>
                </a:solidFill>
                <a:latin typeface="Calibri"/>
              </a:rPr>
              <a:t>Τι προσφέρουμε:</a:t>
            </a:r>
            <a:endParaRPr kumimoji="0" lang="en-US" sz="1800" b="0" i="0" u="none" strike="noStrike" kern="1200" cap="none" spc="0" normalizeH="0" baseline="0" noProof="0" dirty="0">
              <a:ln>
                <a:noFill/>
              </a:ln>
              <a:solidFill>
                <a:srgbClr val="00B050"/>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l-GR" sz="800" dirty="0">
              <a:solidFill>
                <a:prstClr val="black">
                  <a:lumMod val="85000"/>
                  <a:lumOff val="15000"/>
                </a:prstClr>
              </a:solidFill>
              <a:latin typeface="Calibri"/>
            </a:endParaRPr>
          </a:p>
          <a:p>
            <a:pPr marL="285750" indent="-285750">
              <a:buFont typeface="Wingdings" panose="05000000000000000000" pitchFamily="2" charset="2"/>
              <a:buChar char="§"/>
              <a:defRPr/>
            </a:pPr>
            <a:r>
              <a:rPr lang="el-GR" dirty="0">
                <a:solidFill>
                  <a:prstClr val="black">
                    <a:lumMod val="85000"/>
                    <a:lumOff val="15000"/>
                  </a:prstClr>
                </a:solidFill>
              </a:rPr>
              <a:t>Υποστήριξη για συμμόρφωση οργανισμού με Εθνική και Ευρωπαϊκή Νομοθεσία για τα Ανοικτά Δεδομένα και την Περαιτέρω Χρήση των ΠΔΤ</a:t>
            </a:r>
          </a:p>
          <a:p>
            <a:pPr>
              <a:defRPr/>
            </a:pPr>
            <a:endParaRPr lang="en-US" sz="500" dirty="0">
              <a:solidFill>
                <a:prstClr val="black">
                  <a:lumMod val="85000"/>
                  <a:lumOff val="15000"/>
                </a:prstClr>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dirty="0">
                <a:solidFill>
                  <a:prstClr val="black">
                    <a:lumMod val="85000"/>
                    <a:lumOff val="15000"/>
                  </a:prstClr>
                </a:solidFill>
                <a:latin typeface="Calibri"/>
              </a:rPr>
              <a:t>Τεχνική βοήθεια για καταγραφή και επιλογή δεδομένων για διάθεση ως Ανοικτά Δεδομένα</a:t>
            </a:r>
          </a:p>
          <a:p>
            <a:pPr marR="0" lvl="0" algn="l" defTabSz="914400" rtl="0" eaLnBrk="1" fontAlgn="auto" latinLnBrk="0" hangingPunct="1">
              <a:lnSpc>
                <a:spcPct val="100000"/>
              </a:lnSpc>
              <a:spcBef>
                <a:spcPts val="0"/>
              </a:spcBef>
              <a:spcAft>
                <a:spcPts val="0"/>
              </a:spcAft>
              <a:buClrTx/>
              <a:buSzTx/>
              <a:tabLst/>
              <a:defRPr/>
            </a:pPr>
            <a:endParaRPr lang="el-GR" sz="500" dirty="0">
              <a:solidFill>
                <a:prstClr val="black">
                  <a:lumMod val="85000"/>
                  <a:lumOff val="15000"/>
                </a:prstClr>
              </a:solidFill>
              <a:latin typeface="Calibri"/>
            </a:endParaRPr>
          </a:p>
          <a:p>
            <a:pPr marL="285750" indent="-285750">
              <a:buFont typeface="Wingdings" panose="05000000000000000000" pitchFamily="2" charset="2"/>
              <a:buChar char="§"/>
              <a:defRPr/>
            </a:pPr>
            <a:r>
              <a:rPr lang="el-GR" dirty="0">
                <a:solidFill>
                  <a:prstClr val="black">
                    <a:lumMod val="85000"/>
                    <a:lumOff val="15000"/>
                  </a:prstClr>
                </a:solidFill>
              </a:rPr>
              <a:t>Δημιουργία Υποσελίδας του Οργανισμού στην Πύλη </a:t>
            </a:r>
            <a:r>
              <a:rPr lang="en-US" dirty="0">
                <a:solidFill>
                  <a:prstClr val="black">
                    <a:lumMod val="85000"/>
                    <a:lumOff val="15000"/>
                  </a:prstClr>
                </a:solidFill>
              </a:rPr>
              <a:t>data.gov.cy</a:t>
            </a:r>
            <a:endParaRPr lang="el-GR" dirty="0">
              <a:solidFill>
                <a:prstClr val="black">
                  <a:lumMod val="85000"/>
                  <a:lumOff val="15000"/>
                </a:prstClr>
              </a:solidFill>
            </a:endParaRPr>
          </a:p>
          <a:p>
            <a:pPr>
              <a:defRPr/>
            </a:pPr>
            <a:endParaRPr lang="en-US" sz="500" dirty="0">
              <a:solidFill>
                <a:prstClr val="black">
                  <a:lumMod val="85000"/>
                  <a:lumOff val="15000"/>
                </a:prstClr>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Έκδοση κωδικών πρόσβασης </a:t>
            </a:r>
            <a:r>
              <a:rPr lang="el-GR" dirty="0">
                <a:solidFill>
                  <a:prstClr val="black">
                    <a:lumMod val="85000"/>
                    <a:lumOff val="15000"/>
                  </a:prstClr>
                </a:solidFill>
                <a:latin typeface="Calibri"/>
              </a:rPr>
              <a:t>και διάθεση των δεδομένων του οργανισμού μέσω της υποδομής της Πύλης </a:t>
            </a:r>
            <a:r>
              <a:rPr lang="en-US" dirty="0">
                <a:solidFill>
                  <a:prstClr val="black">
                    <a:lumMod val="85000"/>
                    <a:lumOff val="15000"/>
                  </a:prstClr>
                </a:solidFill>
                <a:latin typeface="Calibri"/>
              </a:rPr>
              <a:t>data.gov.cy</a:t>
            </a:r>
            <a:endParaRPr lang="el-GR" dirty="0">
              <a:solidFill>
                <a:prstClr val="black">
                  <a:lumMod val="85000"/>
                  <a:lumOff val="15000"/>
                </a:prstClr>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lang="en-US" sz="500" dirty="0">
              <a:solidFill>
                <a:prstClr val="black">
                  <a:lumMod val="85000"/>
                  <a:lumOff val="15000"/>
                </a:prstClr>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Εκπαίδευση</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 Λειτουργών-Συνδέσμων για </a:t>
            </a:r>
            <a:r>
              <a:rPr lang="el-GR" dirty="0">
                <a:solidFill>
                  <a:prstClr val="black">
                    <a:lumMod val="85000"/>
                    <a:lumOff val="15000"/>
                  </a:prstClr>
                </a:solidFill>
                <a:latin typeface="Calibri"/>
              </a:rPr>
              <a:t>τα </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Ανοικτά</a:t>
            </a:r>
            <a:r>
              <a:rPr lang="el-GR" dirty="0">
                <a:solidFill>
                  <a:prstClr val="black">
                    <a:lumMod val="85000"/>
                    <a:lumOff val="15000"/>
                  </a:prstClr>
                </a:solidFill>
                <a:latin typeface="Calibri"/>
              </a:rPr>
              <a:t> Δεδομένα</a:t>
            </a:r>
          </a:p>
          <a:p>
            <a:pPr marR="0" lvl="0" algn="l" defTabSz="914400" rtl="0" eaLnBrk="1" fontAlgn="auto" latinLnBrk="0" hangingPunct="1">
              <a:lnSpc>
                <a:spcPct val="100000"/>
              </a:lnSpc>
              <a:spcBef>
                <a:spcPts val="0"/>
              </a:spcBef>
              <a:spcAft>
                <a:spcPts val="0"/>
              </a:spcAft>
              <a:buClrTx/>
              <a:buSzTx/>
              <a:tabLst/>
              <a:defRPr/>
            </a:pPr>
            <a:endParaRPr lang="el-GR" sz="500" dirty="0">
              <a:solidFill>
                <a:prstClr val="black">
                  <a:lumMod val="85000"/>
                  <a:lumOff val="15000"/>
                </a:prstClr>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Συμμετοχή</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 στο δίκτυο συνεργατών </a:t>
            </a:r>
            <a:r>
              <a:rPr lang="el-GR" noProof="0" dirty="0">
                <a:solidFill>
                  <a:prstClr val="black">
                    <a:lumMod val="85000"/>
                    <a:lumOff val="15000"/>
                  </a:prstClr>
                </a:solidFill>
                <a:latin typeface="Calibri"/>
              </a:rPr>
              <a:t>και στις </a:t>
            </a:r>
            <a:r>
              <a:rPr kumimoji="0" lang="el-GR" sz="1800" b="0" i="0" u="none" strike="noStrike" kern="1200" cap="none" spc="0" normalizeH="0" noProof="0" dirty="0">
                <a:ln>
                  <a:noFill/>
                </a:ln>
                <a:solidFill>
                  <a:prstClr val="black">
                    <a:lumMod val="85000"/>
                    <a:lumOff val="15000"/>
                  </a:prstClr>
                </a:solidFill>
                <a:effectLst/>
                <a:uLnTx/>
                <a:uFillTx/>
                <a:latin typeface="Calibri"/>
                <a:ea typeface="+mn-ea"/>
                <a:cs typeface="+mn-cs"/>
              </a:rPr>
              <a:t>δράσεις της Ομάδας Ανοικτών Δεδομένων </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9" name="TextBox 8"/>
          <p:cNvSpPr txBox="1"/>
          <p:nvPr/>
        </p:nvSpPr>
        <p:spPr>
          <a:xfrm>
            <a:off x="144548" y="96812"/>
            <a:ext cx="7569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Γ</a:t>
            </a: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Υποστήριξη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Δημόσιων Φορέων</a:t>
            </a:r>
            <a:b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br>
            <a:r>
              <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Εκπαίδευση Λειτουργών</a:t>
            </a:r>
            <a:r>
              <a:rPr kumimoji="0" lang="el-GR" sz="18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Συνδέσμων </a:t>
            </a:r>
            <a:endPar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98638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5400000">
            <a:off x="-10632" y="10632"/>
            <a:ext cx="1871330" cy="1850065"/>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18766256">
            <a:off x="-320102" y="470916"/>
            <a:ext cx="1998921" cy="461665"/>
          </a:xfrm>
          <a:prstGeom prst="rect">
            <a:avLst/>
          </a:prstGeom>
          <a:noFill/>
        </p:spPr>
        <p:txBody>
          <a:bodyPr wrap="square" rtlCol="0">
            <a:spAutoFit/>
          </a:bodyPr>
          <a:lstStyle/>
          <a:p>
            <a:pPr algn="ctr"/>
            <a:r>
              <a:rPr lang="el-GR" sz="2400" dirty="0">
                <a:solidFill>
                  <a:schemeClr val="bg1"/>
                </a:solidFill>
                <a:latin typeface="Arial Black" panose="020B0A04020102020204" pitchFamily="34" charset="0"/>
              </a:rPr>
              <a:t>Εισαγωγή</a:t>
            </a:r>
            <a:endParaRPr lang="en-US" sz="2400" dirty="0">
              <a:solidFill>
                <a:schemeClr val="bg1"/>
              </a:solidFill>
              <a:latin typeface="Arial Black" panose="020B0A04020102020204" pitchFamily="34" charset="0"/>
            </a:endParaRPr>
          </a:p>
        </p:txBody>
      </p:sp>
      <p:sp>
        <p:nvSpPr>
          <p:cNvPr id="6" name="TextBox 5"/>
          <p:cNvSpPr txBox="1"/>
          <p:nvPr/>
        </p:nvSpPr>
        <p:spPr>
          <a:xfrm>
            <a:off x="1969707" y="326985"/>
            <a:ext cx="7917777" cy="523220"/>
          </a:xfrm>
          <a:prstGeom prst="rect">
            <a:avLst/>
          </a:prstGeom>
          <a:noFill/>
        </p:spPr>
        <p:txBody>
          <a:bodyPr wrap="square" rtlCol="0">
            <a:spAutoFit/>
          </a:bodyPr>
          <a:lstStyle/>
          <a:p>
            <a:pPr algn="ctr"/>
            <a:r>
              <a:rPr lang="el-GR" sz="2800" b="1" dirty="0">
                <a:solidFill>
                  <a:srgbClr val="00B0F0"/>
                </a:solidFill>
                <a:latin typeface="Arial" panose="020B0604020202020204" pitchFamily="34" charset="0"/>
                <a:cs typeface="Arial" panose="020B0604020202020204" pitchFamily="34" charset="0"/>
              </a:rPr>
              <a:t>Ανοικτά Δημόσια Δεδομένα</a:t>
            </a:r>
            <a:endParaRPr lang="el-GR"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angle 1"/>
          <p:cNvSpPr/>
          <p:nvPr/>
        </p:nvSpPr>
        <p:spPr>
          <a:xfrm>
            <a:off x="577534" y="3983686"/>
            <a:ext cx="11430033" cy="2394502"/>
          </a:xfrm>
          <a:prstGeom prst="rect">
            <a:avLst/>
          </a:prstGeom>
        </p:spPr>
        <p:txBody>
          <a:bodyPr wrap="square">
            <a:spAutoFit/>
          </a:bodyPr>
          <a:lstStyle/>
          <a:p>
            <a:pPr>
              <a:lnSpc>
                <a:spcPct val="80000"/>
              </a:lnSpc>
            </a:pPr>
            <a:r>
              <a:rPr lang="el-GR" altLang="en-US" sz="2000" dirty="0">
                <a:solidFill>
                  <a:schemeClr val="tx1">
                    <a:lumMod val="65000"/>
                    <a:lumOff val="35000"/>
                  </a:schemeClr>
                </a:solidFill>
                <a:latin typeface="Arial" panose="020B0604020202020204" pitchFamily="34" charset="0"/>
                <a:cs typeface="Arial" panose="020B0604020202020204" pitchFamily="34" charset="0"/>
              </a:rPr>
              <a:t>Ανοικτά είναι τα δεδομένα παράγονται από τους δημόσιους φορείς κατά την εκτέλεση της δημόσιας αποστολής τους και διατίθενται ελεύθερα για:</a:t>
            </a:r>
          </a:p>
          <a:p>
            <a:pPr>
              <a:lnSpc>
                <a:spcPct val="80000"/>
              </a:lnSpc>
            </a:pPr>
            <a:endParaRPr lang="el-GR" altLang="en-US" sz="1200" dirty="0">
              <a:solidFill>
                <a:schemeClr val="tx1">
                  <a:lumMod val="65000"/>
                  <a:lumOff val="35000"/>
                </a:schemeClr>
              </a:solidFill>
              <a:latin typeface="Arial" panose="020B0604020202020204" pitchFamily="34" charset="0"/>
              <a:cs typeface="Arial" panose="020B0604020202020204" pitchFamily="34" charset="0"/>
            </a:endParaRPr>
          </a:p>
          <a:p>
            <a:pPr marL="623888" indent="-358775">
              <a:buFont typeface="Wingdings" panose="05000000000000000000" pitchFamily="2" charset="2"/>
              <a:buChar char="ü"/>
            </a:pPr>
            <a:r>
              <a:rPr lang="el-GR" altLang="en-US" sz="2000" dirty="0">
                <a:solidFill>
                  <a:schemeClr val="tx1">
                    <a:lumMod val="65000"/>
                    <a:lumOff val="35000"/>
                  </a:schemeClr>
                </a:solidFill>
                <a:latin typeface="Arial" panose="020B0604020202020204" pitchFamily="34" charset="0"/>
                <a:cs typeface="Arial" panose="020B0604020202020204" pitchFamily="34" charset="0"/>
              </a:rPr>
              <a:t>να χρησιμοποιηθούν, </a:t>
            </a:r>
          </a:p>
          <a:p>
            <a:pPr marL="623888" indent="-358775">
              <a:buFont typeface="Wingdings" panose="05000000000000000000" pitchFamily="2" charset="2"/>
              <a:buChar char="ü"/>
            </a:pPr>
            <a:r>
              <a:rPr lang="el-GR" altLang="en-US" sz="2000" dirty="0">
                <a:solidFill>
                  <a:schemeClr val="tx1">
                    <a:lumMod val="65000"/>
                    <a:lumOff val="35000"/>
                  </a:schemeClr>
                </a:solidFill>
                <a:latin typeface="Arial" panose="020B0604020202020204" pitchFamily="34" charset="0"/>
                <a:cs typeface="Arial" panose="020B0604020202020204" pitchFamily="34" charset="0"/>
              </a:rPr>
              <a:t>να επαναχρησιμοποιηθούν και </a:t>
            </a:r>
          </a:p>
          <a:p>
            <a:pPr marL="623888" indent="-358775">
              <a:buFont typeface="Wingdings" panose="05000000000000000000" pitchFamily="2" charset="2"/>
              <a:buChar char="ü"/>
            </a:pPr>
            <a:r>
              <a:rPr lang="el-GR" altLang="en-US" sz="2000" dirty="0">
                <a:solidFill>
                  <a:schemeClr val="tx1">
                    <a:lumMod val="65000"/>
                    <a:lumOff val="35000"/>
                  </a:schemeClr>
                </a:solidFill>
                <a:latin typeface="Arial" panose="020B0604020202020204" pitchFamily="34" charset="0"/>
                <a:cs typeface="Arial" panose="020B0604020202020204" pitchFamily="34" charset="0"/>
              </a:rPr>
              <a:t>να αναδιανεμηθούν </a:t>
            </a:r>
          </a:p>
          <a:p>
            <a:pPr>
              <a:lnSpc>
                <a:spcPct val="80000"/>
              </a:lnSpc>
            </a:pPr>
            <a:endParaRPr lang="el-GR" altLang="en-US" sz="2000" dirty="0">
              <a:solidFill>
                <a:schemeClr val="tx1">
                  <a:lumMod val="65000"/>
                  <a:lumOff val="35000"/>
                </a:schemeClr>
              </a:solidFill>
              <a:latin typeface="Arial" panose="020B0604020202020204" pitchFamily="34" charset="0"/>
              <a:cs typeface="Arial" panose="020B0604020202020204" pitchFamily="34" charset="0"/>
            </a:endParaRPr>
          </a:p>
          <a:p>
            <a:pPr>
              <a:lnSpc>
                <a:spcPct val="80000"/>
              </a:lnSpc>
            </a:pPr>
            <a:r>
              <a:rPr lang="el-GR" altLang="en-US" sz="2000" dirty="0">
                <a:solidFill>
                  <a:schemeClr val="tx1">
                    <a:lumMod val="65000"/>
                    <a:lumOff val="35000"/>
                  </a:schemeClr>
                </a:solidFill>
                <a:latin typeface="Arial" panose="020B0604020202020204" pitchFamily="34" charset="0"/>
                <a:cs typeface="Arial" panose="020B0604020202020204" pitchFamily="34" charset="0"/>
              </a:rPr>
              <a:t>από οποιονδήποτε, υπό τον όρο να γίνεται αναφορά στους δημιουργούς και να διατίθενται, με τη σειρά τους, υπό τους ίδιους όρους.</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358" y="1548389"/>
            <a:ext cx="3085793" cy="2056324"/>
          </a:xfrm>
          <a:prstGeom prst="rect">
            <a:avLst/>
          </a:prstGeom>
        </p:spPr>
      </p:pic>
    </p:spTree>
    <p:extLst>
      <p:ext uri="{BB962C8B-B14F-4D97-AF65-F5344CB8AC3E}">
        <p14:creationId xmlns:p14="http://schemas.microsoft.com/office/powerpoint/2010/main" val="451975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21855" y="2922039"/>
            <a:ext cx="2389238" cy="367793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B050"/>
                </a:solidFill>
                <a:effectLst/>
                <a:uLnTx/>
                <a:uFillTx/>
                <a:latin typeface="Calibri"/>
                <a:ea typeface="+mn-ea"/>
                <a:cs typeface="+mn-cs"/>
              </a:rPr>
              <a:t>Οδηγοί για Δ.Φ.</a:t>
            </a:r>
            <a:endParaRPr kumimoji="0" lang="en-US" sz="1800" b="1" i="0" u="none" strike="noStrike" kern="1200" cap="none" spc="0" normalizeH="0" baseline="0" noProof="0" dirty="0">
              <a:ln>
                <a:noFill/>
              </a:ln>
              <a:solidFill>
                <a:srgbClr val="00B05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l-GR" sz="1550" dirty="0">
                <a:solidFill>
                  <a:prstClr val="black">
                    <a:lumMod val="75000"/>
                    <a:lumOff val="25000"/>
                  </a:prstClr>
                </a:solidFill>
                <a:latin typeface="Calibri"/>
              </a:rPr>
              <a:t>Επιλογή Δεδομένων</a:t>
            </a:r>
            <a:endParaRPr kumimoji="0" lang="en-US" sz="1550" b="0" i="0" u="none" strike="noStrike" kern="1200" cap="none" spc="0" normalizeH="0" baseline="0" noProof="0" dirty="0">
              <a:ln>
                <a:noFill/>
              </a:ln>
              <a:solidFill>
                <a:prstClr val="black">
                  <a:lumMod val="75000"/>
                  <a:lumOff val="25000"/>
                </a:prstClr>
              </a:solidFill>
              <a:effectLst/>
              <a:uLnTx/>
              <a:uFillTx/>
              <a:latin typeface="Calibri"/>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550" b="0" i="0" u="none" strike="noStrike" kern="1200" cap="none" spc="0" normalizeH="0" baseline="0" noProof="0" dirty="0">
                <a:ln>
                  <a:noFill/>
                </a:ln>
                <a:solidFill>
                  <a:prstClr val="black">
                    <a:lumMod val="75000"/>
                    <a:lumOff val="25000"/>
                  </a:prstClr>
                </a:solidFill>
                <a:effectLst/>
                <a:uLnTx/>
                <a:uFillTx/>
                <a:latin typeface="Calibri"/>
              </a:rPr>
              <a:t>Ετοιμασία</a:t>
            </a:r>
            <a:r>
              <a:rPr kumimoji="0" lang="el-GR" sz="1550" b="0" i="0" u="none" strike="noStrike" kern="1200" cap="none" spc="0" normalizeH="0" noProof="0" dirty="0">
                <a:ln>
                  <a:noFill/>
                </a:ln>
                <a:solidFill>
                  <a:prstClr val="black">
                    <a:lumMod val="75000"/>
                    <a:lumOff val="25000"/>
                  </a:prstClr>
                </a:solidFill>
                <a:effectLst/>
                <a:uLnTx/>
                <a:uFillTx/>
                <a:latin typeface="Calibri"/>
              </a:rPr>
              <a:t> Σ.Δ.</a:t>
            </a:r>
            <a:endParaRPr kumimoji="0" lang="en-US" sz="1550" b="0" i="0" u="none" strike="noStrike" kern="1200" cap="none" spc="0" normalizeH="0" baseline="0" noProof="0" dirty="0">
              <a:ln>
                <a:noFill/>
              </a:ln>
              <a:solidFill>
                <a:prstClr val="black">
                  <a:lumMod val="75000"/>
                  <a:lumOff val="25000"/>
                </a:prstClr>
              </a:solidFill>
              <a:effectLst/>
              <a:uLnTx/>
              <a:uFillTx/>
              <a:latin typeface="Calibri"/>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550" b="0" i="0" u="none" strike="noStrike" kern="1200" cap="none" spc="0" normalizeH="0" baseline="0" noProof="0" dirty="0">
                <a:ln>
                  <a:noFill/>
                </a:ln>
                <a:solidFill>
                  <a:prstClr val="black">
                    <a:lumMod val="75000"/>
                    <a:lumOff val="25000"/>
                  </a:prstClr>
                </a:solidFill>
                <a:effectLst/>
                <a:uLnTx/>
                <a:uFillTx/>
                <a:latin typeface="Calibri"/>
              </a:rPr>
              <a:t>Διαδικασίες Δημοσίευσης</a:t>
            </a:r>
            <a:r>
              <a:rPr kumimoji="0" lang="en-US" sz="1550" b="0" i="0" u="none" strike="noStrike" kern="1200" cap="none" spc="0" normalizeH="0" baseline="0" noProof="0" dirty="0">
                <a:ln>
                  <a:noFill/>
                </a:ln>
                <a:solidFill>
                  <a:prstClr val="black">
                    <a:lumMod val="75000"/>
                    <a:lumOff val="25000"/>
                  </a:prstClr>
                </a:solidFill>
                <a:effectLst/>
                <a:uLnTx/>
                <a:uFillTx/>
                <a:latin typeface="Calibri"/>
              </a:rPr>
              <a:t> </a:t>
            </a:r>
            <a:endParaRPr kumimoji="0" lang="el-GR" sz="1550" b="0" i="0" u="none" strike="noStrike" kern="1200" cap="none" spc="0" normalizeH="0" baseline="0" noProof="0" dirty="0">
              <a:ln>
                <a:noFill/>
              </a:ln>
              <a:solidFill>
                <a:prstClr val="black">
                  <a:lumMod val="75000"/>
                  <a:lumOff val="25000"/>
                </a:prstClr>
              </a:solidFill>
              <a:effectLst/>
              <a:uLnTx/>
              <a:uFillTx/>
              <a:latin typeface="Calibri"/>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550" b="0" i="0" u="none" strike="noStrike" kern="1200" cap="none" spc="0" normalizeH="0" baseline="0" noProof="0" dirty="0">
                <a:ln>
                  <a:noFill/>
                </a:ln>
                <a:solidFill>
                  <a:prstClr val="black">
                    <a:lumMod val="75000"/>
                    <a:lumOff val="25000"/>
                  </a:prstClr>
                </a:solidFill>
                <a:effectLst/>
                <a:uLnTx/>
                <a:uFillTx/>
                <a:latin typeface="Calibri"/>
              </a:rPr>
              <a:t>APIs</a:t>
            </a:r>
            <a:r>
              <a:rPr kumimoji="0" lang="el-GR" sz="1550" b="0" i="0" u="none" strike="noStrike" kern="1200" cap="none" spc="0" normalizeH="0" baseline="0" noProof="0" dirty="0">
                <a:ln>
                  <a:noFill/>
                </a:ln>
                <a:solidFill>
                  <a:prstClr val="black">
                    <a:lumMod val="75000"/>
                    <a:lumOff val="25000"/>
                  </a:prstClr>
                </a:solidFill>
                <a:effectLst/>
                <a:uLnTx/>
                <a:uFillTx/>
                <a:latin typeface="Calibri"/>
              </a:rPr>
              <a:t> Πύλης Α.Δ.</a:t>
            </a:r>
            <a:endParaRPr kumimoji="0" lang="en-US" sz="1550" b="0" i="0" u="none" strike="noStrike" kern="1200" cap="none" spc="0" normalizeH="0" baseline="0" noProof="0" dirty="0">
              <a:ln>
                <a:noFill/>
              </a:ln>
              <a:solidFill>
                <a:prstClr val="black">
                  <a:lumMod val="75000"/>
                  <a:lumOff val="25000"/>
                </a:prstClr>
              </a:solidFill>
              <a:effectLst/>
              <a:uLnTx/>
              <a:uFillTx/>
              <a:latin typeface="Calibri"/>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550" b="0" i="0" u="none" strike="noStrike" kern="1200" cap="none" spc="0" normalizeH="0" baseline="0" noProof="0" dirty="0">
                <a:ln>
                  <a:noFill/>
                </a:ln>
                <a:solidFill>
                  <a:prstClr val="black">
                    <a:lumMod val="75000"/>
                    <a:lumOff val="25000"/>
                  </a:prstClr>
                </a:solidFill>
                <a:effectLst/>
                <a:uLnTx/>
                <a:uFillTx/>
                <a:latin typeface="Calibri"/>
              </a:rPr>
              <a:t>Ρόλοι και Επίπεδα Εξουσιοδότησης</a:t>
            </a:r>
            <a:endParaRPr kumimoji="0" lang="en-US" sz="1550" b="0" i="0" u="none" strike="noStrike" kern="1200" cap="none" spc="0" normalizeH="0" baseline="0" noProof="0" dirty="0">
              <a:ln>
                <a:noFill/>
              </a:ln>
              <a:solidFill>
                <a:prstClr val="black">
                  <a:lumMod val="75000"/>
                  <a:lumOff val="25000"/>
                </a:prstClr>
              </a:solidFill>
              <a:effectLst/>
              <a:uLnTx/>
              <a:uFillTx/>
              <a:latin typeface="Calibri"/>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550" b="0" i="0" u="none" strike="noStrike" kern="1200" cap="none" spc="0" normalizeH="0" baseline="0" noProof="0" dirty="0">
                <a:ln>
                  <a:noFill/>
                </a:ln>
                <a:solidFill>
                  <a:prstClr val="black">
                    <a:lumMod val="75000"/>
                    <a:lumOff val="25000"/>
                  </a:prstClr>
                </a:solidFill>
                <a:effectLst/>
                <a:uLnTx/>
                <a:uFillTx/>
                <a:latin typeface="Calibri"/>
              </a:rPr>
              <a:t>Δημιουργία </a:t>
            </a:r>
            <a:r>
              <a:rPr kumimoji="0" lang="en-US" sz="1550" b="0" i="0" u="none" strike="noStrike" kern="1200" cap="none" spc="0" normalizeH="0" baseline="0" noProof="0" dirty="0">
                <a:ln>
                  <a:noFill/>
                </a:ln>
                <a:solidFill>
                  <a:prstClr val="black">
                    <a:lumMod val="75000"/>
                    <a:lumOff val="25000"/>
                  </a:prstClr>
                </a:solidFill>
                <a:effectLst/>
                <a:uLnTx/>
                <a:uFillTx/>
                <a:latin typeface="Calibri"/>
              </a:rPr>
              <a:t>CSVs</a:t>
            </a:r>
          </a:p>
        </p:txBody>
      </p:sp>
      <p:sp>
        <p:nvSpPr>
          <p:cNvPr id="11" name="Rounded Rectangle 10"/>
          <p:cNvSpPr/>
          <p:nvPr/>
        </p:nvSpPr>
        <p:spPr>
          <a:xfrm>
            <a:off x="3464272" y="2922039"/>
            <a:ext cx="2389238" cy="367793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B05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B050"/>
                </a:solidFill>
                <a:effectLst/>
                <a:uLnTx/>
                <a:uFillTx/>
                <a:latin typeface="Calibri"/>
                <a:ea typeface="+mn-ea"/>
                <a:cs typeface="+mn-cs"/>
              </a:rPr>
              <a:t>Προγραμματιστές</a:t>
            </a:r>
            <a:endParaRPr kumimoji="0" lang="en-US" sz="1800" b="1" i="0" u="none" strike="noStrike" kern="1200" cap="none" spc="0" normalizeH="0" baseline="0" noProof="0" dirty="0">
              <a:ln>
                <a:noFill/>
              </a:ln>
              <a:solidFill>
                <a:srgbClr val="00B05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7800" marR="0" lvl="0" indent="-1778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Developers’ Forum</a:t>
            </a:r>
          </a:p>
          <a:p>
            <a:pPr marL="177800" marR="0" lvl="0" indent="-1778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Data Cleaning Tools</a:t>
            </a:r>
          </a:p>
          <a:p>
            <a:pPr marL="177800" marR="0" lvl="0" indent="-1778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Χάρτες</a:t>
            </a:r>
            <a:r>
              <a:rPr kumimoji="0" lang="el-GR" sz="1700" b="0" i="0" u="none" strike="noStrike" kern="1200" cap="none" spc="0" normalizeH="0" noProof="0" dirty="0">
                <a:ln>
                  <a:noFill/>
                </a:ln>
                <a:solidFill>
                  <a:prstClr val="black">
                    <a:lumMod val="75000"/>
                    <a:lumOff val="25000"/>
                  </a:prstClr>
                </a:solidFill>
                <a:effectLst/>
                <a:uLnTx/>
                <a:uFillTx/>
                <a:latin typeface="Calibri"/>
                <a:ea typeface="+mn-ea"/>
                <a:cs typeface="+mn-cs"/>
              </a:rPr>
              <a:t> Υποβάθρου</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7800" marR="0" lvl="0" indent="-1778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Εργαλεία Οπτικοποίησης</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7800" marR="0" lvl="0" indent="-1778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Οδηγός</a:t>
            </a: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DKAN </a:t>
            </a:r>
            <a:endPar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7800" marR="0" lvl="0" indent="-1778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l-GR" sz="1700" dirty="0">
                <a:solidFill>
                  <a:prstClr val="black">
                    <a:lumMod val="75000"/>
                    <a:lumOff val="25000"/>
                  </a:prstClr>
                </a:solidFill>
                <a:latin typeface="Calibri"/>
              </a:rPr>
              <a:t>Οδηγός </a:t>
            </a: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DKAN API</a:t>
            </a: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Rounded Rectangle 11"/>
          <p:cNvSpPr/>
          <p:nvPr/>
        </p:nvSpPr>
        <p:spPr>
          <a:xfrm>
            <a:off x="6060790" y="2922039"/>
            <a:ext cx="2389238" cy="367793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Technical Guidelines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Επιλογή</a:t>
            </a:r>
            <a:r>
              <a:rPr lang="el-GR" sz="1700" dirty="0">
                <a:solidFill>
                  <a:prstClr val="black">
                    <a:lumMod val="75000"/>
                    <a:lumOff val="25000"/>
                  </a:prstClr>
                </a:solidFill>
                <a:latin typeface="Calibri"/>
              </a:rPr>
              <a:t> Δεδομένων</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l-GR" sz="1700" dirty="0">
                <a:solidFill>
                  <a:prstClr val="black">
                    <a:lumMod val="75000"/>
                    <a:lumOff val="25000"/>
                  </a:prstClr>
                </a:solidFill>
                <a:latin typeface="Calibri"/>
              </a:rPr>
              <a:t>Άδειες Χρήσης</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l-GR" sz="1700" noProof="0" dirty="0">
                <a:solidFill>
                  <a:prstClr val="black">
                    <a:lumMod val="75000"/>
                    <a:lumOff val="25000"/>
                  </a:prstClr>
                </a:solidFill>
                <a:latin typeface="Calibri"/>
              </a:rPr>
              <a:t>Χρεώσεις</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Μορφ</a:t>
            </a:r>
            <a:r>
              <a:rPr lang="el-GR" sz="1700" dirty="0" err="1">
                <a:solidFill>
                  <a:prstClr val="black">
                    <a:lumMod val="75000"/>
                    <a:lumOff val="25000"/>
                  </a:prstClr>
                </a:solidFill>
                <a:latin typeface="Calibri"/>
              </a:rPr>
              <a:t>ότυποι</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Σχήμα Μεταδεδομένων</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Πρότυπα</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Rounded Rectangle 12"/>
          <p:cNvSpPr/>
          <p:nvPr/>
        </p:nvSpPr>
        <p:spPr>
          <a:xfrm>
            <a:off x="8657308" y="2922039"/>
            <a:ext cx="2389238" cy="367793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B050"/>
                </a:solidFill>
                <a:effectLst/>
                <a:uLnTx/>
                <a:uFillTx/>
                <a:latin typeface="Calibri"/>
                <a:ea typeface="+mn-ea"/>
                <a:cs typeface="+mn-cs"/>
              </a:rPr>
              <a:t>Άλλο Υλικό</a:t>
            </a:r>
            <a:endParaRPr kumimoji="0" lang="en-US" sz="1800" b="1" i="0" u="none" strike="noStrike" kern="1200" cap="none" spc="0" normalizeH="0" baseline="0" noProof="0" dirty="0">
              <a:ln>
                <a:noFill/>
              </a:ln>
              <a:solidFill>
                <a:srgbClr val="00B05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l-GR" sz="1700" dirty="0">
                <a:solidFill>
                  <a:prstClr val="black">
                    <a:lumMod val="75000"/>
                    <a:lumOff val="25000"/>
                  </a:prstClr>
                </a:solidFill>
                <a:latin typeface="Calibri"/>
              </a:rPr>
              <a:t>Οδηγοί</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Σχήμ</a:t>
            </a:r>
            <a:r>
              <a:rPr lang="el-GR" sz="1700" noProof="0" dirty="0">
                <a:solidFill>
                  <a:prstClr val="black">
                    <a:lumMod val="75000"/>
                    <a:lumOff val="25000"/>
                  </a:prstClr>
                </a:solidFill>
                <a:latin typeface="Calibri"/>
              </a:rPr>
              <a:t>α </a:t>
            </a:r>
            <a:r>
              <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DCAT-AP</a:t>
            </a: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l-GR" sz="1700" dirty="0">
                <a:solidFill>
                  <a:prstClr val="black">
                    <a:lumMod val="75000"/>
                    <a:lumOff val="25000"/>
                  </a:prstClr>
                </a:solidFill>
                <a:latin typeface="Calibri"/>
              </a:rPr>
              <a:t>Παρουσιάσεις από Εκδηλώσεις/ Συνέδρια</a:t>
            </a:r>
          </a:p>
          <a:p>
            <a:pPr marL="176213" marR="0" lvl="0" indent="-176213"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7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Οπτικοακουστικό Υλικό</a:t>
            </a:r>
            <a:endParaRPr kumimoji="0" lang="en-US" sz="17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161639" y="158044"/>
            <a:ext cx="7569500" cy="738664"/>
          </a:xfrm>
          <a:prstGeom prst="rect">
            <a:avLst/>
          </a:prstGeom>
          <a:noFill/>
        </p:spPr>
        <p:txBody>
          <a:bodyPr wrap="square" rtlCol="0">
            <a:spAutoFit/>
          </a:bodyPr>
          <a:lstStyle/>
          <a:p>
            <a:pPr lvl="0">
              <a:defRPr/>
            </a:pPr>
            <a:r>
              <a:rPr lang="el-GR" sz="2400" dirty="0">
                <a:solidFill>
                  <a:srgbClr val="0070C0"/>
                </a:solidFill>
                <a:latin typeface="Arial Narrow" panose="020B0606020202030204" pitchFamily="34" charset="0"/>
                <a:cs typeface="Arial" panose="020B0604020202020204" pitchFamily="34" charset="0"/>
              </a:rPr>
              <a:t>Γ. Υποστήριξη Δημόσιων Φορέων</a:t>
            </a:r>
            <a:b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br>
            <a:r>
              <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Τεχνικές Κατευθυντήριες</a:t>
            </a:r>
            <a:r>
              <a:rPr kumimoji="0" lang="el-GR" sz="18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Γραμμές</a:t>
            </a:r>
            <a:r>
              <a:rPr kumimoji="0" lang="en-US"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a:t>
            </a:r>
            <a:r>
              <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Οδηγοί</a:t>
            </a:r>
            <a:r>
              <a:rPr kumimoji="0" lang="el-GR" sz="18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και άλλο Υλικό αναρτημένο στο </a:t>
            </a:r>
            <a:r>
              <a:rPr kumimoji="0" lang="en-US" sz="18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data.gov.cy </a:t>
            </a:r>
            <a:endPar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10896535" y="191575"/>
            <a:ext cx="960107" cy="589059"/>
          </a:xfrm>
          <a:prstGeom prst="rect">
            <a:avLst/>
          </a:prstGeom>
          <a:noFill/>
          <a:ln w="9525">
            <a:noFill/>
            <a:miter lim="800000"/>
            <a:headEnd/>
            <a:tailEnd/>
          </a:ln>
        </p:spPr>
      </p:pic>
      <p:cxnSp>
        <p:nvCxnSpPr>
          <p:cNvPr id="15" name="Straight Connector 14"/>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1639" y="940258"/>
            <a:ext cx="27340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B050"/>
                </a:solidFill>
                <a:effectLst/>
                <a:uLnTx/>
                <a:uFillTx/>
                <a:latin typeface="Calibri"/>
                <a:ea typeface="+mn-ea"/>
                <a:cs typeface="+mn-cs"/>
              </a:rPr>
              <a:t>Δράσεις</a:t>
            </a:r>
            <a:r>
              <a:rPr kumimoji="0" lang="en-US" sz="1800" b="1" i="0" u="none" strike="noStrike" kern="1200" cap="none" spc="0" normalizeH="0" baseline="0" noProof="0" dirty="0">
                <a:ln>
                  <a:noFill/>
                </a:ln>
                <a:solidFill>
                  <a:srgbClr val="00B050"/>
                </a:solidFill>
                <a:effectLst/>
                <a:uLnTx/>
                <a:uFillTx/>
                <a:latin typeface="Calibri"/>
                <a:ea typeface="+mn-ea"/>
                <a:cs typeface="+mn-cs"/>
              </a:rPr>
              <a:t> </a:t>
            </a:r>
            <a:r>
              <a:rPr kumimoji="0" lang="el-GR" sz="1800" b="1" i="0" u="none" strike="noStrike" kern="1200" cap="none" spc="0" normalizeH="0" baseline="0" noProof="0" dirty="0">
                <a:ln>
                  <a:noFill/>
                </a:ln>
                <a:solidFill>
                  <a:srgbClr val="00B050"/>
                </a:solidFill>
                <a:effectLst/>
                <a:uLnTx/>
                <a:uFillTx/>
                <a:latin typeface="Calibri"/>
                <a:ea typeface="+mn-ea"/>
                <a:cs typeface="+mn-cs"/>
              </a:rPr>
              <a:t>Γ</a:t>
            </a:r>
            <a:r>
              <a:rPr kumimoji="0" lang="en-US" sz="1800" b="1" i="0" u="none" strike="noStrike" kern="1200" cap="none" spc="0" normalizeH="0" baseline="0" noProof="0" dirty="0">
                <a:ln>
                  <a:noFill/>
                </a:ln>
                <a:solidFill>
                  <a:srgbClr val="00B050"/>
                </a:solidFill>
                <a:effectLst/>
                <a:uLnTx/>
                <a:uFillTx/>
                <a:latin typeface="Calibri"/>
                <a:ea typeface="+mn-ea"/>
                <a:cs typeface="+mn-cs"/>
              </a:rPr>
              <a:t>1 and </a:t>
            </a:r>
            <a:r>
              <a:rPr kumimoji="0" lang="el-GR" sz="1800" b="1" i="0" u="none" strike="noStrike" kern="1200" cap="none" spc="0" normalizeH="0" baseline="0" noProof="0" dirty="0">
                <a:ln>
                  <a:noFill/>
                </a:ln>
                <a:solidFill>
                  <a:srgbClr val="00B050"/>
                </a:solidFill>
                <a:effectLst/>
                <a:uLnTx/>
                <a:uFillTx/>
                <a:latin typeface="Calibri"/>
                <a:ea typeface="+mn-ea"/>
                <a:cs typeface="+mn-cs"/>
              </a:rPr>
              <a:t>Γ</a:t>
            </a:r>
            <a:r>
              <a:rPr kumimoji="0" lang="en-US" sz="1800" b="1" i="0" u="none" strike="noStrike" kern="1200" cap="none" spc="0" normalizeH="0" baseline="0" noProof="0" dirty="0">
                <a:ln>
                  <a:noFill/>
                </a:ln>
                <a:solidFill>
                  <a:srgbClr val="00B050"/>
                </a:solidFill>
                <a:effectLst/>
                <a:uLnTx/>
                <a:uFillTx/>
                <a:latin typeface="Calibri"/>
                <a:ea typeface="+mn-ea"/>
                <a:cs typeface="+mn-cs"/>
              </a:rPr>
              <a:t>4</a:t>
            </a:r>
          </a:p>
        </p:txBody>
      </p:sp>
      <p:pic>
        <p:nvPicPr>
          <p:cNvPr id="4" name="Picture 3"/>
          <p:cNvPicPr>
            <a:picLocks noChangeAspect="1"/>
          </p:cNvPicPr>
          <p:nvPr/>
        </p:nvPicPr>
        <p:blipFill>
          <a:blip r:embed="rId3"/>
          <a:stretch>
            <a:fillRect/>
          </a:stretch>
        </p:blipFill>
        <p:spPr>
          <a:xfrm>
            <a:off x="821855" y="1342516"/>
            <a:ext cx="10287677" cy="1463449"/>
          </a:xfrm>
          <a:prstGeom prst="rect">
            <a:avLst/>
          </a:prstGeom>
        </p:spPr>
      </p:pic>
    </p:spTree>
    <p:extLst>
      <p:ext uri="{BB962C8B-B14F-4D97-AF65-F5344CB8AC3E}">
        <p14:creationId xmlns:p14="http://schemas.microsoft.com/office/powerpoint/2010/main" val="69429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307323"/>
            <a:ext cx="7569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rgbClr val="0070C0"/>
                </a:solidFill>
                <a:latin typeface="Arial Narrow" panose="020B0606020202030204" pitchFamily="34" charset="0"/>
                <a:cs typeface="Arial" panose="020B0604020202020204" pitchFamily="34" charset="0"/>
              </a:rPr>
              <a:t>Δ</a:t>
            </a: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Προώθηση</a:t>
            </a:r>
            <a:r>
              <a:rPr kumimoji="0" lang="el-GR" sz="2400" b="0" i="0" u="none" strike="noStrike" kern="1200" cap="none" spc="0" normalizeH="0" noProof="0" dirty="0">
                <a:ln>
                  <a:noFill/>
                </a:ln>
                <a:solidFill>
                  <a:srgbClr val="0070C0"/>
                </a:solidFill>
                <a:effectLst/>
                <a:uLnTx/>
                <a:uFillTx/>
                <a:latin typeface="Arial Narrow" panose="020B0606020202030204" pitchFamily="34" charset="0"/>
                <a:ea typeface="+mn-ea"/>
                <a:cs typeface="Arial" panose="020B0604020202020204" pitchFamily="34" charset="0"/>
              </a:rPr>
              <a:t> Περαιτέρω Χρήσης ΠΔΤ</a:t>
            </a:r>
            <a:endPar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10896535" y="191575"/>
            <a:ext cx="960107" cy="589059"/>
          </a:xfrm>
          <a:prstGeom prst="rect">
            <a:avLst/>
          </a:prstGeom>
          <a:noFill/>
          <a:ln w="9525">
            <a:noFill/>
            <a:miter lim="800000"/>
            <a:headEnd/>
            <a:tailEnd/>
          </a:ln>
        </p:spPr>
      </p:pic>
      <p:cxnSp>
        <p:nvCxnSpPr>
          <p:cNvPr id="11" name="Straight Connector 10"/>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60077" y="935664"/>
            <a:ext cx="11401425" cy="5600700"/>
            <a:chOff x="360077" y="935664"/>
            <a:chExt cx="11401425" cy="5600700"/>
          </a:xfrm>
        </p:grpSpPr>
        <p:pic>
          <p:nvPicPr>
            <p:cNvPr id="29" name="Picture 28"/>
            <p:cNvPicPr>
              <a:picLocks noChangeAspect="1"/>
            </p:cNvPicPr>
            <p:nvPr/>
          </p:nvPicPr>
          <p:blipFill>
            <a:blip r:embed="rId3" cstate="print"/>
            <a:stretch>
              <a:fillRect/>
            </a:stretch>
          </p:blipFill>
          <p:spPr>
            <a:xfrm>
              <a:off x="360077" y="935664"/>
              <a:ext cx="11401425" cy="5600700"/>
            </a:xfrm>
            <a:prstGeom prst="rect">
              <a:avLst/>
            </a:prstGeom>
          </p:spPr>
        </p:pic>
        <p:sp>
          <p:nvSpPr>
            <p:cNvPr id="2" name="Rectangle 1"/>
            <p:cNvSpPr/>
            <p:nvPr/>
          </p:nvSpPr>
          <p:spPr>
            <a:xfrm>
              <a:off x="4314825" y="3238500"/>
              <a:ext cx="3695700" cy="313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4826457" y="3499491"/>
              <a:ext cx="2497455" cy="238082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1339" y="4124672"/>
            <a:ext cx="1804668" cy="1213821"/>
          </a:xfrm>
          <a:prstGeom prst="rect">
            <a:avLst/>
          </a:prstGeom>
        </p:spPr>
      </p:pic>
    </p:spTree>
    <p:extLst>
      <p:ext uri="{BB962C8B-B14F-4D97-AF65-F5344CB8AC3E}">
        <p14:creationId xmlns:p14="http://schemas.microsoft.com/office/powerpoint/2010/main" val="368558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270570" y="324437"/>
            <a:ext cx="11247967" cy="487363"/>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l-GR" altLang="en-US" sz="1867" dirty="0">
                <a:solidFill>
                  <a:srgbClr val="0070C0"/>
                </a:solidFill>
                <a:latin typeface="Arial" pitchFamily="34" charset="0"/>
                <a:cs typeface="Arial" pitchFamily="34" charset="0"/>
              </a:rPr>
              <a:t>Από την Οδηγία για Περαιτέρω Χρήση των ΠΔΤ στη Οδηγία για τα Ανοικτά Δεδομένα</a:t>
            </a:r>
          </a:p>
        </p:txBody>
      </p:sp>
      <p:pic>
        <p:nvPicPr>
          <p:cNvPr id="10" name="Picture 4"/>
          <p:cNvPicPr>
            <a:picLocks noChangeAspect="1" noChangeArrowheads="1"/>
          </p:cNvPicPr>
          <p:nvPr/>
        </p:nvPicPr>
        <p:blipFill>
          <a:blip r:embed="rId3" cstate="print"/>
          <a:srcRect/>
          <a:stretch>
            <a:fillRect/>
          </a:stretch>
        </p:blipFill>
        <p:spPr bwMode="auto">
          <a:xfrm>
            <a:off x="10813693" y="140796"/>
            <a:ext cx="1118514" cy="621763"/>
          </a:xfrm>
          <a:prstGeom prst="rect">
            <a:avLst/>
          </a:prstGeom>
          <a:noFill/>
          <a:ln w="9525">
            <a:noFill/>
            <a:miter lim="800000"/>
            <a:headEnd/>
            <a:tailEnd/>
          </a:ln>
        </p:spPr>
      </p:pic>
      <p:cxnSp>
        <p:nvCxnSpPr>
          <p:cNvPr id="11" name="Straight Connector 10"/>
          <p:cNvCxnSpPr/>
          <p:nvPr/>
        </p:nvCxnSpPr>
        <p:spPr>
          <a:xfrm flipV="1">
            <a:off x="270570" y="811800"/>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0570" y="871746"/>
            <a:ext cx="5758755" cy="6232475"/>
          </a:xfrm>
          <a:prstGeom prst="rect">
            <a:avLst/>
          </a:prstGeom>
          <a:noFill/>
        </p:spPr>
        <p:txBody>
          <a:bodyPr wrap="square" rtlCol="0">
            <a:spAutoFit/>
          </a:bodyPr>
          <a:lstStyle/>
          <a:p>
            <a:r>
              <a:rPr lang="el-GR" sz="1600" dirty="0">
                <a:solidFill>
                  <a:schemeClr val="tx1">
                    <a:lumMod val="95000"/>
                    <a:lumOff val="5000"/>
                  </a:schemeClr>
                </a:solidFill>
                <a:latin typeface="Arial" pitchFamily="34" charset="0"/>
                <a:cs typeface="Arial" pitchFamily="34" charset="0"/>
              </a:rPr>
              <a:t>Στις 20.06.2019 δημοσιεύθηκε η </a:t>
            </a:r>
            <a:r>
              <a:rPr lang="el-GR" sz="1600" b="1" dirty="0">
                <a:solidFill>
                  <a:schemeClr val="tx1">
                    <a:lumMod val="95000"/>
                    <a:lumOff val="5000"/>
                  </a:schemeClr>
                </a:solidFill>
                <a:latin typeface="Arial" pitchFamily="34" charset="0"/>
                <a:cs typeface="Arial" pitchFamily="34" charset="0"/>
              </a:rPr>
              <a:t>νέα Ευρωπαϊκή Οδηγία </a:t>
            </a:r>
            <a:r>
              <a:rPr lang="el-GR" sz="1600" dirty="0">
                <a:solidFill>
                  <a:schemeClr val="tx1">
                    <a:lumMod val="95000"/>
                    <a:lumOff val="5000"/>
                  </a:schemeClr>
                </a:solidFill>
                <a:latin typeface="Arial" pitchFamily="34" charset="0"/>
                <a:cs typeface="Arial" pitchFamily="34" charset="0"/>
              </a:rPr>
              <a:t>για τα Ανοικτά Δεδομένα,</a:t>
            </a:r>
            <a:r>
              <a:rPr lang="en-US" sz="1600" dirty="0">
                <a:solidFill>
                  <a:schemeClr val="tx1">
                    <a:lumMod val="95000"/>
                    <a:lumOff val="5000"/>
                  </a:schemeClr>
                </a:solidFill>
                <a:latin typeface="Arial" pitchFamily="34" charset="0"/>
                <a:cs typeface="Arial" pitchFamily="34" charset="0"/>
              </a:rPr>
              <a:t> Directive 1024/2019 EU </a:t>
            </a:r>
            <a:r>
              <a:rPr lang="en-US" sz="1600" b="1" dirty="0">
                <a:solidFill>
                  <a:schemeClr val="tx1">
                    <a:lumMod val="95000"/>
                    <a:lumOff val="5000"/>
                  </a:schemeClr>
                </a:solidFill>
                <a:latin typeface="Arial" pitchFamily="34" charset="0"/>
                <a:cs typeface="Arial" pitchFamily="34" charset="0"/>
              </a:rPr>
              <a:t>(</a:t>
            </a:r>
            <a:r>
              <a:rPr lang="el-GR" sz="1600" b="1" dirty="0">
                <a:solidFill>
                  <a:schemeClr val="tx1">
                    <a:lumMod val="95000"/>
                    <a:lumOff val="5000"/>
                  </a:schemeClr>
                </a:solidFill>
                <a:latin typeface="Arial" pitchFamily="34" charset="0"/>
                <a:cs typeface="Arial" pitchFamily="34" charset="0"/>
              </a:rPr>
              <a:t>σε ισχύ εντός 2 ετών)</a:t>
            </a:r>
          </a:p>
          <a:p>
            <a:endParaRPr lang="el-GR" sz="1500" dirty="0">
              <a:solidFill>
                <a:schemeClr val="tx1">
                  <a:lumMod val="95000"/>
                  <a:lumOff val="5000"/>
                </a:schemeClr>
              </a:solidFill>
              <a:latin typeface="Arial" pitchFamily="34" charset="0"/>
              <a:cs typeface="Arial" pitchFamily="34" charset="0"/>
            </a:endParaRPr>
          </a:p>
          <a:p>
            <a:r>
              <a:rPr lang="el-GR" sz="1600" b="1" dirty="0">
                <a:solidFill>
                  <a:srgbClr val="00B050"/>
                </a:solidFill>
                <a:latin typeface="Arial" pitchFamily="34" charset="0"/>
                <a:cs typeface="Arial" pitchFamily="34" charset="0"/>
              </a:rPr>
              <a:t>Κυριότερες Αλλαγές:</a:t>
            </a:r>
          </a:p>
          <a:p>
            <a:endParaRPr lang="el-GR" sz="800" dirty="0">
              <a:solidFill>
                <a:schemeClr val="tx1">
                  <a:lumMod val="95000"/>
                  <a:lumOff val="5000"/>
                </a:schemeClr>
              </a:solidFill>
              <a:latin typeface="Arial" pitchFamily="34" charset="0"/>
              <a:cs typeface="Arial" pitchFamily="34" charset="0"/>
            </a:endParaRPr>
          </a:p>
          <a:p>
            <a:pPr marL="285750" indent="-285750">
              <a:buFont typeface="Wingdings" panose="05000000000000000000" pitchFamily="2" charset="2"/>
              <a:buChar char="§"/>
            </a:pPr>
            <a:r>
              <a:rPr lang="el-GR" sz="1600" dirty="0">
                <a:solidFill>
                  <a:schemeClr val="tx1">
                    <a:lumMod val="95000"/>
                    <a:lumOff val="5000"/>
                  </a:schemeClr>
                </a:solidFill>
                <a:latin typeface="Arial" pitchFamily="34" charset="0"/>
                <a:cs typeface="Arial" pitchFamily="34" charset="0"/>
              </a:rPr>
              <a:t>εισαγωγή της έννοια των </a:t>
            </a:r>
            <a:r>
              <a:rPr lang="el-GR" sz="1600" b="1" dirty="0">
                <a:solidFill>
                  <a:schemeClr val="tx1">
                    <a:lumMod val="95000"/>
                    <a:lumOff val="5000"/>
                  </a:schemeClr>
                </a:solidFill>
                <a:latin typeface="Arial" pitchFamily="34" charset="0"/>
                <a:cs typeface="Arial" pitchFamily="34" charset="0"/>
              </a:rPr>
              <a:t>High Value Datase</a:t>
            </a:r>
            <a:r>
              <a:rPr lang="en-US" sz="1600" b="1" dirty="0">
                <a:solidFill>
                  <a:schemeClr val="tx1">
                    <a:lumMod val="95000"/>
                    <a:lumOff val="5000"/>
                  </a:schemeClr>
                </a:solidFill>
                <a:latin typeface="Arial" pitchFamily="34" charset="0"/>
                <a:cs typeface="Arial" pitchFamily="34" charset="0"/>
              </a:rPr>
              <a:t>ts</a:t>
            </a:r>
            <a:r>
              <a:rPr lang="el-GR" sz="1600" dirty="0">
                <a:solidFill>
                  <a:schemeClr val="tx1">
                    <a:lumMod val="95000"/>
                    <a:lumOff val="5000"/>
                  </a:schemeClr>
                </a:solidFill>
                <a:latin typeface="Arial" pitchFamily="34" charset="0"/>
                <a:cs typeface="Arial" pitchFamily="34" charset="0"/>
              </a:rPr>
              <a:t> – δωρεάν διάθεση</a:t>
            </a:r>
          </a:p>
          <a:p>
            <a:endParaRPr lang="el-GR" sz="800" dirty="0">
              <a:solidFill>
                <a:schemeClr val="tx1">
                  <a:lumMod val="95000"/>
                  <a:lumOff val="5000"/>
                </a:schemeClr>
              </a:solidFill>
              <a:latin typeface="Arial" pitchFamily="34" charset="0"/>
              <a:cs typeface="Arial" pitchFamily="34" charset="0"/>
            </a:endParaRPr>
          </a:p>
          <a:p>
            <a:pPr marL="285750" indent="-285750">
              <a:buFont typeface="Wingdings" panose="05000000000000000000" pitchFamily="2" charset="2"/>
              <a:buChar char="§"/>
            </a:pPr>
            <a:r>
              <a:rPr lang="el-GR" sz="1600" dirty="0">
                <a:solidFill>
                  <a:schemeClr val="tx1">
                    <a:lumMod val="95000"/>
                    <a:lumOff val="5000"/>
                  </a:schemeClr>
                </a:solidFill>
                <a:latin typeface="Arial" pitchFamily="34" charset="0"/>
                <a:cs typeface="Arial" pitchFamily="34" charset="0"/>
              </a:rPr>
              <a:t>καταρτισμός καταλόγου HVDs από την Επιτροπή + ΚΜ και θεσμοθέτηση μέσω εκτελεστικών πράξεων (</a:t>
            </a:r>
            <a:r>
              <a:rPr lang="en-US" sz="1600" dirty="0">
                <a:solidFill>
                  <a:schemeClr val="tx1">
                    <a:lumMod val="95000"/>
                    <a:lumOff val="5000"/>
                  </a:schemeClr>
                </a:solidFill>
                <a:latin typeface="Arial" pitchFamily="34" charset="0"/>
                <a:cs typeface="Arial" pitchFamily="34" charset="0"/>
              </a:rPr>
              <a:t>Impl. Acts)</a:t>
            </a:r>
            <a:endParaRPr lang="el-GR" sz="1600" dirty="0">
              <a:solidFill>
                <a:schemeClr val="tx1">
                  <a:lumMod val="95000"/>
                  <a:lumOff val="5000"/>
                </a:schemeClr>
              </a:solidFill>
              <a:latin typeface="Arial" pitchFamily="34" charset="0"/>
              <a:cs typeface="Arial" pitchFamily="34" charset="0"/>
            </a:endParaRPr>
          </a:p>
          <a:p>
            <a:endParaRPr lang="el-GR" sz="800" dirty="0">
              <a:solidFill>
                <a:schemeClr val="tx1">
                  <a:lumMod val="95000"/>
                  <a:lumOff val="5000"/>
                </a:schemeClr>
              </a:solidFill>
              <a:latin typeface="Arial" pitchFamily="34" charset="0"/>
              <a:cs typeface="Arial" pitchFamily="34" charset="0"/>
            </a:endParaRPr>
          </a:p>
          <a:p>
            <a:pPr marL="285750" indent="-285750">
              <a:buFont typeface="Wingdings" panose="05000000000000000000" pitchFamily="2" charset="2"/>
              <a:buChar char="§"/>
            </a:pPr>
            <a:r>
              <a:rPr lang="el-GR" sz="1600" dirty="0">
                <a:solidFill>
                  <a:schemeClr val="tx1">
                    <a:lumMod val="95000"/>
                    <a:lumOff val="5000"/>
                  </a:schemeClr>
                </a:solidFill>
                <a:latin typeface="Arial" pitchFamily="34" charset="0"/>
                <a:cs typeface="Arial" pitchFamily="34" charset="0"/>
              </a:rPr>
              <a:t>αυστηρότεροι κανόνες για τις </a:t>
            </a:r>
            <a:r>
              <a:rPr lang="el-GR" sz="1600" b="1" dirty="0">
                <a:solidFill>
                  <a:schemeClr val="tx1">
                    <a:lumMod val="95000"/>
                    <a:lumOff val="5000"/>
                  </a:schemeClr>
                </a:solidFill>
                <a:latin typeface="Arial" pitchFamily="34" charset="0"/>
                <a:cs typeface="Arial" pitchFamily="34" charset="0"/>
              </a:rPr>
              <a:t>χρεώσεις</a:t>
            </a:r>
          </a:p>
          <a:p>
            <a:endParaRPr lang="el-GR" sz="800" dirty="0">
              <a:solidFill>
                <a:schemeClr val="tx1">
                  <a:lumMod val="95000"/>
                  <a:lumOff val="5000"/>
                </a:schemeClr>
              </a:solidFill>
              <a:latin typeface="Arial" pitchFamily="34" charset="0"/>
              <a:cs typeface="Arial" pitchFamily="34" charset="0"/>
            </a:endParaRPr>
          </a:p>
          <a:p>
            <a:pPr marL="285750" indent="-285750">
              <a:buFont typeface="Wingdings" panose="05000000000000000000" pitchFamily="2" charset="2"/>
              <a:buChar char="§"/>
            </a:pPr>
            <a:r>
              <a:rPr lang="el-GR" sz="1600" b="1" dirty="0">
                <a:solidFill>
                  <a:schemeClr val="tx1">
                    <a:lumMod val="95000"/>
                    <a:lumOff val="5000"/>
                  </a:schemeClr>
                </a:solidFill>
                <a:latin typeface="Arial" pitchFamily="34" charset="0"/>
                <a:cs typeface="Arial" pitchFamily="34" charset="0"/>
              </a:rPr>
              <a:t>επέκταση το πεδίου εφαρμογής </a:t>
            </a:r>
            <a:r>
              <a:rPr lang="el-GR" sz="1600" dirty="0">
                <a:solidFill>
                  <a:schemeClr val="tx1">
                    <a:lumMod val="95000"/>
                    <a:lumOff val="5000"/>
                  </a:schemeClr>
                </a:solidFill>
                <a:latin typeface="Arial" pitchFamily="34" charset="0"/>
                <a:cs typeface="Arial" pitchFamily="34" charset="0"/>
              </a:rPr>
              <a:t>σε επιχειρήσεις που προσφέρουν δημόσιες υπηρεσίες και είναι ελεγχόμενες από το κράτος (</a:t>
            </a:r>
            <a:r>
              <a:rPr lang="el-GR" sz="1600" i="1" dirty="0">
                <a:solidFill>
                  <a:schemeClr val="tx1">
                    <a:lumMod val="95000"/>
                    <a:lumOff val="5000"/>
                  </a:schemeClr>
                </a:solidFill>
                <a:latin typeface="Arial" pitchFamily="34" charset="0"/>
                <a:cs typeface="Arial" pitchFamily="34" charset="0"/>
              </a:rPr>
              <a:t>public undertakings</a:t>
            </a:r>
            <a:r>
              <a:rPr lang="el-GR" sz="1600" dirty="0">
                <a:solidFill>
                  <a:schemeClr val="tx1">
                    <a:lumMod val="95000"/>
                    <a:lumOff val="5000"/>
                  </a:schemeClr>
                </a:solidFill>
                <a:latin typeface="Arial" pitchFamily="34" charset="0"/>
                <a:cs typeface="Arial" pitchFamily="34" charset="0"/>
              </a:rPr>
              <a:t>), και σε δεδομένα που προκύπτουν από </a:t>
            </a:r>
            <a:r>
              <a:rPr lang="el-GR" sz="1600" i="1" dirty="0">
                <a:solidFill>
                  <a:schemeClr val="tx1">
                    <a:lumMod val="95000"/>
                    <a:lumOff val="5000"/>
                  </a:schemeClr>
                </a:solidFill>
                <a:latin typeface="Arial" pitchFamily="34" charset="0"/>
                <a:cs typeface="Arial" pitchFamily="34" charset="0"/>
              </a:rPr>
              <a:t>δημόσια χρηματοδοτούμενες έρευνες</a:t>
            </a:r>
          </a:p>
          <a:p>
            <a:endParaRPr lang="el-GR" sz="800" i="1" dirty="0">
              <a:solidFill>
                <a:schemeClr val="tx1">
                  <a:lumMod val="95000"/>
                  <a:lumOff val="5000"/>
                </a:schemeClr>
              </a:solidFill>
              <a:latin typeface="Arial" pitchFamily="34" charset="0"/>
              <a:cs typeface="Arial" pitchFamily="34" charset="0"/>
            </a:endParaRPr>
          </a:p>
          <a:p>
            <a:pPr marL="285750" indent="-285750">
              <a:buFont typeface="Wingdings" panose="05000000000000000000" pitchFamily="2" charset="2"/>
              <a:buChar char="§"/>
            </a:pPr>
            <a:r>
              <a:rPr lang="el-GR" sz="1600" dirty="0">
                <a:solidFill>
                  <a:schemeClr val="tx1">
                    <a:lumMod val="95000"/>
                    <a:lumOff val="5000"/>
                  </a:schemeClr>
                </a:solidFill>
                <a:latin typeface="Arial" pitchFamily="34" charset="0"/>
                <a:cs typeface="Arial" pitchFamily="34" charset="0"/>
              </a:rPr>
              <a:t>υποχρέωση </a:t>
            </a:r>
            <a:r>
              <a:rPr lang="el-GR" sz="1600" b="1" dirty="0">
                <a:solidFill>
                  <a:schemeClr val="tx1">
                    <a:lumMod val="95000"/>
                    <a:lumOff val="5000"/>
                  </a:schemeClr>
                </a:solidFill>
                <a:latin typeface="Arial" pitchFamily="34" charset="0"/>
                <a:cs typeface="Arial" pitchFamily="34" charset="0"/>
              </a:rPr>
              <a:t>διάθεσης δυναμικών δεδομένων </a:t>
            </a:r>
            <a:r>
              <a:rPr lang="el-GR" sz="1600" dirty="0">
                <a:solidFill>
                  <a:schemeClr val="tx1">
                    <a:lumMod val="95000"/>
                    <a:lumOff val="5000"/>
                  </a:schemeClr>
                </a:solidFill>
                <a:latin typeface="Arial" pitchFamily="34" charset="0"/>
                <a:cs typeface="Arial" pitchFamily="34" charset="0"/>
              </a:rPr>
              <a:t>σε πραγματικό χρόνο, αμέσως μετά τη συλλογή τους </a:t>
            </a:r>
            <a:r>
              <a:rPr lang="el-GR" sz="1600" b="1" dirty="0">
                <a:solidFill>
                  <a:schemeClr val="tx1">
                    <a:lumMod val="95000"/>
                    <a:lumOff val="5000"/>
                  </a:schemeClr>
                </a:solidFill>
                <a:latin typeface="Arial" pitchFamily="34" charset="0"/>
                <a:cs typeface="Arial" pitchFamily="34" charset="0"/>
              </a:rPr>
              <a:t>μέσω APIs</a:t>
            </a:r>
            <a:r>
              <a:rPr lang="el-GR" sz="1600" dirty="0">
                <a:solidFill>
                  <a:schemeClr val="tx1">
                    <a:lumMod val="95000"/>
                    <a:lumOff val="5000"/>
                  </a:schemeClr>
                </a:solidFill>
                <a:latin typeface="Arial" pitchFamily="34" charset="0"/>
                <a:cs typeface="Arial" pitchFamily="34" charset="0"/>
              </a:rPr>
              <a:t>, και όπου απαιτείται μέσω</a:t>
            </a:r>
            <a:r>
              <a:rPr lang="en-US" sz="1600" dirty="0">
                <a:solidFill>
                  <a:schemeClr val="tx1">
                    <a:lumMod val="95000"/>
                    <a:lumOff val="5000"/>
                  </a:schemeClr>
                </a:solidFill>
                <a:latin typeface="Arial" pitchFamily="34" charset="0"/>
                <a:cs typeface="Arial" pitchFamily="34" charset="0"/>
              </a:rPr>
              <a:t> </a:t>
            </a:r>
            <a:r>
              <a:rPr lang="el-GR" sz="1600" dirty="0">
                <a:solidFill>
                  <a:schemeClr val="tx1">
                    <a:lumMod val="95000"/>
                    <a:lumOff val="5000"/>
                  </a:schemeClr>
                </a:solidFill>
                <a:latin typeface="Arial" pitchFamily="34" charset="0"/>
                <a:cs typeface="Arial" pitchFamily="34" charset="0"/>
              </a:rPr>
              <a:t>μαζικής λήψης (</a:t>
            </a:r>
            <a:r>
              <a:rPr lang="el-GR" sz="1600" b="1" dirty="0">
                <a:solidFill>
                  <a:schemeClr val="tx1">
                    <a:lumMod val="95000"/>
                    <a:lumOff val="5000"/>
                  </a:schemeClr>
                </a:solidFill>
                <a:latin typeface="Arial" pitchFamily="34" charset="0"/>
                <a:cs typeface="Arial" pitchFamily="34" charset="0"/>
              </a:rPr>
              <a:t>bulk download</a:t>
            </a:r>
            <a:r>
              <a:rPr lang="el-GR" sz="1600" dirty="0">
                <a:solidFill>
                  <a:schemeClr val="tx1">
                    <a:lumMod val="95000"/>
                    <a:lumOff val="5000"/>
                  </a:schemeClr>
                </a:solidFill>
                <a:latin typeface="Arial" pitchFamily="34" charset="0"/>
                <a:cs typeface="Arial" pitchFamily="34" charset="0"/>
              </a:rPr>
              <a:t>)</a:t>
            </a:r>
          </a:p>
          <a:p>
            <a:endParaRPr lang="el-GR" sz="800" dirty="0">
              <a:solidFill>
                <a:schemeClr val="tx1">
                  <a:lumMod val="95000"/>
                  <a:lumOff val="5000"/>
                </a:schemeClr>
              </a:solidFill>
              <a:latin typeface="Arial" pitchFamily="34" charset="0"/>
              <a:cs typeface="Arial" pitchFamily="34" charset="0"/>
            </a:endParaRPr>
          </a:p>
          <a:p>
            <a:pPr marL="285750" indent="-285750">
              <a:buFont typeface="Wingdings" panose="05000000000000000000" pitchFamily="2" charset="2"/>
              <a:buChar char="§"/>
            </a:pPr>
            <a:r>
              <a:rPr lang="el-GR" sz="1600" dirty="0">
                <a:solidFill>
                  <a:schemeClr val="tx1">
                    <a:lumMod val="95000"/>
                    <a:lumOff val="5000"/>
                  </a:schemeClr>
                </a:solidFill>
                <a:latin typeface="Arial" pitchFamily="34" charset="0"/>
                <a:cs typeface="Arial" pitchFamily="34" charset="0"/>
              </a:rPr>
              <a:t>σύσταση </a:t>
            </a:r>
            <a:r>
              <a:rPr lang="el-GR" sz="1600" b="1" dirty="0">
                <a:solidFill>
                  <a:schemeClr val="tx1">
                    <a:lumMod val="95000"/>
                    <a:lumOff val="5000"/>
                  </a:schemeClr>
                </a:solidFill>
                <a:latin typeface="Arial" pitchFamily="34" charset="0"/>
                <a:cs typeface="Arial" pitchFamily="34" charset="0"/>
              </a:rPr>
              <a:t>Επιτροπής Ανοικτών Δεδομένων </a:t>
            </a:r>
            <a:r>
              <a:rPr lang="el-GR" sz="1600" dirty="0">
                <a:solidFill>
                  <a:schemeClr val="tx1">
                    <a:lumMod val="95000"/>
                    <a:lumOff val="5000"/>
                  </a:schemeClr>
                </a:solidFill>
                <a:latin typeface="Arial" pitchFamily="34" charset="0"/>
                <a:cs typeface="Arial" pitchFamily="34" charset="0"/>
              </a:rPr>
              <a:t>(Open Data Committee) - θα λειτουργεί παράλληλα με το PSI Group</a:t>
            </a:r>
          </a:p>
          <a:p>
            <a:endParaRPr lang="el-GR" sz="1600" dirty="0">
              <a:solidFill>
                <a:schemeClr val="tx1">
                  <a:lumMod val="95000"/>
                  <a:lumOff val="5000"/>
                </a:schemeClr>
              </a:solidFill>
              <a:latin typeface="Arial" pitchFamily="34" charset="0"/>
              <a:cs typeface="Arial" pitchFamily="34" charset="0"/>
            </a:endParaRPr>
          </a:p>
          <a:p>
            <a:endParaRPr lang="en-US" sz="1600" dirty="0">
              <a:solidFill>
                <a:schemeClr val="tx1">
                  <a:lumMod val="95000"/>
                  <a:lumOff val="5000"/>
                </a:schemeClr>
              </a:solidFill>
              <a:latin typeface="Arial" pitchFamily="34" charset="0"/>
              <a:cs typeface="Arial" pitchFamily="34" charset="0"/>
            </a:endParaRPr>
          </a:p>
        </p:txBody>
      </p:sp>
      <p:pic>
        <p:nvPicPr>
          <p:cNvPr id="7" name="Picture 6"/>
          <p:cNvPicPr>
            <a:picLocks noChangeAspect="1"/>
          </p:cNvPicPr>
          <p:nvPr/>
        </p:nvPicPr>
        <p:blipFill>
          <a:blip r:embed="rId4"/>
          <a:stretch>
            <a:fillRect/>
          </a:stretch>
        </p:blipFill>
        <p:spPr>
          <a:xfrm>
            <a:off x="6496050" y="938291"/>
            <a:ext cx="5695950" cy="5725524"/>
          </a:xfrm>
          <a:prstGeom prst="rect">
            <a:avLst/>
          </a:prstGeom>
        </p:spPr>
      </p:pic>
    </p:spTree>
    <p:custDataLst>
      <p:tags r:id="rId1"/>
    </p:custDataLst>
    <p:extLst>
      <p:ext uri="{BB962C8B-B14F-4D97-AF65-F5344CB8AC3E}">
        <p14:creationId xmlns:p14="http://schemas.microsoft.com/office/powerpoint/2010/main" val="1881180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270570" y="275196"/>
            <a:ext cx="11247967" cy="487363"/>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l-GR" altLang="en-US" sz="1867" dirty="0">
                <a:solidFill>
                  <a:srgbClr val="0070C0"/>
                </a:solidFill>
                <a:latin typeface="Arial" pitchFamily="34" charset="0"/>
                <a:cs typeface="Arial" pitchFamily="34" charset="0"/>
              </a:rPr>
              <a:t>Ερευνητικά Δεδομένα και Νέα Οδηγία</a:t>
            </a:r>
          </a:p>
        </p:txBody>
      </p:sp>
      <p:pic>
        <p:nvPicPr>
          <p:cNvPr id="10" name="Picture 4"/>
          <p:cNvPicPr>
            <a:picLocks noChangeAspect="1" noChangeArrowheads="1"/>
          </p:cNvPicPr>
          <p:nvPr/>
        </p:nvPicPr>
        <p:blipFill>
          <a:blip r:embed="rId3" cstate="print"/>
          <a:srcRect/>
          <a:stretch>
            <a:fillRect/>
          </a:stretch>
        </p:blipFill>
        <p:spPr bwMode="auto">
          <a:xfrm>
            <a:off x="10813693" y="140796"/>
            <a:ext cx="1118514" cy="621763"/>
          </a:xfrm>
          <a:prstGeom prst="rect">
            <a:avLst/>
          </a:prstGeom>
          <a:noFill/>
          <a:ln w="9525">
            <a:noFill/>
            <a:miter lim="800000"/>
            <a:headEnd/>
            <a:tailEnd/>
          </a:ln>
        </p:spPr>
      </p:pic>
      <p:cxnSp>
        <p:nvCxnSpPr>
          <p:cNvPr id="11" name="Straight Connector 10"/>
          <p:cNvCxnSpPr/>
          <p:nvPr/>
        </p:nvCxnSpPr>
        <p:spPr>
          <a:xfrm flipV="1">
            <a:off x="270570" y="811800"/>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5111" y="3894709"/>
            <a:ext cx="11684998" cy="2769989"/>
          </a:xfrm>
          <a:prstGeom prst="rect">
            <a:avLst/>
          </a:prstGeom>
          <a:noFill/>
        </p:spPr>
        <p:txBody>
          <a:bodyPr wrap="square" rtlCol="0">
            <a:spAutoFit/>
          </a:bodyPr>
          <a:lstStyle/>
          <a:p>
            <a:pPr marL="357188" indent="-357188" algn="just">
              <a:buAutoNum type="romanLcPeriod" startAt="4"/>
            </a:pPr>
            <a:r>
              <a:rPr lang="el-GR" sz="1600" dirty="0">
                <a:solidFill>
                  <a:schemeClr val="tx1">
                    <a:lumMod val="95000"/>
                    <a:lumOff val="5000"/>
                  </a:schemeClr>
                </a:solidFill>
                <a:latin typeface="Arial" pitchFamily="34" charset="0"/>
                <a:cs typeface="Arial" pitchFamily="34" charset="0"/>
              </a:rPr>
              <a:t>οι υποχρεώσεις που απορρέουν από την Οδηγία θα πρέπει να </a:t>
            </a:r>
            <a:r>
              <a:rPr lang="el-GR" sz="1600" b="1" dirty="0">
                <a:solidFill>
                  <a:schemeClr val="tx1">
                    <a:lumMod val="95000"/>
                    <a:lumOff val="5000"/>
                  </a:schemeClr>
                </a:solidFill>
                <a:latin typeface="Arial" pitchFamily="34" charset="0"/>
                <a:cs typeface="Arial" pitchFamily="34" charset="0"/>
              </a:rPr>
              <a:t>εφαρμόζονται μόνο σε εκείνα τα ερευνητικά δεδομένα που έχουν ήδη δημοσιοποιηθεί </a:t>
            </a:r>
            <a:r>
              <a:rPr lang="el-GR" sz="1600" dirty="0">
                <a:solidFill>
                  <a:schemeClr val="tx1">
                    <a:lumMod val="95000"/>
                    <a:lumOff val="5000"/>
                  </a:schemeClr>
                </a:solidFill>
                <a:latin typeface="Arial" pitchFamily="34" charset="0"/>
                <a:cs typeface="Arial" pitchFamily="34" charset="0"/>
              </a:rPr>
              <a:t>από ερευνητές, οργανισμούς που διεξάγουν έρευνα ή οργανισμούς χρηματοδότησης της έρευνας μέσω θεσμικού ή θεματικού αποθετηρίου. Για τα εν λόγω δεδομένα ισχύουν οι σχετικές υποχρεώσεις που ορίζονται στα κεφάλαια ΙΙΙ και IV της οδηγίας, ιδίως όσον αφορά:</a:t>
            </a:r>
          </a:p>
          <a:p>
            <a:pPr marL="357188" indent="-357188" algn="just"/>
            <a:endParaRPr lang="el-GR" sz="400" dirty="0">
              <a:solidFill>
                <a:schemeClr val="tx1">
                  <a:lumMod val="95000"/>
                  <a:lumOff val="5000"/>
                </a:schemeClr>
              </a:solidFill>
              <a:latin typeface="Arial" pitchFamily="34" charset="0"/>
              <a:cs typeface="Arial" pitchFamily="34" charset="0"/>
            </a:endParaRPr>
          </a:p>
          <a:p>
            <a:pPr marL="1081088" indent="-277813" algn="just">
              <a:buFont typeface="Wingdings" panose="05000000000000000000" pitchFamily="2" charset="2"/>
              <a:buChar char="§"/>
            </a:pPr>
            <a:r>
              <a:rPr lang="el-GR" sz="1400" dirty="0">
                <a:solidFill>
                  <a:schemeClr val="tx1">
                    <a:lumMod val="95000"/>
                    <a:lumOff val="5000"/>
                  </a:schemeClr>
                </a:solidFill>
                <a:latin typeface="Arial" pitchFamily="34" charset="0"/>
                <a:cs typeface="Arial" pitchFamily="34" charset="0"/>
              </a:rPr>
              <a:t>τους μορφότυπους, </a:t>
            </a:r>
          </a:p>
          <a:p>
            <a:pPr marL="1081088" indent="-277813" algn="just">
              <a:buFont typeface="Wingdings" panose="05000000000000000000" pitchFamily="2" charset="2"/>
              <a:buChar char="§"/>
            </a:pPr>
            <a:r>
              <a:rPr lang="el-GR" sz="1400" dirty="0">
                <a:solidFill>
                  <a:schemeClr val="tx1">
                    <a:lumMod val="95000"/>
                    <a:lumOff val="5000"/>
                  </a:schemeClr>
                </a:solidFill>
                <a:latin typeface="Arial" pitchFamily="34" charset="0"/>
                <a:cs typeface="Arial" pitchFamily="34" charset="0"/>
              </a:rPr>
              <a:t>τη χρέωση, </a:t>
            </a:r>
          </a:p>
          <a:p>
            <a:pPr marL="1081088" indent="-277813" algn="just">
              <a:buFont typeface="Wingdings" panose="05000000000000000000" pitchFamily="2" charset="2"/>
              <a:buChar char="§"/>
            </a:pPr>
            <a:r>
              <a:rPr lang="el-GR" sz="1400" dirty="0">
                <a:solidFill>
                  <a:schemeClr val="tx1">
                    <a:lumMod val="95000"/>
                    <a:lumOff val="5000"/>
                  </a:schemeClr>
                </a:solidFill>
                <a:latin typeface="Arial" pitchFamily="34" charset="0"/>
                <a:cs typeface="Arial" pitchFamily="34" charset="0"/>
              </a:rPr>
              <a:t>τη διαφάνεια, </a:t>
            </a:r>
          </a:p>
          <a:p>
            <a:pPr marL="1081088" indent="-277813" algn="just">
              <a:buFont typeface="Wingdings" panose="05000000000000000000" pitchFamily="2" charset="2"/>
              <a:buChar char="§"/>
            </a:pPr>
            <a:r>
              <a:rPr lang="el-GR" sz="1400" dirty="0">
                <a:solidFill>
                  <a:schemeClr val="tx1">
                    <a:lumMod val="95000"/>
                    <a:lumOff val="5000"/>
                  </a:schemeClr>
                </a:solidFill>
                <a:latin typeface="Arial" pitchFamily="34" charset="0"/>
                <a:cs typeface="Arial" pitchFamily="34" charset="0"/>
              </a:rPr>
              <a:t>τις άδειες</a:t>
            </a:r>
            <a:r>
              <a:rPr lang="en-US" sz="1400" dirty="0">
                <a:solidFill>
                  <a:schemeClr val="tx1">
                    <a:lumMod val="95000"/>
                    <a:lumOff val="5000"/>
                  </a:schemeClr>
                </a:solidFill>
                <a:latin typeface="Arial" pitchFamily="34" charset="0"/>
                <a:cs typeface="Arial" pitchFamily="34" charset="0"/>
              </a:rPr>
              <a:t> </a:t>
            </a:r>
            <a:r>
              <a:rPr lang="el-GR" sz="1400" dirty="0">
                <a:solidFill>
                  <a:schemeClr val="tx1">
                    <a:lumMod val="95000"/>
                    <a:lumOff val="5000"/>
                  </a:schemeClr>
                </a:solidFill>
                <a:latin typeface="Arial" pitchFamily="34" charset="0"/>
                <a:cs typeface="Arial" pitchFamily="34" charset="0"/>
              </a:rPr>
              <a:t>χρήσης, </a:t>
            </a:r>
          </a:p>
          <a:p>
            <a:pPr marL="1081088" indent="-277813" algn="just">
              <a:buFont typeface="Wingdings" panose="05000000000000000000" pitchFamily="2" charset="2"/>
              <a:buChar char="§"/>
            </a:pPr>
            <a:r>
              <a:rPr lang="el-GR" sz="1400" dirty="0">
                <a:solidFill>
                  <a:schemeClr val="tx1">
                    <a:lumMod val="95000"/>
                    <a:lumOff val="5000"/>
                  </a:schemeClr>
                </a:solidFill>
                <a:latin typeface="Arial" pitchFamily="34" charset="0"/>
                <a:cs typeface="Arial" pitchFamily="34" charset="0"/>
              </a:rPr>
              <a:t>τη μη διάκριση και την απαγόρευση σύναψης αποκλειστικών ρυθμίσεων</a:t>
            </a:r>
            <a:endParaRPr lang="en-US" sz="1400" dirty="0">
              <a:solidFill>
                <a:schemeClr val="tx1">
                  <a:lumMod val="95000"/>
                  <a:lumOff val="5000"/>
                </a:schemeClr>
              </a:solidFill>
              <a:latin typeface="Arial" pitchFamily="34" charset="0"/>
              <a:cs typeface="Arial" pitchFamily="34" charset="0"/>
            </a:endParaRPr>
          </a:p>
          <a:p>
            <a:pPr marL="1081088" indent="-277813" algn="just">
              <a:buFont typeface="Wingdings" panose="05000000000000000000" pitchFamily="2" charset="2"/>
              <a:buChar char="§"/>
            </a:pPr>
            <a:endParaRPr lang="el-GR" sz="400" dirty="0">
              <a:solidFill>
                <a:schemeClr val="tx1">
                  <a:lumMod val="95000"/>
                  <a:lumOff val="5000"/>
                </a:schemeClr>
              </a:solidFill>
              <a:latin typeface="Arial" pitchFamily="34" charset="0"/>
              <a:cs typeface="Arial" pitchFamily="34" charset="0"/>
            </a:endParaRPr>
          </a:p>
          <a:p>
            <a:pPr marL="357188" indent="-357188" algn="just"/>
            <a:r>
              <a:rPr lang="el-GR" sz="1600" dirty="0">
                <a:solidFill>
                  <a:schemeClr val="tx1">
                    <a:lumMod val="95000"/>
                    <a:lumOff val="5000"/>
                  </a:schemeClr>
                </a:solidFill>
                <a:latin typeface="Arial" pitchFamily="34" charset="0"/>
                <a:cs typeface="Arial" pitchFamily="34" charset="0"/>
              </a:rPr>
              <a:t>v.   οι ερευνητικοί οργανισμοί και οι οργανισμοί χρηματοδότησης της έρευνας δεν υποχρεούνται να συμμορφώνονται με τις απαιτήσεις που προβλέπονται στο κεφάλαιο II, όπως οι κανόνες που ισχύουν για την επεξεργασία των αιτήσεων.</a:t>
            </a:r>
          </a:p>
        </p:txBody>
      </p:sp>
      <p:pic>
        <p:nvPicPr>
          <p:cNvPr id="2" name="Picture 1"/>
          <p:cNvPicPr>
            <a:picLocks noChangeAspect="1"/>
          </p:cNvPicPr>
          <p:nvPr/>
        </p:nvPicPr>
        <p:blipFill>
          <a:blip r:embed="rId4"/>
          <a:stretch>
            <a:fillRect/>
          </a:stretch>
        </p:blipFill>
        <p:spPr>
          <a:xfrm>
            <a:off x="7306654" y="969530"/>
            <a:ext cx="4563454" cy="2803370"/>
          </a:xfrm>
          <a:prstGeom prst="rect">
            <a:avLst/>
          </a:prstGeom>
        </p:spPr>
      </p:pic>
      <p:sp>
        <p:nvSpPr>
          <p:cNvPr id="3" name="TextBox 2"/>
          <p:cNvSpPr txBox="1"/>
          <p:nvPr/>
        </p:nvSpPr>
        <p:spPr>
          <a:xfrm>
            <a:off x="185110" y="847721"/>
            <a:ext cx="7010449" cy="2923877"/>
          </a:xfrm>
          <a:prstGeom prst="rect">
            <a:avLst/>
          </a:prstGeom>
          <a:noFill/>
        </p:spPr>
        <p:txBody>
          <a:bodyPr wrap="square" rtlCol="0">
            <a:spAutoFit/>
          </a:bodyPr>
          <a:lstStyle/>
          <a:p>
            <a:pPr marL="400050" indent="-400050" algn="just">
              <a:buFont typeface="+mj-lt"/>
              <a:buAutoNum type="romanLcPeriod"/>
            </a:pPr>
            <a:r>
              <a:rPr lang="el-GR" sz="1600" dirty="0">
                <a:solidFill>
                  <a:schemeClr val="tx1">
                    <a:lumMod val="95000"/>
                    <a:lumOff val="5000"/>
                  </a:schemeClr>
                </a:solidFill>
                <a:latin typeface="Arial" pitchFamily="34" charset="0"/>
                <a:cs typeface="Arial" pitchFamily="34" charset="0"/>
              </a:rPr>
              <a:t>καθορίζεται υποχρέωση για τα ΚΜ να υιοθετήσουν πολιτικές ανοικτής πρόσβασης για τα δημόσια χρηματοδοτούμενα ερευνητικά δεδομένα και να διασφαλίσουν ότι οι εν λόγω πολιτικές εφαρμόζονται από όλους τους ερευνητικούς οργανισμούς και τους οργανισμούς χρηματοδότησης της έρευνας</a:t>
            </a:r>
          </a:p>
          <a:p>
            <a:pPr marL="400050" indent="-400050" algn="just">
              <a:buFont typeface="+mj-lt"/>
              <a:buAutoNum type="romanLcPeriod"/>
            </a:pPr>
            <a:endParaRPr lang="el-GR" sz="1200" dirty="0">
              <a:solidFill>
                <a:schemeClr val="tx1">
                  <a:lumMod val="95000"/>
                  <a:lumOff val="5000"/>
                </a:schemeClr>
              </a:solidFill>
              <a:latin typeface="Arial" pitchFamily="34" charset="0"/>
              <a:cs typeface="Arial" pitchFamily="34" charset="0"/>
            </a:endParaRPr>
          </a:p>
          <a:p>
            <a:pPr marL="400050" indent="-400050" algn="just">
              <a:buFont typeface="+mj-lt"/>
              <a:buAutoNum type="romanLcPeriod"/>
            </a:pPr>
            <a:r>
              <a:rPr lang="el-GR" sz="1600" dirty="0">
                <a:solidFill>
                  <a:schemeClr val="tx1">
                    <a:lumMod val="95000"/>
                    <a:lumOff val="5000"/>
                  </a:schemeClr>
                </a:solidFill>
                <a:latin typeface="Arial" pitchFamily="34" charset="0"/>
                <a:cs typeface="Arial" pitchFamily="34" charset="0"/>
              </a:rPr>
              <a:t>στο πλαίσιο των εθνικών πολιτικών ανοικτής πρόσβασης, τα δημόσια χρηματοδοτούμενα ερευνητικά δεδομένα θα πρέπει να καθίστανται διαθέσιμα ως βασική επιλογή (default </a:t>
            </a:r>
            <a:r>
              <a:rPr lang="en-US" sz="1600" dirty="0">
                <a:solidFill>
                  <a:schemeClr val="tx1">
                    <a:lumMod val="95000"/>
                    <a:lumOff val="5000"/>
                  </a:schemeClr>
                </a:solidFill>
                <a:latin typeface="Arial" pitchFamily="34" charset="0"/>
                <a:cs typeface="Arial" pitchFamily="34" charset="0"/>
              </a:rPr>
              <a:t>option</a:t>
            </a:r>
            <a:r>
              <a:rPr lang="el-GR" sz="1600" dirty="0">
                <a:solidFill>
                  <a:schemeClr val="tx1">
                    <a:lumMod val="95000"/>
                    <a:lumOff val="5000"/>
                  </a:schemeClr>
                </a:solidFill>
                <a:latin typeface="Arial" pitchFamily="34" charset="0"/>
                <a:cs typeface="Arial" pitchFamily="34" charset="0"/>
              </a:rPr>
              <a:t>)</a:t>
            </a:r>
          </a:p>
          <a:p>
            <a:pPr marL="400050" indent="-400050" algn="just">
              <a:buFont typeface="+mj-lt"/>
              <a:buAutoNum type="romanLcPeriod"/>
            </a:pPr>
            <a:endParaRPr lang="el-GR" sz="1200" dirty="0">
              <a:solidFill>
                <a:schemeClr val="tx1">
                  <a:lumMod val="95000"/>
                  <a:lumOff val="5000"/>
                </a:schemeClr>
              </a:solidFill>
              <a:latin typeface="Arial" pitchFamily="34" charset="0"/>
              <a:cs typeface="Arial" pitchFamily="34" charset="0"/>
            </a:endParaRPr>
          </a:p>
          <a:p>
            <a:pPr marL="400050" indent="-400050" algn="just">
              <a:buFont typeface="+mj-lt"/>
              <a:buAutoNum type="romanLcPeriod"/>
            </a:pPr>
            <a:r>
              <a:rPr lang="el-GR" sz="1600" dirty="0">
                <a:solidFill>
                  <a:schemeClr val="tx1">
                    <a:lumMod val="95000"/>
                    <a:lumOff val="5000"/>
                  </a:schemeClr>
                </a:solidFill>
                <a:latin typeface="Arial" pitchFamily="34" charset="0"/>
                <a:cs typeface="Arial" pitchFamily="34" charset="0"/>
              </a:rPr>
              <a:t>επεκτείνεται το πεδίο εφαρμογής της Οδηγίας για να συμπεριλάβει τα συγκεκριμένα ερευνητικά δεδομένα</a:t>
            </a:r>
          </a:p>
        </p:txBody>
      </p:sp>
    </p:spTree>
    <p:custDataLst>
      <p:tags r:id="rId1"/>
    </p:custDataLst>
    <p:extLst>
      <p:ext uri="{BB962C8B-B14F-4D97-AF65-F5344CB8AC3E}">
        <p14:creationId xmlns:p14="http://schemas.microsoft.com/office/powerpoint/2010/main" val="9696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5379" y="975199"/>
            <a:ext cx="10237861" cy="5546221"/>
          </a:xfrm>
          <a:prstGeom prst="rect">
            <a:avLst/>
          </a:prstGeom>
        </p:spPr>
      </p:pic>
      <p:cxnSp>
        <p:nvCxnSpPr>
          <p:cNvPr id="9" name="Straight Arrow Connector 8"/>
          <p:cNvCxnSpPr/>
          <p:nvPr/>
        </p:nvCxnSpPr>
        <p:spPr>
          <a:xfrm>
            <a:off x="2343150" y="3505200"/>
            <a:ext cx="408596" cy="1246262"/>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33562" y="3057525"/>
            <a:ext cx="1019175" cy="369332"/>
          </a:xfrm>
          <a:prstGeom prst="rect">
            <a:avLst/>
          </a:prstGeom>
          <a:noFill/>
        </p:spPr>
        <p:txBody>
          <a:bodyPr wrap="square" rtlCol="0">
            <a:spAutoFit/>
          </a:bodyPr>
          <a:lstStyle/>
          <a:p>
            <a:r>
              <a:rPr lang="el-GR" dirty="0"/>
              <a:t>Κύπρος</a:t>
            </a:r>
            <a:endParaRPr lang="en-US" dirty="0"/>
          </a:p>
        </p:txBody>
      </p:sp>
      <p:sp>
        <p:nvSpPr>
          <p:cNvPr id="12" name="Rectangle 11"/>
          <p:cNvSpPr/>
          <p:nvPr/>
        </p:nvSpPr>
        <p:spPr>
          <a:xfrm flipV="1">
            <a:off x="239349" y="711085"/>
            <a:ext cx="11521280"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13" name="Title 1"/>
          <p:cNvSpPr>
            <a:spLocks noGrp="1"/>
          </p:cNvSpPr>
          <p:nvPr>
            <p:ph type="title"/>
          </p:nvPr>
        </p:nvSpPr>
        <p:spPr>
          <a:xfrm>
            <a:off x="143338" y="86651"/>
            <a:ext cx="7795705" cy="654051"/>
          </a:xfrm>
        </p:spPr>
        <p:txBody>
          <a:bodyPr>
            <a:noAutofit/>
          </a:bodyPr>
          <a:lstStyle/>
          <a:p>
            <a:pPr algn="l"/>
            <a:r>
              <a:rPr lang="el-GR" altLang="en-US" sz="2133" b="1" i="1" dirty="0">
                <a:solidFill>
                  <a:schemeClr val="accent1"/>
                </a:solidFill>
                <a:latin typeface="Arial" charset="0"/>
                <a:cs typeface="Arial" charset="0"/>
              </a:rPr>
              <a:t>Κατάταξη Χωρών Ε.Ε. – </a:t>
            </a:r>
            <a:r>
              <a:rPr lang="en-US" altLang="en-US" sz="2133" b="1" i="1" dirty="0">
                <a:solidFill>
                  <a:schemeClr val="accent1"/>
                </a:solidFill>
                <a:latin typeface="Arial" charset="0"/>
                <a:cs typeface="Arial" charset="0"/>
              </a:rPr>
              <a:t>Open Data Maturity Rankings 2014</a:t>
            </a:r>
            <a:endParaRPr lang="el-GR" altLang="en-US" sz="2133" b="1" i="1" dirty="0">
              <a:solidFill>
                <a:schemeClr val="accent1"/>
              </a:solidFill>
              <a:latin typeface="Arial" charset="0"/>
              <a:cs typeface="Arial" charset="0"/>
            </a:endParaRPr>
          </a:p>
        </p:txBody>
      </p:sp>
      <p:pic>
        <p:nvPicPr>
          <p:cNvPr id="14" name="Picture 2"/>
          <p:cNvPicPr>
            <a:picLocks noChangeAspect="1" noChangeArrowheads="1"/>
          </p:cNvPicPr>
          <p:nvPr/>
        </p:nvPicPr>
        <p:blipFill>
          <a:blip r:embed="rId3" cstate="print"/>
          <a:srcRect/>
          <a:stretch>
            <a:fillRect/>
          </a:stretch>
        </p:blipFill>
        <p:spPr bwMode="auto">
          <a:xfrm>
            <a:off x="10896533" y="123879"/>
            <a:ext cx="887264" cy="544367"/>
          </a:xfrm>
          <a:prstGeom prst="rect">
            <a:avLst/>
          </a:prstGeom>
          <a:noFill/>
          <a:ln w="9525">
            <a:noFill/>
            <a:miter lim="800000"/>
            <a:headEnd/>
            <a:tailEnd/>
          </a:ln>
        </p:spPr>
      </p:pic>
    </p:spTree>
    <p:extLst>
      <p:ext uri="{BB962C8B-B14F-4D97-AF65-F5344CB8AC3E}">
        <p14:creationId xmlns:p14="http://schemas.microsoft.com/office/powerpoint/2010/main" val="8414555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239349" y="711085"/>
            <a:ext cx="11521280"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13" name="Title 1"/>
          <p:cNvSpPr>
            <a:spLocks noGrp="1"/>
          </p:cNvSpPr>
          <p:nvPr>
            <p:ph type="title"/>
          </p:nvPr>
        </p:nvSpPr>
        <p:spPr>
          <a:xfrm>
            <a:off x="143338" y="86651"/>
            <a:ext cx="7795705" cy="654051"/>
          </a:xfrm>
        </p:spPr>
        <p:txBody>
          <a:bodyPr>
            <a:noAutofit/>
          </a:bodyPr>
          <a:lstStyle/>
          <a:p>
            <a:pPr algn="l"/>
            <a:r>
              <a:rPr lang="el-GR" altLang="en-US" sz="2133" b="1" i="1" dirty="0">
                <a:solidFill>
                  <a:schemeClr val="accent1"/>
                </a:solidFill>
                <a:latin typeface="Arial" charset="0"/>
                <a:cs typeface="Arial" charset="0"/>
              </a:rPr>
              <a:t>Κατάταξη Χωρών Ε.Ε. – </a:t>
            </a:r>
            <a:r>
              <a:rPr lang="en-US" altLang="en-US" sz="2133" b="1" i="1" dirty="0">
                <a:solidFill>
                  <a:schemeClr val="accent1"/>
                </a:solidFill>
                <a:latin typeface="Arial" charset="0"/>
                <a:cs typeface="Arial" charset="0"/>
              </a:rPr>
              <a:t>Open Data Maturity Rankings 201</a:t>
            </a:r>
            <a:r>
              <a:rPr lang="el-GR" altLang="en-US" sz="2133" b="1" i="1" dirty="0">
                <a:solidFill>
                  <a:schemeClr val="accent1"/>
                </a:solidFill>
                <a:latin typeface="Arial" charset="0"/>
                <a:cs typeface="Arial" charset="0"/>
              </a:rPr>
              <a:t>8</a:t>
            </a:r>
          </a:p>
        </p:txBody>
      </p:sp>
      <p:pic>
        <p:nvPicPr>
          <p:cNvPr id="14" name="Picture 2"/>
          <p:cNvPicPr>
            <a:picLocks noChangeAspect="1" noChangeArrowheads="1"/>
          </p:cNvPicPr>
          <p:nvPr/>
        </p:nvPicPr>
        <p:blipFill>
          <a:blip r:embed="rId2" cstate="print"/>
          <a:srcRect/>
          <a:stretch>
            <a:fillRect/>
          </a:stretch>
        </p:blipFill>
        <p:spPr bwMode="auto">
          <a:xfrm>
            <a:off x="10896533" y="123879"/>
            <a:ext cx="887264" cy="544367"/>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1292680"/>
            <a:ext cx="10544174" cy="5109743"/>
          </a:xfrm>
          <a:prstGeom prst="rect">
            <a:avLst/>
          </a:prstGeom>
        </p:spPr>
      </p:pic>
    </p:spTree>
    <p:extLst>
      <p:ext uri="{BB962C8B-B14F-4D97-AF65-F5344CB8AC3E}">
        <p14:creationId xmlns:p14="http://schemas.microsoft.com/office/powerpoint/2010/main" val="34792309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239349" y="711085"/>
            <a:ext cx="11521280" cy="609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13" name="Title 1"/>
          <p:cNvSpPr>
            <a:spLocks noGrp="1"/>
          </p:cNvSpPr>
          <p:nvPr>
            <p:ph type="title"/>
          </p:nvPr>
        </p:nvSpPr>
        <p:spPr>
          <a:xfrm>
            <a:off x="143338" y="86651"/>
            <a:ext cx="7795705" cy="654051"/>
          </a:xfrm>
        </p:spPr>
        <p:txBody>
          <a:bodyPr>
            <a:noAutofit/>
          </a:bodyPr>
          <a:lstStyle/>
          <a:p>
            <a:pPr algn="l"/>
            <a:r>
              <a:rPr lang="el-GR" altLang="en-US" sz="2133" b="1" i="1" dirty="0">
                <a:solidFill>
                  <a:schemeClr val="accent1"/>
                </a:solidFill>
                <a:latin typeface="Arial" charset="0"/>
                <a:cs typeface="Arial" charset="0"/>
              </a:rPr>
              <a:t>Κατάταξη Χωρών Ε.Ε. – </a:t>
            </a:r>
            <a:r>
              <a:rPr lang="en-US" altLang="en-US" sz="2133" b="1" i="1" dirty="0">
                <a:solidFill>
                  <a:schemeClr val="accent1"/>
                </a:solidFill>
                <a:latin typeface="Arial" charset="0"/>
                <a:cs typeface="Arial" charset="0"/>
              </a:rPr>
              <a:t>Open Data Maturity Rankings 201</a:t>
            </a:r>
            <a:r>
              <a:rPr lang="el-GR" altLang="en-US" sz="2133" b="1" i="1" dirty="0">
                <a:solidFill>
                  <a:schemeClr val="accent1"/>
                </a:solidFill>
                <a:latin typeface="Arial" charset="0"/>
                <a:cs typeface="Arial" charset="0"/>
              </a:rPr>
              <a:t>8</a:t>
            </a:r>
          </a:p>
        </p:txBody>
      </p:sp>
      <p:pic>
        <p:nvPicPr>
          <p:cNvPr id="14" name="Picture 2"/>
          <p:cNvPicPr>
            <a:picLocks noChangeAspect="1" noChangeArrowheads="1"/>
          </p:cNvPicPr>
          <p:nvPr/>
        </p:nvPicPr>
        <p:blipFill>
          <a:blip r:embed="rId2" cstate="print"/>
          <a:srcRect/>
          <a:stretch>
            <a:fillRect/>
          </a:stretch>
        </p:blipFill>
        <p:spPr bwMode="auto">
          <a:xfrm>
            <a:off x="10896533" y="123879"/>
            <a:ext cx="887264" cy="544367"/>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46" y="1238250"/>
            <a:ext cx="10825779" cy="5172075"/>
          </a:xfrm>
          <a:prstGeom prst="rect">
            <a:avLst/>
          </a:prstGeom>
        </p:spPr>
      </p:pic>
    </p:spTree>
    <p:extLst>
      <p:ext uri="{BB962C8B-B14F-4D97-AF65-F5344CB8AC3E}">
        <p14:creationId xmlns:p14="http://schemas.microsoft.com/office/powerpoint/2010/main" val="2951972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43339" y="5449445"/>
            <a:ext cx="5376597"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7"/>
          <p:cNvSpPr txBox="1"/>
          <p:nvPr/>
        </p:nvSpPr>
        <p:spPr>
          <a:xfrm>
            <a:off x="1295467" y="5432354"/>
            <a:ext cx="5568619" cy="1898468"/>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67" b="1" dirty="0">
                <a:solidFill>
                  <a:schemeClr val="tx1">
                    <a:lumMod val="65000"/>
                    <a:lumOff val="35000"/>
                  </a:schemeClr>
                </a:solidFill>
              </a:rPr>
              <a:t>Dimitris</a:t>
            </a:r>
            <a:r>
              <a:rPr lang="el-GR" sz="1467" b="1" dirty="0">
                <a:solidFill>
                  <a:schemeClr val="tx1">
                    <a:lumMod val="65000"/>
                    <a:lumOff val="35000"/>
                  </a:schemeClr>
                </a:solidFill>
              </a:rPr>
              <a:t> </a:t>
            </a:r>
            <a:r>
              <a:rPr lang="en-US" sz="1467" b="1" dirty="0">
                <a:solidFill>
                  <a:schemeClr val="tx1">
                    <a:lumMod val="65000"/>
                    <a:lumOff val="35000"/>
                  </a:schemeClr>
                </a:solidFill>
              </a:rPr>
              <a:t>Michail</a:t>
            </a:r>
            <a:endParaRPr lang="el-GR" sz="1467" b="1" dirty="0">
              <a:solidFill>
                <a:schemeClr val="tx1">
                  <a:lumMod val="65000"/>
                  <a:lumOff val="35000"/>
                </a:schemeClr>
              </a:solidFill>
            </a:endParaRPr>
          </a:p>
          <a:p>
            <a:r>
              <a:rPr lang="en-US" sz="1467" dirty="0">
                <a:solidFill>
                  <a:schemeClr val="tx1">
                    <a:lumMod val="65000"/>
                    <a:lumOff val="35000"/>
                  </a:schemeClr>
                </a:solidFill>
              </a:rPr>
              <a:t>Open Data Team</a:t>
            </a:r>
            <a:endParaRPr lang="el-GR" sz="1467" dirty="0">
              <a:solidFill>
                <a:schemeClr val="tx1">
                  <a:lumMod val="65000"/>
                  <a:lumOff val="35000"/>
                </a:schemeClr>
              </a:solidFill>
            </a:endParaRPr>
          </a:p>
          <a:p>
            <a:r>
              <a:rPr lang="en-US" sz="1467" dirty="0">
                <a:solidFill>
                  <a:schemeClr val="tx1">
                    <a:lumMod val="65000"/>
                    <a:lumOff val="35000"/>
                  </a:schemeClr>
                </a:solidFill>
              </a:rPr>
              <a:t>Department of Public Administration and Personnel</a:t>
            </a:r>
            <a:endParaRPr lang="el-GR" sz="1467" dirty="0">
              <a:solidFill>
                <a:schemeClr val="tx1">
                  <a:lumMod val="65000"/>
                  <a:lumOff val="35000"/>
                </a:schemeClr>
              </a:solidFill>
            </a:endParaRPr>
          </a:p>
          <a:p>
            <a:r>
              <a:rPr lang="en-US" sz="1467" dirty="0">
                <a:solidFill>
                  <a:schemeClr val="tx1">
                    <a:lumMod val="65000"/>
                    <a:lumOff val="35000"/>
                  </a:schemeClr>
                </a:solidFill>
              </a:rPr>
              <a:t>Ministry of Finance</a:t>
            </a:r>
            <a:endParaRPr lang="el-GR" sz="1467" dirty="0">
              <a:solidFill>
                <a:schemeClr val="tx1">
                  <a:lumMod val="65000"/>
                  <a:lumOff val="35000"/>
                </a:schemeClr>
              </a:solidFill>
            </a:endParaRPr>
          </a:p>
          <a:p>
            <a:r>
              <a:rPr lang="en-US" sz="1467" dirty="0">
                <a:solidFill>
                  <a:schemeClr val="tx1">
                    <a:lumMod val="65000"/>
                    <a:lumOff val="35000"/>
                  </a:schemeClr>
                </a:solidFill>
              </a:rPr>
              <a:t>Tel:  +357 22 60</a:t>
            </a:r>
            <a:r>
              <a:rPr lang="el-GR" sz="1467" dirty="0">
                <a:solidFill>
                  <a:schemeClr val="tx1">
                    <a:lumMod val="65000"/>
                    <a:lumOff val="35000"/>
                  </a:schemeClr>
                </a:solidFill>
              </a:rPr>
              <a:t> </a:t>
            </a:r>
            <a:r>
              <a:rPr lang="en-US" sz="1467" dirty="0">
                <a:solidFill>
                  <a:schemeClr val="tx1">
                    <a:lumMod val="65000"/>
                    <a:lumOff val="35000"/>
                  </a:schemeClr>
                </a:solidFill>
              </a:rPr>
              <a:t>1523</a:t>
            </a:r>
            <a:r>
              <a:rPr lang="el-GR" sz="1467" dirty="0">
                <a:solidFill>
                  <a:schemeClr val="tx1">
                    <a:lumMod val="65000"/>
                    <a:lumOff val="35000"/>
                  </a:schemeClr>
                </a:solidFill>
              </a:rPr>
              <a:t> / 15</a:t>
            </a:r>
            <a:r>
              <a:rPr lang="en-US" sz="1467" dirty="0">
                <a:solidFill>
                  <a:schemeClr val="tx1">
                    <a:lumMod val="65000"/>
                    <a:lumOff val="35000"/>
                  </a:schemeClr>
                </a:solidFill>
              </a:rPr>
              <a:t>15 | Fax: +357 22 602763 </a:t>
            </a:r>
            <a:endParaRPr lang="el-GR" sz="1467" dirty="0">
              <a:solidFill>
                <a:schemeClr val="tx1">
                  <a:lumMod val="65000"/>
                  <a:lumOff val="35000"/>
                </a:schemeClr>
              </a:solidFill>
            </a:endParaRPr>
          </a:p>
          <a:p>
            <a:r>
              <a:rPr lang="en-US" sz="1467" dirty="0">
                <a:solidFill>
                  <a:schemeClr val="tx1">
                    <a:lumMod val="65000"/>
                    <a:lumOff val="35000"/>
                  </a:schemeClr>
                </a:solidFill>
              </a:rPr>
              <a:t>Web: </a:t>
            </a:r>
            <a:r>
              <a:rPr lang="en-US" sz="1467" dirty="0">
                <a:solidFill>
                  <a:schemeClr val="tx1">
                    <a:lumMod val="65000"/>
                    <a:lumOff val="35000"/>
                  </a:schemeClr>
                </a:solidFill>
                <a:hlinkClick r:id="rId2"/>
              </a:rPr>
              <a:t>www.data.gov.cy</a:t>
            </a:r>
            <a:r>
              <a:rPr lang="en-US" sz="1467" dirty="0">
                <a:solidFill>
                  <a:schemeClr val="tx1">
                    <a:lumMod val="65000"/>
                    <a:lumOff val="35000"/>
                  </a:schemeClr>
                </a:solidFill>
              </a:rPr>
              <a:t> | Twitter: @</a:t>
            </a:r>
            <a:r>
              <a:rPr lang="en-US" sz="1467" dirty="0" err="1">
                <a:solidFill>
                  <a:schemeClr val="tx1">
                    <a:lumMod val="65000"/>
                    <a:lumOff val="35000"/>
                  </a:schemeClr>
                </a:solidFill>
              </a:rPr>
              <a:t>OpenDataCY</a:t>
            </a:r>
            <a:endParaRPr lang="en-US" sz="1467" dirty="0">
              <a:solidFill>
                <a:schemeClr val="tx1">
                  <a:lumMod val="65000"/>
                  <a:lumOff val="35000"/>
                </a:schemeClr>
              </a:solidFill>
            </a:endParaRPr>
          </a:p>
          <a:p>
            <a:endParaRPr lang="el-GR" sz="1467" dirty="0">
              <a:solidFill>
                <a:schemeClr val="tx1">
                  <a:lumMod val="65000"/>
                  <a:lumOff val="35000"/>
                </a:schemeClr>
              </a:solidFill>
            </a:endParaRPr>
          </a:p>
          <a:p>
            <a:endParaRPr lang="el-GR" sz="1467" dirty="0">
              <a:solidFill>
                <a:schemeClr val="tx1">
                  <a:lumMod val="65000"/>
                  <a:lumOff val="35000"/>
                </a:schemeClr>
              </a:solidFill>
            </a:endParaRPr>
          </a:p>
        </p:txBody>
      </p:sp>
      <p:pic>
        <p:nvPicPr>
          <p:cNvPr id="12" name="Picture 11"/>
          <p:cNvPicPr>
            <a:picLocks noChangeAspect="1" noChangeArrowheads="1"/>
          </p:cNvPicPr>
          <p:nvPr/>
        </p:nvPicPr>
        <p:blipFill>
          <a:blip r:embed="rId3" cstate="print"/>
          <a:srcRect/>
          <a:stretch>
            <a:fillRect/>
          </a:stretch>
        </p:blipFill>
        <p:spPr bwMode="auto">
          <a:xfrm>
            <a:off x="0" y="5554001"/>
            <a:ext cx="1367327" cy="1205721"/>
          </a:xfrm>
          <a:prstGeom prst="rect">
            <a:avLst/>
          </a:prstGeom>
          <a:noFill/>
          <a:ln w="9525">
            <a:noFill/>
            <a:miter lim="800000"/>
            <a:headEnd/>
            <a:tailEnd/>
          </a:ln>
        </p:spPr>
      </p:pic>
      <p:sp>
        <p:nvSpPr>
          <p:cNvPr id="2" name="TextBox 1"/>
          <p:cNvSpPr txBox="1"/>
          <p:nvPr/>
        </p:nvSpPr>
        <p:spPr>
          <a:xfrm>
            <a:off x="4686428" y="2735968"/>
            <a:ext cx="2987695" cy="584775"/>
          </a:xfrm>
          <a:prstGeom prst="rect">
            <a:avLst/>
          </a:prstGeom>
          <a:noFill/>
        </p:spPr>
        <p:txBody>
          <a:bodyPr wrap="square" rtlCol="0">
            <a:spAutoFit/>
          </a:bodyPr>
          <a:lstStyle/>
          <a:p>
            <a:r>
              <a:rPr lang="el-GR" sz="3200" b="1" i="1" dirty="0">
                <a:solidFill>
                  <a:srgbClr val="00B0F0"/>
                </a:solidFill>
                <a:latin typeface="Arial" panose="020B0604020202020204" pitchFamily="34" charset="0"/>
                <a:cs typeface="Arial" panose="020B0604020202020204" pitchFamily="34" charset="0"/>
              </a:rPr>
              <a:t>Ευχαριστώ</a:t>
            </a:r>
            <a:r>
              <a:rPr lang="en-US" sz="3200" b="1" i="1"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0007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8 Grupo"/>
          <p:cNvGrpSpPr/>
          <p:nvPr/>
        </p:nvGrpSpPr>
        <p:grpSpPr>
          <a:xfrm rot="1057207">
            <a:off x="5708239" y="1929636"/>
            <a:ext cx="296443" cy="1880152"/>
            <a:chOff x="5406131" y="1498092"/>
            <a:chExt cx="189786" cy="1277077"/>
          </a:xfrm>
        </p:grpSpPr>
        <p:cxnSp>
          <p:nvCxnSpPr>
            <p:cNvPr id="75" name="45 Conector recto"/>
            <p:cNvCxnSpPr>
              <a:endCxn id="76" idx="4"/>
            </p:cNvCxnSpPr>
            <p:nvPr/>
          </p:nvCxnSpPr>
          <p:spPr>
            <a:xfrm rot="20725570" flipV="1">
              <a:off x="5443083" y="1565934"/>
              <a:ext cx="152834" cy="120923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51 Elipse"/>
            <p:cNvSpPr/>
            <p:nvPr/>
          </p:nvSpPr>
          <p:spPr>
            <a:xfrm>
              <a:off x="5406131" y="1498092"/>
              <a:ext cx="63513" cy="68493"/>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4" name="Group 3"/>
          <p:cNvGrpSpPr/>
          <p:nvPr/>
        </p:nvGrpSpPr>
        <p:grpSpPr>
          <a:xfrm>
            <a:off x="292508" y="1779814"/>
            <a:ext cx="1998002" cy="1012989"/>
            <a:chOff x="1785957" y="4208259"/>
            <a:chExt cx="1503823" cy="1012989"/>
          </a:xfrm>
        </p:grpSpPr>
        <p:sp>
          <p:nvSpPr>
            <p:cNvPr id="14" name="Rectangle 13"/>
            <p:cNvSpPr/>
            <p:nvPr/>
          </p:nvSpPr>
          <p:spPr>
            <a:xfrm>
              <a:off x="1785959" y="4667250"/>
              <a:ext cx="1503821"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noProof="0" dirty="0">
                  <a:solidFill>
                    <a:prstClr val="black"/>
                  </a:solidFill>
                  <a:latin typeface="Calibri" panose="020F0502020204030204"/>
                </a:rPr>
                <a:t>εναρμόνιση ΚΔ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l-GR" sz="1000" dirty="0">
                  <a:solidFill>
                    <a:prstClr val="black"/>
                  </a:solidFill>
                  <a:latin typeface="Calibri" panose="020F0502020204030204"/>
                </a:rPr>
                <a:t>περί της Περαιτέρω Χρήσης των ΠΔΤ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a:solidFill>
                    <a:prstClr val="black"/>
                  </a:solidFill>
                  <a:latin typeface="Calibri" panose="020F0502020204030204"/>
                </a:rPr>
                <a:t>Ν</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132(I)/2006”</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785957" y="4208259"/>
              <a:ext cx="150382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PSI Directive (2003/98/EC)</a:t>
              </a:r>
            </a:p>
          </p:txBody>
        </p:sp>
      </p:grpSp>
      <p:sp>
        <p:nvSpPr>
          <p:cNvPr id="13" name="Rectangle 12"/>
          <p:cNvSpPr/>
          <p:nvPr/>
        </p:nvSpPr>
        <p:spPr>
          <a:xfrm>
            <a:off x="3882950" y="4750963"/>
            <a:ext cx="26443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Launch the 1</a:t>
            </a:r>
            <a:r>
              <a:rPr kumimoji="0" lang="en-GB" sz="14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edition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National OD Portal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4116658" y="1057476"/>
            <a:ext cx="2233060" cy="613590"/>
            <a:chOff x="811637" y="3227979"/>
            <a:chExt cx="1680744" cy="613590"/>
          </a:xfrm>
        </p:grpSpPr>
        <p:sp>
          <p:nvSpPr>
            <p:cNvPr id="10" name="Rectangle 9"/>
            <p:cNvSpPr/>
            <p:nvPr/>
          </p:nvSpPr>
          <p:spPr>
            <a:xfrm>
              <a:off x="811637" y="3441459"/>
              <a:ext cx="1680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a:solidFill>
                    <a:prstClr val="black"/>
                  </a:solidFill>
                  <a:latin typeface="Calibri" panose="020F0502020204030204"/>
                </a:rPr>
                <a:t>Εισαγωγή νέου </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νόμου</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στη βάση της αναθεωρημ</a:t>
              </a:r>
              <a:r>
                <a:rPr lang="el-GR" sz="1000" dirty="0" err="1">
                  <a:solidFill>
                    <a:prstClr val="black"/>
                  </a:solidFill>
                  <a:latin typeface="Calibri" panose="020F0502020204030204"/>
                </a:rPr>
                <a:t>ένης</a:t>
              </a:r>
              <a:r>
                <a:rPr lang="el-GR" sz="1000" dirty="0">
                  <a:solidFill>
                    <a:prstClr val="black"/>
                  </a:solidFill>
                  <a:latin typeface="Calibri" panose="020F0502020204030204"/>
                </a:rPr>
                <a:t> Οδηγίας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PSI</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811637" y="3227979"/>
              <a:ext cx="141670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noProof="0" dirty="0">
                  <a:solidFill>
                    <a:prstClr val="black"/>
                  </a:solidFill>
                  <a:latin typeface="Calibri" panose="020F0502020204030204"/>
                </a:rPr>
                <a:t>Ψήφιση Ν.205(Ι)/2015</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Rectangle 8"/>
          <p:cNvSpPr/>
          <p:nvPr/>
        </p:nvSpPr>
        <p:spPr>
          <a:xfrm>
            <a:off x="8979123" y="879736"/>
            <a:ext cx="26325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Μάιος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2018</a:t>
            </a:r>
            <a:endParaRPr lang="el-GR" sz="1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Νέα Πύλη Ανοικτών Δεδομένων</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1220006" y="2161062"/>
            <a:ext cx="7305318" cy="4597762"/>
            <a:chOff x="116905" y="-931377"/>
            <a:chExt cx="5498444" cy="4597762"/>
          </a:xfrm>
        </p:grpSpPr>
        <p:grpSp>
          <p:nvGrpSpPr>
            <p:cNvPr id="17" name="Group 16"/>
            <p:cNvGrpSpPr/>
            <p:nvPr/>
          </p:nvGrpSpPr>
          <p:grpSpPr>
            <a:xfrm>
              <a:off x="116905" y="1591959"/>
              <a:ext cx="1976970" cy="2074426"/>
              <a:chOff x="1537751" y="4073585"/>
              <a:chExt cx="1976970" cy="2074426"/>
            </a:xfrm>
          </p:grpSpPr>
          <p:sp>
            <p:nvSpPr>
              <p:cNvPr id="24" name="Rectangle 23"/>
              <p:cNvSpPr/>
              <p:nvPr/>
            </p:nvSpPr>
            <p:spPr>
              <a:xfrm>
                <a:off x="1537751" y="4362907"/>
                <a:ext cx="1743344"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Το ΤΔΔΠ</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 αναθέτει στον οίκο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Deloitte Cyprus </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τη διενέργεια οικονομοτεχνικής μελέτης</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 για τον πιθανό αντ</a:t>
                </a:r>
                <a:r>
                  <a:rPr lang="el-GR" sz="1000" noProof="0" dirty="0">
                    <a:solidFill>
                      <a:prstClr val="black"/>
                    </a:solidFill>
                    <a:latin typeface="Calibri" panose="020F0502020204030204"/>
                  </a:rPr>
                  <a:t>ίκτυπο των ανοικτών δεδομένων στην Κύπρο, καθώς και το σχεδιασμό πλάνου δράσεων για την πρακτική εφαρμογή της Οδηγίας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PSI re-use </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στην Κύπ</a:t>
                </a:r>
                <a:r>
                  <a:rPr lang="el-GR" sz="1000" dirty="0">
                    <a:solidFill>
                      <a:prstClr val="black"/>
                    </a:solidFill>
                    <a:latin typeface="Calibri" panose="020F0502020204030204"/>
                  </a:rPr>
                  <a:t>ρο</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 Τα αποτελέσματα της μελέτης αποτέλεσαν την βάση για την ανάπτυξη </a:t>
                </a:r>
                <a:r>
                  <a:rPr lang="el-GR" sz="1000" dirty="0">
                    <a:solidFill>
                      <a:prstClr val="black"/>
                    </a:solidFill>
                    <a:latin typeface="Calibri" panose="020F0502020204030204"/>
                  </a:rPr>
                  <a:t>του Εθνικού Σχεδίου Δράσης 2012-2016 το οποίο ακολούθησε τον επόμενο χρόνο.</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1541991" y="4073585"/>
                <a:ext cx="197273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Οικονομοτεχνική</a:t>
                </a:r>
                <a:r>
                  <a:rPr kumimoji="0" lang="el-GR" sz="1400" b="1" i="0" u="none" strike="noStrike" kern="1200" cap="none" spc="0" normalizeH="0" noProof="0" dirty="0">
                    <a:ln>
                      <a:noFill/>
                    </a:ln>
                    <a:solidFill>
                      <a:prstClr val="black"/>
                    </a:solidFill>
                    <a:effectLst/>
                    <a:uLnTx/>
                    <a:uFillTx/>
                    <a:latin typeface="Calibri" panose="020F0502020204030204"/>
                    <a:ea typeface="+mn-ea"/>
                    <a:cs typeface="+mn-cs"/>
                  </a:rPr>
                  <a:t> Μελέτη</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3" name="Rectangle 22"/>
            <p:cNvSpPr/>
            <p:nvPr/>
          </p:nvSpPr>
          <p:spPr>
            <a:xfrm>
              <a:off x="1218863" y="-931377"/>
              <a:ext cx="12137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Εθνικό Σχέδιο</a:t>
              </a:r>
              <a:r>
                <a:rPr kumimoji="0" lang="el-GR" sz="1400" b="1" i="0" u="none" strike="noStrike" kern="1200" cap="none" spc="0" normalizeH="0" noProof="0" dirty="0">
                  <a:ln>
                    <a:noFill/>
                  </a:ln>
                  <a:solidFill>
                    <a:prstClr val="black"/>
                  </a:solidFill>
                  <a:effectLst/>
                  <a:uLnTx/>
                  <a:uFillTx/>
                  <a:latin typeface="Calibri" panose="020F0502020204030204"/>
                  <a:ea typeface="+mn-ea"/>
                  <a:cs typeface="+mn-cs"/>
                </a:rPr>
                <a:t> Δράσης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2012-2016</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 18"/>
            <p:cNvGrpSpPr/>
            <p:nvPr/>
          </p:nvGrpSpPr>
          <p:grpSpPr>
            <a:xfrm>
              <a:off x="4111525" y="2934398"/>
              <a:ext cx="1503824" cy="458736"/>
              <a:chOff x="1224115" y="5416024"/>
              <a:chExt cx="1503824" cy="458736"/>
            </a:xfrm>
          </p:grpSpPr>
          <p:sp>
            <p:nvSpPr>
              <p:cNvPr id="20" name="Rectangle 19"/>
              <p:cNvSpPr/>
              <p:nvPr/>
            </p:nvSpPr>
            <p:spPr>
              <a:xfrm>
                <a:off x="1224118" y="5628539"/>
                <a:ext cx="1503821"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000" dirty="0">
                    <a:solidFill>
                      <a:prstClr val="black"/>
                    </a:solidFill>
                    <a:latin typeface="Calibri" panose="020F0502020204030204"/>
                  </a:rPr>
                  <a:t>1</a:t>
                </a:r>
                <a:r>
                  <a:rPr lang="el-GR" sz="1000" baseline="30000" dirty="0">
                    <a:solidFill>
                      <a:prstClr val="black"/>
                    </a:solidFill>
                    <a:latin typeface="Calibri" panose="020F0502020204030204"/>
                  </a:rPr>
                  <a:t>ο</a:t>
                </a:r>
                <a:r>
                  <a:rPr lang="el-GR" sz="1000" dirty="0">
                    <a:solidFill>
                      <a:prstClr val="black"/>
                    </a:solidFill>
                    <a:latin typeface="Calibri" panose="020F0502020204030204"/>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Open Data Forum</a:t>
                </a:r>
              </a:p>
            </p:txBody>
          </p:sp>
          <p:sp>
            <p:nvSpPr>
              <p:cNvPr id="21" name="Rectangle 20"/>
              <p:cNvSpPr/>
              <p:nvPr/>
            </p:nvSpPr>
            <p:spPr>
              <a:xfrm>
                <a:off x="1224115" y="5416024"/>
                <a:ext cx="85687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a:solidFill>
                      <a:prstClr val="black"/>
                    </a:solidFill>
                    <a:latin typeface="Calibri" panose="020F0502020204030204"/>
                  </a:rPr>
                  <a:t>Ιούνιος</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2016</a:t>
                </a:r>
              </a:p>
            </p:txBody>
          </p:sp>
        </p:grpSp>
      </p:grpSp>
      <p:grpSp>
        <p:nvGrpSpPr>
          <p:cNvPr id="27" name="1 Grupo"/>
          <p:cNvGrpSpPr/>
          <p:nvPr/>
        </p:nvGrpSpPr>
        <p:grpSpPr>
          <a:xfrm>
            <a:off x="260203" y="3757856"/>
            <a:ext cx="11464588" cy="85149"/>
            <a:chOff x="467544" y="2597889"/>
            <a:chExt cx="8208861" cy="81000"/>
          </a:xfrm>
        </p:grpSpPr>
        <p:cxnSp>
          <p:nvCxnSpPr>
            <p:cNvPr id="56" name="18 Conector recto"/>
            <p:cNvCxnSpPr>
              <a:stCxn id="58" idx="6"/>
              <a:endCxn id="57" idx="2"/>
            </p:cNvCxnSpPr>
            <p:nvPr/>
          </p:nvCxnSpPr>
          <p:spPr>
            <a:xfrm>
              <a:off x="548552" y="2638389"/>
              <a:ext cx="8046843"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7" name="23 Elipse"/>
            <p:cNvSpPr/>
            <p:nvPr/>
          </p:nvSpPr>
          <p:spPr>
            <a:xfrm>
              <a:off x="8595394" y="2597889"/>
              <a:ext cx="81011" cy="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Trebuchet MS" panose="020B0603020202020204" pitchFamily="34" charset="0"/>
                <a:ea typeface="Segoe UI" panose="020B0502040204020203" pitchFamily="34" charset="0"/>
                <a:cs typeface="Helvetica" panose="020B0604020202020204" pitchFamily="34" charset="0"/>
              </a:endParaRPr>
            </a:p>
          </p:txBody>
        </p:sp>
        <p:sp>
          <p:nvSpPr>
            <p:cNvPr id="58" name="24 Elipse"/>
            <p:cNvSpPr/>
            <p:nvPr/>
          </p:nvSpPr>
          <p:spPr>
            <a:xfrm>
              <a:off x="467544" y="2597889"/>
              <a:ext cx="81011" cy="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28" name="2 Grupo"/>
          <p:cNvGrpSpPr/>
          <p:nvPr/>
        </p:nvGrpSpPr>
        <p:grpSpPr>
          <a:xfrm>
            <a:off x="865774" y="2906317"/>
            <a:ext cx="188566" cy="965113"/>
            <a:chOff x="1436278" y="1787812"/>
            <a:chExt cx="135019" cy="918087"/>
          </a:xfrm>
        </p:grpSpPr>
        <p:sp>
          <p:nvSpPr>
            <p:cNvPr id="53" name="25 Elipse"/>
            <p:cNvSpPr/>
            <p:nvPr/>
          </p:nvSpPr>
          <p:spPr>
            <a:xfrm>
              <a:off x="1436278" y="257089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cxnSp>
          <p:nvCxnSpPr>
            <p:cNvPr id="54" name="40 Conector recto"/>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41 Elipse"/>
            <p:cNvSpPr/>
            <p:nvPr/>
          </p:nvSpPr>
          <p:spPr>
            <a:xfrm>
              <a:off x="1467943" y="1787812"/>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9" name="4 Grupo"/>
          <p:cNvGrpSpPr/>
          <p:nvPr/>
        </p:nvGrpSpPr>
        <p:grpSpPr>
          <a:xfrm>
            <a:off x="2319067" y="3729433"/>
            <a:ext cx="188566" cy="976685"/>
            <a:chOff x="2459025" y="2570898"/>
            <a:chExt cx="135019" cy="929095"/>
          </a:xfrm>
        </p:grpSpPr>
        <p:sp>
          <p:nvSpPr>
            <p:cNvPr id="50" name="26 Elipse"/>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cxnSp>
          <p:nvCxnSpPr>
            <p:cNvPr id="51" name="42 Conector recto"/>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48 Elipse"/>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0" name="6 Grupo"/>
          <p:cNvGrpSpPr/>
          <p:nvPr/>
        </p:nvGrpSpPr>
        <p:grpSpPr>
          <a:xfrm>
            <a:off x="3347674" y="2900557"/>
            <a:ext cx="188566" cy="965113"/>
            <a:chOff x="3481768" y="1787812"/>
            <a:chExt cx="135019" cy="918087"/>
          </a:xfrm>
        </p:grpSpPr>
        <p:sp>
          <p:nvSpPr>
            <p:cNvPr id="47" name="27 Elipse"/>
            <p:cNvSpPr/>
            <p:nvPr/>
          </p:nvSpPr>
          <p:spPr>
            <a:xfrm>
              <a:off x="3481768" y="2570899"/>
              <a:ext cx="135019" cy="135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cxnSp>
          <p:nvCxnSpPr>
            <p:cNvPr id="48" name="43 Conector recto"/>
            <p:cNvCxnSpPr/>
            <p:nvPr/>
          </p:nvCxnSpPr>
          <p:spPr>
            <a:xfrm flipV="1">
              <a:off x="3550652" y="185905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49 Elipse"/>
            <p:cNvSpPr/>
            <p:nvPr/>
          </p:nvSpPr>
          <p:spPr>
            <a:xfrm>
              <a:off x="3516475" y="1787812"/>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1" name="7 Grupo"/>
          <p:cNvGrpSpPr/>
          <p:nvPr/>
        </p:nvGrpSpPr>
        <p:grpSpPr>
          <a:xfrm>
            <a:off x="4638974" y="3719295"/>
            <a:ext cx="188566" cy="976686"/>
            <a:chOff x="4504512" y="2570897"/>
            <a:chExt cx="135019" cy="929096"/>
          </a:xfrm>
        </p:grpSpPr>
        <p:sp>
          <p:nvSpPr>
            <p:cNvPr id="44" name="36 Elipse"/>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cxnSp>
          <p:nvCxnSpPr>
            <p:cNvPr id="45" name="44 Conector recto"/>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50 Elipse"/>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86" name="9 Grupo"/>
          <p:cNvGrpSpPr/>
          <p:nvPr/>
        </p:nvGrpSpPr>
        <p:grpSpPr>
          <a:xfrm rot="20588769">
            <a:off x="7264695" y="3794888"/>
            <a:ext cx="259041" cy="914449"/>
            <a:chOff x="6519416" y="2721439"/>
            <a:chExt cx="185481" cy="767494"/>
          </a:xfrm>
        </p:grpSpPr>
        <p:cxnSp>
          <p:nvCxnSpPr>
            <p:cNvPr id="88" name="46 Conector recto"/>
            <p:cNvCxnSpPr/>
            <p:nvPr/>
          </p:nvCxnSpPr>
          <p:spPr>
            <a:xfrm rot="1011231" flipH="1" flipV="1">
              <a:off x="6519416" y="2721439"/>
              <a:ext cx="185481" cy="665609"/>
            </a:xfrm>
            <a:prstGeom prst="line">
              <a:avLst/>
            </a:prstGeom>
            <a:ln/>
          </p:spPr>
          <p:style>
            <a:lnRef idx="1">
              <a:schemeClr val="dk1"/>
            </a:lnRef>
            <a:fillRef idx="0">
              <a:schemeClr val="dk1"/>
            </a:fillRef>
            <a:effectRef idx="0">
              <a:schemeClr val="dk1"/>
            </a:effectRef>
            <a:fontRef idx="minor">
              <a:schemeClr val="tx1"/>
            </a:fontRef>
          </p:style>
        </p:cxnSp>
        <p:sp>
          <p:nvSpPr>
            <p:cNvPr id="89" name="52 Elipse"/>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2" name="8 Grupo"/>
          <p:cNvGrpSpPr/>
          <p:nvPr/>
        </p:nvGrpSpPr>
        <p:grpSpPr>
          <a:xfrm rot="20667496">
            <a:off x="5316152" y="1661752"/>
            <a:ext cx="357266" cy="2253723"/>
            <a:chOff x="5506876" y="1337323"/>
            <a:chExt cx="249518" cy="1426374"/>
          </a:xfrm>
        </p:grpSpPr>
        <p:cxnSp>
          <p:nvCxnSpPr>
            <p:cNvPr id="42" name="45 Conector recto"/>
            <p:cNvCxnSpPr>
              <a:stCxn id="41" idx="0"/>
              <a:endCxn id="43" idx="4"/>
            </p:cNvCxnSpPr>
            <p:nvPr/>
          </p:nvCxnSpPr>
          <p:spPr>
            <a:xfrm rot="932504" flipH="1" flipV="1">
              <a:off x="5532702" y="1402305"/>
              <a:ext cx="223692" cy="124037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51 Elipse"/>
            <p:cNvSpPr/>
            <p:nvPr/>
          </p:nvSpPr>
          <p:spPr>
            <a:xfrm>
              <a:off x="5689951" y="1337323"/>
              <a:ext cx="60429" cy="60502"/>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41" name="37 Elipse"/>
            <p:cNvSpPr/>
            <p:nvPr/>
          </p:nvSpPr>
          <p:spPr>
            <a:xfrm>
              <a:off x="5506876" y="2647159"/>
              <a:ext cx="124107" cy="1165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90" name="9 Grupo"/>
          <p:cNvGrpSpPr/>
          <p:nvPr/>
        </p:nvGrpSpPr>
        <p:grpSpPr>
          <a:xfrm rot="1185348">
            <a:off x="6658204" y="3772909"/>
            <a:ext cx="561136" cy="2204554"/>
            <a:chOff x="6482601" y="2730945"/>
            <a:chExt cx="401790" cy="2097133"/>
          </a:xfrm>
        </p:grpSpPr>
        <p:cxnSp>
          <p:nvCxnSpPr>
            <p:cNvPr id="92" name="46 Conector recto"/>
            <p:cNvCxnSpPr>
              <a:stCxn id="93" idx="0"/>
            </p:cNvCxnSpPr>
            <p:nvPr/>
          </p:nvCxnSpPr>
          <p:spPr>
            <a:xfrm rot="20414652" flipV="1">
              <a:off x="6482601" y="2730945"/>
              <a:ext cx="401790" cy="1984314"/>
            </a:xfrm>
            <a:prstGeom prst="line">
              <a:avLst/>
            </a:prstGeom>
            <a:ln/>
          </p:spPr>
          <p:style>
            <a:lnRef idx="1">
              <a:schemeClr val="dk1"/>
            </a:lnRef>
            <a:fillRef idx="0">
              <a:schemeClr val="dk1"/>
            </a:fillRef>
            <a:effectRef idx="0">
              <a:schemeClr val="dk1"/>
            </a:effectRef>
            <a:fontRef idx="minor">
              <a:schemeClr val="tx1"/>
            </a:fontRef>
          </p:style>
        </p:cxnSp>
        <p:sp>
          <p:nvSpPr>
            <p:cNvPr id="93" name="52 Elipse"/>
            <p:cNvSpPr/>
            <p:nvPr/>
          </p:nvSpPr>
          <p:spPr>
            <a:xfrm>
              <a:off x="6706348" y="4747078"/>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3" name="9 Grupo"/>
          <p:cNvGrpSpPr/>
          <p:nvPr/>
        </p:nvGrpSpPr>
        <p:grpSpPr>
          <a:xfrm>
            <a:off x="7175177" y="3718285"/>
            <a:ext cx="149623" cy="1624255"/>
            <a:chOff x="6545344" y="2581162"/>
            <a:chExt cx="107135" cy="1545109"/>
          </a:xfrm>
        </p:grpSpPr>
        <p:cxnSp>
          <p:nvCxnSpPr>
            <p:cNvPr id="39" name="46 Conector recto"/>
            <p:cNvCxnSpPr>
              <a:stCxn id="40" idx="0"/>
              <a:endCxn id="38" idx="4"/>
            </p:cNvCxnSpPr>
            <p:nvPr/>
          </p:nvCxnSpPr>
          <p:spPr>
            <a:xfrm flipV="1">
              <a:off x="6590118" y="2731343"/>
              <a:ext cx="8794" cy="1313928"/>
            </a:xfrm>
            <a:prstGeom prst="line">
              <a:avLst/>
            </a:prstGeom>
            <a:ln/>
          </p:spPr>
          <p:style>
            <a:lnRef idx="1">
              <a:schemeClr val="dk1"/>
            </a:lnRef>
            <a:fillRef idx="0">
              <a:schemeClr val="dk1"/>
            </a:fillRef>
            <a:effectRef idx="0">
              <a:schemeClr val="dk1"/>
            </a:effectRef>
            <a:fontRef idx="minor">
              <a:schemeClr val="tx1"/>
            </a:fontRef>
          </p:style>
        </p:cxnSp>
        <p:sp>
          <p:nvSpPr>
            <p:cNvPr id="40" name="52 Elipse"/>
            <p:cNvSpPr/>
            <p:nvPr/>
          </p:nvSpPr>
          <p:spPr>
            <a:xfrm>
              <a:off x="6549612" y="4045271"/>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38" name="38 Elipse"/>
            <p:cNvSpPr/>
            <p:nvPr/>
          </p:nvSpPr>
          <p:spPr>
            <a:xfrm>
              <a:off x="6545344" y="2581162"/>
              <a:ext cx="107135" cy="1501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4" name="10 Grupo"/>
          <p:cNvGrpSpPr/>
          <p:nvPr/>
        </p:nvGrpSpPr>
        <p:grpSpPr>
          <a:xfrm rot="20595716">
            <a:off x="9912463" y="2643613"/>
            <a:ext cx="468727" cy="1240350"/>
            <a:chOff x="7414962" y="1525985"/>
            <a:chExt cx="335623" cy="1179913"/>
          </a:xfrm>
        </p:grpSpPr>
        <p:sp>
          <p:nvSpPr>
            <p:cNvPr id="35" name="39 Elipse"/>
            <p:cNvSpPr/>
            <p:nvPr/>
          </p:nvSpPr>
          <p:spPr>
            <a:xfrm>
              <a:off x="7587030" y="2575695"/>
              <a:ext cx="107001" cy="130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cxnSp>
          <p:nvCxnSpPr>
            <p:cNvPr id="36" name="47 Conector recto"/>
            <p:cNvCxnSpPr>
              <a:endCxn id="37" idx="4"/>
            </p:cNvCxnSpPr>
            <p:nvPr/>
          </p:nvCxnSpPr>
          <p:spPr>
            <a:xfrm rot="1004284" flipH="1" flipV="1">
              <a:off x="7414962" y="1652688"/>
              <a:ext cx="335623" cy="87347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53 Elipse"/>
            <p:cNvSpPr/>
            <p:nvPr/>
          </p:nvSpPr>
          <p:spPr>
            <a:xfrm>
              <a:off x="7476242" y="1525985"/>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59" name="Group 58"/>
          <p:cNvGrpSpPr/>
          <p:nvPr/>
        </p:nvGrpSpPr>
        <p:grpSpPr>
          <a:xfrm>
            <a:off x="478249" y="3837069"/>
            <a:ext cx="10341278" cy="570298"/>
            <a:chOff x="603819" y="3710952"/>
            <a:chExt cx="7783502" cy="570298"/>
          </a:xfrm>
        </p:grpSpPr>
        <p:sp>
          <p:nvSpPr>
            <p:cNvPr id="60" name="TextBox 59"/>
            <p:cNvSpPr txBox="1"/>
            <p:nvPr/>
          </p:nvSpPr>
          <p:spPr>
            <a:xfrm>
              <a:off x="603819" y="3876678"/>
              <a:ext cx="68916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B9BD5"/>
                  </a:solidFill>
                  <a:effectLst/>
                  <a:uLnTx/>
                  <a:uFillTx/>
                  <a:latin typeface="Calibri" panose="020F0502020204030204"/>
                  <a:ea typeface="+mn-ea"/>
                  <a:cs typeface="+mn-cs"/>
                </a:rPr>
                <a:t>2006</a:t>
              </a:r>
              <a:endParaRPr kumimoji="0" lang="en-US" sz="2000" b="1"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
          <p:nvSpPr>
            <p:cNvPr id="61" name="TextBox 60"/>
            <p:cNvSpPr txBox="1"/>
            <p:nvPr/>
          </p:nvSpPr>
          <p:spPr>
            <a:xfrm>
              <a:off x="2634209" y="3881140"/>
              <a:ext cx="529904"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5A5A5"/>
                  </a:solidFill>
                  <a:effectLst/>
                  <a:uLnTx/>
                  <a:uFillTx/>
                  <a:latin typeface="Calibri" panose="020F0502020204030204"/>
                  <a:ea typeface="+mn-ea"/>
                  <a:cs typeface="+mn-cs"/>
                </a:rPr>
                <a:t>2012</a:t>
              </a:r>
            </a:p>
          </p:txBody>
        </p:sp>
        <p:sp>
          <p:nvSpPr>
            <p:cNvPr id="62" name="TextBox 61"/>
            <p:cNvSpPr txBox="1"/>
            <p:nvPr/>
          </p:nvSpPr>
          <p:spPr>
            <a:xfrm>
              <a:off x="4350672" y="3876678"/>
              <a:ext cx="68916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2015</a:t>
              </a:r>
            </a:p>
          </p:txBody>
        </p:sp>
        <p:sp>
          <p:nvSpPr>
            <p:cNvPr id="63" name="TextBox 62"/>
            <p:cNvSpPr txBox="1"/>
            <p:nvPr/>
          </p:nvSpPr>
          <p:spPr>
            <a:xfrm>
              <a:off x="7698156" y="3710952"/>
              <a:ext cx="68916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Calibri" panose="020F0502020204030204"/>
                  <a:ea typeface="+mn-ea"/>
                  <a:cs typeface="+mn-cs"/>
                </a:rPr>
                <a:t>2018</a:t>
              </a:r>
            </a:p>
          </p:txBody>
        </p:sp>
      </p:grpSp>
      <p:grpSp>
        <p:nvGrpSpPr>
          <p:cNvPr id="64" name="Group 63"/>
          <p:cNvGrpSpPr/>
          <p:nvPr/>
        </p:nvGrpSpPr>
        <p:grpSpPr>
          <a:xfrm>
            <a:off x="1944040" y="3239666"/>
            <a:ext cx="5881395" cy="489845"/>
            <a:chOff x="1971419" y="3014331"/>
            <a:chExt cx="4426710" cy="489845"/>
          </a:xfrm>
        </p:grpSpPr>
        <p:sp>
          <p:nvSpPr>
            <p:cNvPr id="65" name="TextBox 64"/>
            <p:cNvSpPr txBox="1"/>
            <p:nvPr/>
          </p:nvSpPr>
          <p:spPr>
            <a:xfrm>
              <a:off x="1971419" y="3104066"/>
              <a:ext cx="6891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rPr>
                <a:t>2011</a:t>
              </a:r>
            </a:p>
          </p:txBody>
        </p:sp>
        <p:sp>
          <p:nvSpPr>
            <p:cNvPr id="66" name="TextBox 65"/>
            <p:cNvSpPr txBox="1"/>
            <p:nvPr/>
          </p:nvSpPr>
          <p:spPr>
            <a:xfrm>
              <a:off x="3849521" y="3086018"/>
              <a:ext cx="6891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2014</a:t>
              </a:r>
            </a:p>
          </p:txBody>
        </p:sp>
        <p:sp>
          <p:nvSpPr>
            <p:cNvPr id="67" name="TextBox 66"/>
            <p:cNvSpPr txBox="1"/>
            <p:nvPr/>
          </p:nvSpPr>
          <p:spPr>
            <a:xfrm>
              <a:off x="5708964" y="3014331"/>
              <a:ext cx="6891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solidFill>
                  <a:effectLst/>
                  <a:uLnTx/>
                  <a:uFillTx/>
                  <a:latin typeface="Calibri" panose="020F0502020204030204"/>
                  <a:ea typeface="+mn-ea"/>
                  <a:cs typeface="+mn-cs"/>
                </a:rPr>
                <a:t>2016</a:t>
              </a:r>
            </a:p>
          </p:txBody>
        </p:sp>
      </p:grpSp>
      <p:pic>
        <p:nvPicPr>
          <p:cNvPr id="68" name="Picture 67"/>
          <p:cNvPicPr>
            <a:picLocks noChangeAspect="1"/>
          </p:cNvPicPr>
          <p:nvPr/>
        </p:nvPicPr>
        <p:blipFill>
          <a:blip r:embed="rId3"/>
          <a:stretch>
            <a:fillRect/>
          </a:stretch>
        </p:blipFill>
        <p:spPr>
          <a:xfrm>
            <a:off x="3962248" y="5291527"/>
            <a:ext cx="2034561" cy="1194863"/>
          </a:xfrm>
          <a:prstGeom prst="rect">
            <a:avLst/>
          </a:prstGeom>
          <a:ln>
            <a:solidFill>
              <a:schemeClr val="bg1">
                <a:lumMod val="75000"/>
              </a:schemeClr>
            </a:solidFill>
          </a:ln>
        </p:spPr>
      </p:pic>
      <p:sp>
        <p:nvSpPr>
          <p:cNvPr id="82" name="Rectangle 81"/>
          <p:cNvSpPr/>
          <p:nvPr/>
        </p:nvSpPr>
        <p:spPr>
          <a:xfrm>
            <a:off x="6054456" y="1843768"/>
            <a:ext cx="239200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a:solidFill>
                  <a:prstClr val="black"/>
                </a:solidFill>
                <a:latin typeface="Calibri" panose="020F0502020204030204"/>
              </a:rPr>
              <a:t>Έργο χρηματοδοτούμενο από το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by the Structural Reform Support Service (SRSS)</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 της</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 Ευρωπαϊκής Επιτροπής</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για την</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 παροχή υποστήριξης στους δημόσιους φορείς για δημοσίευση των δεδομένων τους, καθώς και την υλοποίηση δράσεων προώθησης της χρήσης των ανοικτών δεδομ</a:t>
            </a:r>
            <a:r>
              <a:rPr lang="el-GR" sz="1000" dirty="0" err="1">
                <a:solidFill>
                  <a:prstClr val="black"/>
                </a:solidFill>
                <a:latin typeface="Calibri" panose="020F0502020204030204"/>
              </a:rPr>
              <a:t>ένων</a:t>
            </a:r>
            <a:r>
              <a:rPr lang="el-GR" sz="1000" dirty="0">
                <a:solidFill>
                  <a:prstClr val="black"/>
                </a:solidFill>
                <a:latin typeface="Calibri" panose="020F0502020204030204"/>
              </a:rPr>
              <a:t> στον ιδιωτικό και δημόσιο τομέα.</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a:off x="6043058" y="1392885"/>
            <a:ext cx="22756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Έργο Προώθησης</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των Ανοικ</a:t>
            </a:r>
            <a:r>
              <a:rPr lang="el-GR" sz="1400" b="1" dirty="0" err="1">
                <a:solidFill>
                  <a:prstClr val="black"/>
                </a:solidFill>
                <a:latin typeface="Calibri" panose="020F0502020204030204"/>
              </a:rPr>
              <a:t>τών</a:t>
            </a:r>
            <a:r>
              <a:rPr lang="el-GR" sz="1400" b="1" dirty="0">
                <a:solidFill>
                  <a:prstClr val="black"/>
                </a:solidFill>
                <a:latin typeface="Calibri" panose="020F0502020204030204"/>
              </a:rPr>
              <a:t> Δεδομένων</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Rectangle 95"/>
          <p:cNvSpPr/>
          <p:nvPr/>
        </p:nvSpPr>
        <p:spPr>
          <a:xfrm>
            <a:off x="7234875" y="5433507"/>
            <a:ext cx="1997999"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Εργαστήρια για τους Δ.Φ.</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Rectangle 96"/>
          <p:cNvSpPr/>
          <p:nvPr/>
        </p:nvSpPr>
        <p:spPr>
          <a:xfrm>
            <a:off x="7247280" y="5237482"/>
            <a:ext cx="1134093"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Ιούλιος</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2016</a:t>
            </a:r>
          </a:p>
        </p:txBody>
      </p:sp>
      <p:sp>
        <p:nvSpPr>
          <p:cNvPr id="98" name="Rectangle 97"/>
          <p:cNvSpPr/>
          <p:nvPr/>
        </p:nvSpPr>
        <p:spPr>
          <a:xfrm>
            <a:off x="7478205" y="4725585"/>
            <a:ext cx="16768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ο</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Open Data Hackathon</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Rectangle 98"/>
          <p:cNvSpPr/>
          <p:nvPr/>
        </p:nvSpPr>
        <p:spPr>
          <a:xfrm>
            <a:off x="7551187" y="4471949"/>
            <a:ext cx="152798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Σεπτέμβριος</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2016</a:t>
            </a:r>
          </a:p>
        </p:txBody>
      </p:sp>
      <p:pic>
        <p:nvPicPr>
          <p:cNvPr id="108" name="Picture 107"/>
          <p:cNvPicPr/>
          <p:nvPr/>
        </p:nvPicPr>
        <p:blipFill>
          <a:blip r:embed="rId4"/>
          <a:stretch>
            <a:fillRect/>
          </a:stretch>
        </p:blipFill>
        <p:spPr>
          <a:xfrm>
            <a:off x="9091229" y="1368693"/>
            <a:ext cx="1925330" cy="1258450"/>
          </a:xfrm>
          <a:prstGeom prst="rect">
            <a:avLst/>
          </a:prstGeom>
          <a:noFill/>
          <a:ln>
            <a:solidFill>
              <a:schemeClr val="bg1">
                <a:lumMod val="75000"/>
              </a:schemeClr>
            </a:solidFill>
          </a:ln>
        </p:spPr>
      </p:pic>
      <p:grpSp>
        <p:nvGrpSpPr>
          <p:cNvPr id="110" name="10 Grupo"/>
          <p:cNvGrpSpPr/>
          <p:nvPr/>
        </p:nvGrpSpPr>
        <p:grpSpPr>
          <a:xfrm rot="1044741">
            <a:off x="10324553" y="2925786"/>
            <a:ext cx="440633" cy="853613"/>
            <a:chOff x="7330867" y="1781398"/>
            <a:chExt cx="315507" cy="838472"/>
          </a:xfrm>
        </p:grpSpPr>
        <p:cxnSp>
          <p:nvCxnSpPr>
            <p:cNvPr id="112" name="47 Conector recto"/>
            <p:cNvCxnSpPr/>
            <p:nvPr/>
          </p:nvCxnSpPr>
          <p:spPr>
            <a:xfrm rot="19884242" flipV="1">
              <a:off x="7330867" y="1939335"/>
              <a:ext cx="315507" cy="68053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3" name="53 Elipse"/>
            <p:cNvSpPr/>
            <p:nvPr/>
          </p:nvSpPr>
          <p:spPr>
            <a:xfrm>
              <a:off x="7477000" y="1781398"/>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sp>
        <p:nvSpPr>
          <p:cNvPr id="115" name="Rectangle 114"/>
          <p:cNvSpPr/>
          <p:nvPr/>
        </p:nvSpPr>
        <p:spPr>
          <a:xfrm>
            <a:off x="10708890" y="2901373"/>
            <a:ext cx="14715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000" b="0" i="0" u="none" strike="noStrike" kern="1200" cap="none" spc="0" normalizeH="0" baseline="30000" noProof="0" dirty="0">
                <a:ln>
                  <a:noFill/>
                </a:ln>
                <a:solidFill>
                  <a:prstClr val="black"/>
                </a:solidFill>
                <a:effectLst/>
                <a:uLnTx/>
                <a:uFillTx/>
                <a:latin typeface="Calibri" panose="020F0502020204030204"/>
                <a:ea typeface="+mn-ea"/>
                <a:cs typeface="+mn-cs"/>
              </a:rPr>
              <a:t>ο</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Open Data Hackathon</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p:cNvSpPr/>
          <p:nvPr/>
        </p:nvSpPr>
        <p:spPr>
          <a:xfrm>
            <a:off x="10629477" y="2677919"/>
            <a:ext cx="156212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a:solidFill>
                  <a:prstClr val="black"/>
                </a:solidFill>
                <a:latin typeface="Calibri" panose="020F0502020204030204"/>
              </a:rPr>
              <a:t>Σεπτέμβριος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2018</a:t>
            </a:r>
          </a:p>
        </p:txBody>
      </p:sp>
      <p:sp>
        <p:nvSpPr>
          <p:cNvPr id="84" name="TextBox 83"/>
          <p:cNvSpPr txBox="1"/>
          <p:nvPr/>
        </p:nvSpPr>
        <p:spPr>
          <a:xfrm>
            <a:off x="8544764" y="3263788"/>
            <a:ext cx="70403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2017</a:t>
            </a:r>
          </a:p>
        </p:txBody>
      </p:sp>
      <p:sp>
        <p:nvSpPr>
          <p:cNvPr id="87" name="Rectangle 86"/>
          <p:cNvSpPr/>
          <p:nvPr/>
        </p:nvSpPr>
        <p:spPr>
          <a:xfrm>
            <a:off x="9116146" y="4711401"/>
            <a:ext cx="16703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a:ea typeface="+mn-ea"/>
                <a:cs typeface="+mn-cs"/>
              </a:rPr>
              <a:t>Εθνικό Σχέδιο</a:t>
            </a:r>
            <a:r>
              <a:rPr kumimoji="0" lang="el-GR" sz="1400" b="1" i="0" u="none" strike="noStrike" kern="1200" cap="none" spc="0" normalizeH="0" noProof="0" dirty="0">
                <a:ln>
                  <a:noFill/>
                </a:ln>
                <a:solidFill>
                  <a:prstClr val="black"/>
                </a:solidFill>
                <a:effectLst/>
                <a:uLnTx/>
                <a:uFillTx/>
                <a:latin typeface="Calibri" panose="020F0502020204030204"/>
                <a:ea typeface="+mn-ea"/>
                <a:cs typeface="+mn-cs"/>
              </a:rPr>
              <a:t> Δράσης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2017-2021</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8817618" y="3725084"/>
            <a:ext cx="628318" cy="885747"/>
            <a:chOff x="8817618" y="3725084"/>
            <a:chExt cx="628318" cy="885747"/>
          </a:xfrm>
        </p:grpSpPr>
        <p:sp>
          <p:nvSpPr>
            <p:cNvPr id="94" name="27 Elipse"/>
            <p:cNvSpPr/>
            <p:nvPr/>
          </p:nvSpPr>
          <p:spPr>
            <a:xfrm flipH="1" flipV="1">
              <a:off x="8817618" y="3725084"/>
              <a:ext cx="161505" cy="146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cxnSp>
          <p:nvCxnSpPr>
            <p:cNvPr id="95" name="43 Conector recto"/>
            <p:cNvCxnSpPr/>
            <p:nvPr/>
          </p:nvCxnSpPr>
          <p:spPr>
            <a:xfrm>
              <a:off x="8921169" y="3858833"/>
              <a:ext cx="504891" cy="74712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49 Elipse"/>
            <p:cNvSpPr/>
            <p:nvPr/>
          </p:nvSpPr>
          <p:spPr>
            <a:xfrm flipH="1" flipV="1">
              <a:off x="9400217" y="4565112"/>
              <a:ext cx="45719" cy="4571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pic>
        <p:nvPicPr>
          <p:cNvPr id="102" name="Picture 2"/>
          <p:cNvPicPr>
            <a:picLocks noChangeAspect="1" noChangeArrowheads="1"/>
          </p:cNvPicPr>
          <p:nvPr/>
        </p:nvPicPr>
        <p:blipFill>
          <a:blip r:embed="rId5" cstate="print"/>
          <a:srcRect/>
          <a:stretch>
            <a:fillRect/>
          </a:stretch>
        </p:blipFill>
        <p:spPr bwMode="auto">
          <a:xfrm>
            <a:off x="10867163" y="122647"/>
            <a:ext cx="960108" cy="589060"/>
          </a:xfrm>
          <a:prstGeom prst="rect">
            <a:avLst/>
          </a:prstGeom>
          <a:noFill/>
          <a:ln w="9525">
            <a:noFill/>
            <a:miter lim="800000"/>
            <a:headEnd/>
            <a:tailEnd/>
          </a:ln>
        </p:spPr>
      </p:pic>
      <p:sp>
        <p:nvSpPr>
          <p:cNvPr id="104" name="Rectangle 103"/>
          <p:cNvSpPr/>
          <p:nvPr/>
        </p:nvSpPr>
        <p:spPr>
          <a:xfrm>
            <a:off x="9136649" y="5157828"/>
            <a:ext cx="1860109" cy="70788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Νομοθεσία</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000" b="1" dirty="0">
                <a:solidFill>
                  <a:prstClr val="black"/>
                </a:solidFill>
                <a:latin typeface="Calibri" panose="020F0502020204030204"/>
              </a:rPr>
              <a:t>Υποδομή</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(portal)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Παροχή εκπαίδευσης</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Προώθηση</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Rectangle 110"/>
          <p:cNvSpPr/>
          <p:nvPr/>
        </p:nvSpPr>
        <p:spPr>
          <a:xfrm>
            <a:off x="10755685" y="4145006"/>
            <a:ext cx="149078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a:solidFill>
                  <a:prstClr val="black"/>
                </a:solidFill>
                <a:latin typeface="Calibri" panose="020F0502020204030204"/>
              </a:rPr>
              <a:t>Νοέμβριος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2018</a:t>
            </a:r>
          </a:p>
        </p:txBody>
      </p:sp>
      <p:sp>
        <p:nvSpPr>
          <p:cNvPr id="114" name="Rectangle 113"/>
          <p:cNvSpPr/>
          <p:nvPr/>
        </p:nvSpPr>
        <p:spPr>
          <a:xfrm>
            <a:off x="10776208" y="4352944"/>
            <a:ext cx="1332802"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Το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data.gov.cy</a:t>
            </a:r>
            <a:r>
              <a:rPr kumimoji="0" lang="en-US" sz="1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l-GR" sz="1000" b="0" i="0" u="none" strike="noStrike" kern="1200" cap="none" spc="0" normalizeH="0" noProof="0" dirty="0">
                <a:ln>
                  <a:noFill/>
                </a:ln>
                <a:solidFill>
                  <a:prstClr val="black"/>
                </a:solidFill>
                <a:effectLst/>
                <a:uLnTx/>
                <a:uFillTx/>
                <a:latin typeface="Calibri" panose="020F0502020204030204"/>
                <a:ea typeface="+mn-ea"/>
                <a:cs typeface="+mn-cs"/>
              </a:rPr>
              <a:t>αξιολογείται ως η κορυφαία Πύλη Ανοικτών Δεδομένων στην ΕΕ</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7" name="10 Grupo"/>
          <p:cNvGrpSpPr/>
          <p:nvPr/>
        </p:nvGrpSpPr>
        <p:grpSpPr>
          <a:xfrm rot="7041258">
            <a:off x="10783464" y="3448367"/>
            <a:ext cx="261080" cy="922881"/>
            <a:chOff x="7476242" y="1525985"/>
            <a:chExt cx="186942" cy="906264"/>
          </a:xfrm>
        </p:grpSpPr>
        <p:cxnSp>
          <p:nvCxnSpPr>
            <p:cNvPr id="119" name="47 Conector recto"/>
            <p:cNvCxnSpPr>
              <a:stCxn id="35" idx="5"/>
              <a:endCxn id="120" idx="4"/>
            </p:cNvCxnSpPr>
            <p:nvPr/>
          </p:nvCxnSpPr>
          <p:spPr>
            <a:xfrm rot="14558742">
              <a:off x="7174068" y="1943133"/>
              <a:ext cx="821992" cy="15624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0" name="53 Elipse"/>
            <p:cNvSpPr/>
            <p:nvPr/>
          </p:nvSpPr>
          <p:spPr>
            <a:xfrm>
              <a:off x="7476242" y="1525985"/>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grpSp>
      <p:pic>
        <p:nvPicPr>
          <p:cNvPr id="2" name="Picture 1"/>
          <p:cNvPicPr>
            <a:picLocks noChangeAspect="1"/>
          </p:cNvPicPr>
          <p:nvPr/>
        </p:nvPicPr>
        <p:blipFill>
          <a:blip r:embed="rId6"/>
          <a:stretch>
            <a:fillRect/>
          </a:stretch>
        </p:blipFill>
        <p:spPr>
          <a:xfrm>
            <a:off x="10066703" y="5708952"/>
            <a:ext cx="1487576" cy="943546"/>
          </a:xfrm>
          <a:prstGeom prst="rect">
            <a:avLst/>
          </a:prstGeom>
          <a:noFill/>
          <a:ln>
            <a:solidFill>
              <a:schemeClr val="bg1">
                <a:lumMod val="65000"/>
              </a:schemeClr>
            </a:solidFill>
          </a:ln>
        </p:spPr>
      </p:pic>
      <p:sp>
        <p:nvSpPr>
          <p:cNvPr id="106" name="Title 9"/>
          <p:cNvSpPr txBox="1">
            <a:spLocks/>
          </p:cNvSpPr>
          <p:nvPr/>
        </p:nvSpPr>
        <p:spPr>
          <a:xfrm>
            <a:off x="270570" y="248237"/>
            <a:ext cx="11247967" cy="487363"/>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l-GR" altLang="en-US" sz="2400" dirty="0">
                <a:solidFill>
                  <a:srgbClr val="0070C0"/>
                </a:solidFill>
                <a:latin typeface="Arial" pitchFamily="34" charset="0"/>
                <a:cs typeface="Arial" pitchFamily="34" charset="0"/>
              </a:rPr>
              <a:t>Ανοικτά Δεδομένα και Κύπρος</a:t>
            </a:r>
            <a:endParaRPr lang="el-GR" altLang="en-US" sz="1867" dirty="0">
              <a:solidFill>
                <a:srgbClr val="0070C0"/>
              </a:solidFill>
              <a:latin typeface="Arial" pitchFamily="34" charset="0"/>
              <a:cs typeface="Arial" pitchFamily="34" charset="0"/>
            </a:endParaRPr>
          </a:p>
        </p:txBody>
      </p:sp>
      <p:cxnSp>
        <p:nvCxnSpPr>
          <p:cNvPr id="107" name="Straight Connector 106"/>
          <p:cNvCxnSpPr/>
          <p:nvPr/>
        </p:nvCxnSpPr>
        <p:spPr>
          <a:xfrm flipV="1">
            <a:off x="270570" y="76417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573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886" y="269810"/>
            <a:ext cx="67880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Στρατηγικό Σχέδιο</a:t>
            </a: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2017-2021</a:t>
            </a:r>
            <a:endPar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sp>
        <p:nvSpPr>
          <p:cNvPr id="2" name="Rectangle 1"/>
          <p:cNvSpPr/>
          <p:nvPr/>
        </p:nvSpPr>
        <p:spPr>
          <a:xfrm>
            <a:off x="3520867" y="4176509"/>
            <a:ext cx="8058684" cy="2616101"/>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Κύριες</a:t>
            </a:r>
            <a:r>
              <a:rPr kumimoji="0" lang="el-GR" sz="20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Επιδιώξεις</a:t>
            </a:r>
            <a:r>
              <a:rPr kumimoji="0" lang="el-GR" alt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lvl="0" indent="-342900">
              <a:lnSpc>
                <a:spcPct val="80000"/>
              </a:lnSpc>
              <a:buFont typeface="Wingdings" panose="05000000000000000000" pitchFamily="2" charset="2"/>
              <a:buChar char="§"/>
            </a:pPr>
            <a:r>
              <a:rPr lang="el-GR" sz="2000" dirty="0">
                <a:solidFill>
                  <a:prstClr val="black">
                    <a:lumMod val="65000"/>
                    <a:lumOff val="35000"/>
                  </a:prstClr>
                </a:solidFill>
                <a:latin typeface="Arial" panose="020B0604020202020204" pitchFamily="34" charset="0"/>
                <a:cs typeface="Arial" panose="020B0604020202020204" pitchFamily="34" charset="0"/>
              </a:rPr>
              <a:t>αύξηση παραγωγικότητας και οικονομικής δραστηριότητας</a:t>
            </a:r>
          </a:p>
          <a:p>
            <a:pPr marL="342900" lvl="0" indent="-342900">
              <a:lnSpc>
                <a:spcPct val="80000"/>
              </a:lnSpc>
              <a:buFont typeface="Wingdings" panose="05000000000000000000" pitchFamily="2" charset="2"/>
              <a:buChar char="§"/>
            </a:pPr>
            <a:endParaRPr lang="el-GR" sz="5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a:lnSpc>
                <a:spcPct val="80000"/>
              </a:lnSpc>
              <a:buFont typeface="Wingdings" panose="05000000000000000000" pitchFamily="2" charset="2"/>
              <a:buChar char="§"/>
            </a:pPr>
            <a:r>
              <a:rPr lang="el-GR" sz="2000" dirty="0">
                <a:solidFill>
                  <a:prstClr val="black">
                    <a:lumMod val="65000"/>
                    <a:lumOff val="35000"/>
                  </a:prstClr>
                </a:solidFill>
                <a:latin typeface="Arial" panose="020B0604020202020204" pitchFamily="34" charset="0"/>
                <a:cs typeface="Arial" panose="020B0604020202020204" pitchFamily="34" charset="0"/>
              </a:rPr>
              <a:t>παροχής της αναγκαίας πρώτης ύλης για την ανάπτυξη καινοτόμων εφαρμογών και υπηρεσιών προστιθέμενης αξίας</a:t>
            </a:r>
          </a:p>
          <a:p>
            <a:pPr marL="342900" lvl="0" indent="-342900">
              <a:lnSpc>
                <a:spcPct val="80000"/>
              </a:lnSpc>
              <a:buFont typeface="Wingdings" panose="05000000000000000000" pitchFamily="2" charset="2"/>
              <a:buChar char="§"/>
            </a:pPr>
            <a:endParaRPr lang="el-GR" sz="5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a:lnSpc>
                <a:spcPct val="80000"/>
              </a:lnSpc>
              <a:buFont typeface="Wingdings" panose="05000000000000000000" pitchFamily="2" charset="2"/>
              <a:buChar char="§"/>
            </a:pPr>
            <a:r>
              <a:rPr lang="el-GR" sz="2000" dirty="0">
                <a:solidFill>
                  <a:prstClr val="black">
                    <a:lumMod val="65000"/>
                    <a:lumOff val="35000"/>
                  </a:prstClr>
                </a:solidFill>
                <a:latin typeface="Arial" panose="020B0604020202020204" pitchFamily="34" charset="0"/>
                <a:cs typeface="Arial" panose="020B0604020202020204" pitchFamily="34" charset="0"/>
              </a:rPr>
              <a:t>αύξησης της λογοδοσίας και της διαφάνειας της διοίκησης και της κυβέρνησης</a:t>
            </a:r>
          </a:p>
          <a:p>
            <a:pPr marL="342900" lvl="0" indent="-342900">
              <a:lnSpc>
                <a:spcPct val="80000"/>
              </a:lnSpc>
              <a:buFont typeface="Wingdings" panose="05000000000000000000" pitchFamily="2" charset="2"/>
              <a:buChar char="§"/>
            </a:pPr>
            <a:endParaRPr lang="el-GR" sz="5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a:lnSpc>
                <a:spcPct val="80000"/>
              </a:lnSpc>
              <a:buFont typeface="Wingdings" panose="05000000000000000000" pitchFamily="2" charset="2"/>
              <a:buChar char="§"/>
            </a:pPr>
            <a:r>
              <a:rPr lang="el-GR" sz="2000" dirty="0">
                <a:solidFill>
                  <a:prstClr val="black">
                    <a:lumMod val="65000"/>
                    <a:lumOff val="35000"/>
                  </a:prstClr>
                </a:solidFill>
                <a:latin typeface="Arial" panose="020B0604020202020204" pitchFamily="34" charset="0"/>
                <a:cs typeface="Arial" panose="020B0604020202020204" pitchFamily="34" charset="0"/>
              </a:rPr>
              <a:t>ενίσχυσης της ψηφιακής οικονομίας και συνεισφορά αναγκαίων πόρων (δεδομένων) στην ανάπτυξη νέων τεχνολογιών ιδιαίτερα στο πεδίο της Τ.Ν.</a:t>
            </a:r>
          </a:p>
        </p:txBody>
      </p:sp>
      <p:sp>
        <p:nvSpPr>
          <p:cNvPr id="26" name="Rectangle 25"/>
          <p:cNvSpPr/>
          <p:nvPr/>
        </p:nvSpPr>
        <p:spPr>
          <a:xfrm>
            <a:off x="3520868" y="1102783"/>
            <a:ext cx="6972512" cy="880241"/>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l-GR"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l-GR" sz="2000" noProof="0" dirty="0">
                <a:solidFill>
                  <a:prstClr val="black">
                    <a:lumMod val="65000"/>
                    <a:lumOff val="35000"/>
                  </a:prstClr>
                </a:solidFill>
                <a:latin typeface="Arial" panose="020B0604020202020204" pitchFamily="34" charset="0"/>
                <a:cs typeface="Arial" panose="020B0604020202020204" pitchFamily="34" charset="0"/>
              </a:rPr>
              <a:t>Δημοσιεύτηκε το </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2017 (</a:t>
            </a:r>
            <a:r>
              <a:rPr kumimoji="0" lang="el-GR"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σύνοψη</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endParaRPr kumimoji="0" lang="el-GR"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80000"/>
              </a:lnSpc>
              <a:spcBef>
                <a:spcPts val="0"/>
              </a:spcBef>
              <a:spcAft>
                <a:spcPts val="0"/>
              </a:spcAft>
              <a:buClrTx/>
              <a:buSzTx/>
              <a:buFont typeface="Wingdings" panose="05000000000000000000" pitchFamily="2" charset="2"/>
              <a:buChar char="q"/>
              <a:tabLst/>
              <a:defRPr/>
            </a:pPr>
            <a:endParaRPr kumimoji="0" lang="el-GR"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Επικαιροποιήθηκε</a:t>
            </a:r>
            <a:r>
              <a:rPr kumimoji="0" lang="el-GR" sz="2000" b="0"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το </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2019</a:t>
            </a:r>
            <a:endParaRPr kumimoji="0" lang="el-GR"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a:blip r:embed="rId2" cstate="print"/>
          <a:stretch>
            <a:fillRect/>
          </a:stretch>
        </p:blipFill>
        <p:spPr>
          <a:xfrm>
            <a:off x="772589" y="1095919"/>
            <a:ext cx="2119357" cy="1083966"/>
          </a:xfrm>
          <a:prstGeom prst="rect">
            <a:avLst/>
          </a:prstGeom>
        </p:spPr>
      </p:pic>
      <p:sp>
        <p:nvSpPr>
          <p:cNvPr id="3" name="TextBox 2"/>
          <p:cNvSpPr txBox="1"/>
          <p:nvPr/>
        </p:nvSpPr>
        <p:spPr>
          <a:xfrm>
            <a:off x="3520868" y="2119373"/>
            <a:ext cx="8058684" cy="1938992"/>
          </a:xfrm>
          <a:prstGeom prst="rect">
            <a:avLst/>
          </a:prstGeom>
          <a:noFill/>
        </p:spPr>
        <p:txBody>
          <a:bodyPr wrap="square" rtlCol="0">
            <a:spAutoFit/>
          </a:bodyPr>
          <a:lstStyle/>
          <a:p>
            <a:pPr lvl="0"/>
            <a:r>
              <a:rPr kumimoji="0" lang="el-GR"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Όραμα</a:t>
            </a: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lang="el-GR" sz="2000" dirty="0">
                <a:solidFill>
                  <a:prstClr val="black">
                    <a:lumMod val="65000"/>
                    <a:lumOff val="35000"/>
                  </a:prstClr>
                </a:solidFill>
                <a:latin typeface="Arial" panose="020B0604020202020204" pitchFamily="34" charset="0"/>
                <a:cs typeface="Arial" panose="020B0604020202020204" pitchFamily="34" charset="0"/>
              </a:rPr>
              <a:t>να καταστεί η Κύπρος ένα εκ των πρωτοπόρων κρατών στον τομέα των Ανοικτών Δεδομένων μέσω της δημιουργίας ενός περιβάλλοντος, όπου η διάθεση των δεδομένων του δημόσιου τομέα για περαιτέρω χρήση να συγκαταλέγεται στις προτεραιότητες των δημόσιων φορέων και όπου τα οφέλη από την περαιτέρω χρήση αναγνωρίζονται από όλους.</a:t>
            </a:r>
            <a:endPar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31" name="Picture 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818" y="2698421"/>
            <a:ext cx="1866900" cy="9406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3" name="Picture 3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38" y="4813239"/>
            <a:ext cx="1846580" cy="10222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 name="Picture 2"/>
          <p:cNvPicPr>
            <a:picLocks noChangeAspect="1" noChangeArrowheads="1"/>
          </p:cNvPicPr>
          <p:nvPr/>
        </p:nvPicPr>
        <p:blipFill>
          <a:blip r:embed="rId5" cstate="print"/>
          <a:srcRect/>
          <a:stretch>
            <a:fillRect/>
          </a:stretch>
        </p:blipFill>
        <p:spPr bwMode="auto">
          <a:xfrm>
            <a:off x="10896535" y="142416"/>
            <a:ext cx="960107" cy="589059"/>
          </a:xfrm>
          <a:prstGeom prst="rect">
            <a:avLst/>
          </a:prstGeom>
          <a:noFill/>
          <a:ln w="9525">
            <a:noFill/>
            <a:miter lim="800000"/>
            <a:headEnd/>
            <a:tailEnd/>
          </a:ln>
        </p:spPr>
      </p:pic>
      <p:cxnSp>
        <p:nvCxnSpPr>
          <p:cNvPr id="35" name="Straight Connector 34"/>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9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765" y="143310"/>
            <a:ext cx="67880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Στρατηγική Ανοικτών Δεδομένων</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70C0"/>
                </a:solidFill>
                <a:latin typeface="Arial Narrow" panose="020B0606020202030204" pitchFamily="34" charset="0"/>
                <a:cs typeface="Arial" panose="020B0604020202020204" pitchFamily="34" charset="0"/>
              </a:rPr>
              <a:t>Κρίσιμοι Παράγοντες Επιτυχίας</a:t>
            </a:r>
            <a:endPar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10896535" y="181242"/>
            <a:ext cx="960107" cy="589059"/>
          </a:xfrm>
          <a:prstGeom prst="rect">
            <a:avLst/>
          </a:prstGeom>
          <a:noFill/>
          <a:ln w="9525">
            <a:noFill/>
            <a:miter lim="800000"/>
            <a:headEnd/>
            <a:tailEnd/>
          </a:ln>
        </p:spPr>
      </p:pic>
      <p:cxnSp>
        <p:nvCxnSpPr>
          <p:cNvPr id="8" name="Straight Connector 7"/>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39726" y="881974"/>
            <a:ext cx="9642517" cy="5821176"/>
          </a:xfrm>
          <a:prstGeom prst="rect">
            <a:avLst/>
          </a:prstGeom>
        </p:spPr>
      </p:pic>
    </p:spTree>
    <p:extLst>
      <p:ext uri="{BB962C8B-B14F-4D97-AF65-F5344CB8AC3E}">
        <p14:creationId xmlns:p14="http://schemas.microsoft.com/office/powerpoint/2010/main" val="175203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3863" y="950591"/>
            <a:ext cx="9451647" cy="6048415"/>
          </a:xfrm>
          <a:prstGeom prst="rect">
            <a:avLst/>
          </a:prstGeom>
        </p:spPr>
      </p:pic>
      <p:sp>
        <p:nvSpPr>
          <p:cNvPr id="6" name="TextBox 5"/>
          <p:cNvSpPr txBox="1"/>
          <p:nvPr/>
        </p:nvSpPr>
        <p:spPr>
          <a:xfrm>
            <a:off x="260765" y="143310"/>
            <a:ext cx="6788046"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l-GR" sz="2400" i="0" u="none" strike="noStrike" kern="1200" cap="none" spc="0" normalizeH="0" noProof="0" dirty="0">
                <a:ln>
                  <a:noFill/>
                </a:ln>
                <a:solidFill>
                  <a:srgbClr val="0070C0"/>
                </a:solidFill>
                <a:effectLst/>
                <a:uLnTx/>
                <a:uFillTx/>
                <a:latin typeface="Arial Narrow" panose="020B0606020202030204" pitchFamily="34" charset="0"/>
                <a:cs typeface="Arial" panose="020B0604020202020204" pitchFamily="34" charset="0"/>
              </a:rPr>
              <a:t>Στρατηγική Ανοικ</a:t>
            </a:r>
            <a:r>
              <a:rPr lang="el-GR" sz="2400" noProof="0" dirty="0">
                <a:solidFill>
                  <a:srgbClr val="0070C0"/>
                </a:solidFill>
                <a:latin typeface="Arial Narrow" panose="020B0606020202030204" pitchFamily="34" charset="0"/>
                <a:cs typeface="Arial" panose="020B0604020202020204" pitchFamily="34" charset="0"/>
              </a:rPr>
              <a:t>τών</a:t>
            </a:r>
            <a:r>
              <a:rPr lang="el-GR" sz="2400" dirty="0">
                <a:solidFill>
                  <a:srgbClr val="0070C0"/>
                </a:solidFill>
                <a:latin typeface="Arial Narrow" panose="020B0606020202030204" pitchFamily="34" charset="0"/>
                <a:cs typeface="Arial" panose="020B0604020202020204" pitchFamily="34" charset="0"/>
              </a:rPr>
              <a:t> Δεδομένων</a:t>
            </a:r>
            <a:endParaRPr kumimoji="0" lang="en-US" sz="2400" i="0" u="none" strike="noStrike" kern="1200" cap="none" spc="0" normalizeH="0" noProof="0" dirty="0">
              <a:ln>
                <a:noFill/>
              </a:ln>
              <a:solidFill>
                <a:srgbClr val="0070C0"/>
              </a:solidFill>
              <a:effectLst/>
              <a:uLnTx/>
              <a:uFillTx/>
              <a:latin typeface="Arial Narrow" panose="020B060602020203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l-GR" baseline="0" dirty="0">
                <a:solidFill>
                  <a:srgbClr val="0070C0"/>
                </a:solidFill>
                <a:latin typeface="Arial Narrow" panose="020B0606020202030204" pitchFamily="34" charset="0"/>
                <a:cs typeface="Arial" panose="020B0604020202020204" pitchFamily="34" charset="0"/>
              </a:rPr>
              <a:t>Ενδιαφερόμενα Μέρη</a:t>
            </a:r>
            <a:endParaRPr kumimoji="0" lang="el-GR" i="0" u="none" strike="noStrike" kern="1200" cap="none" spc="0" normalizeH="0" baseline="0" noProof="0" dirty="0">
              <a:ln>
                <a:noFill/>
              </a:ln>
              <a:solidFill>
                <a:srgbClr val="0070C0"/>
              </a:solidFill>
              <a:effectLst/>
              <a:uLnTx/>
              <a:uFillTx/>
              <a:latin typeface="Arial Narrow" panose="020B060602020203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0896535" y="181242"/>
            <a:ext cx="960107" cy="589059"/>
          </a:xfrm>
          <a:prstGeom prst="rect">
            <a:avLst/>
          </a:prstGeom>
          <a:noFill/>
          <a:ln w="9525">
            <a:noFill/>
            <a:miter lim="800000"/>
            <a:headEnd/>
            <a:tailEnd/>
          </a:ln>
        </p:spPr>
      </p:pic>
      <p:cxnSp>
        <p:nvCxnSpPr>
          <p:cNvPr id="8" name="Straight Connector 7"/>
          <p:cNvCxnSpPr/>
          <p:nvPr/>
        </p:nvCxnSpPr>
        <p:spPr>
          <a:xfrm flipV="1">
            <a:off x="251520" y="859425"/>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18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40935" y="1290414"/>
            <a:ext cx="11041166" cy="5024927"/>
          </a:xfrm>
          <a:prstGeom prst="rect">
            <a:avLst/>
          </a:prstGeom>
          <a:noFill/>
          <a:ln>
            <a:solidFill>
              <a:schemeClr val="bg1">
                <a:lumMod val="65000"/>
              </a:schemeClr>
            </a:solidFill>
          </a:ln>
        </p:spPr>
      </p:pic>
      <p:sp>
        <p:nvSpPr>
          <p:cNvPr id="5" name="Title 9"/>
          <p:cNvSpPr>
            <a:spLocks noGrp="1"/>
          </p:cNvSpPr>
          <p:nvPr>
            <p:ph type="title"/>
          </p:nvPr>
        </p:nvSpPr>
        <p:spPr>
          <a:xfrm>
            <a:off x="279495" y="343438"/>
            <a:ext cx="11247967" cy="487363"/>
          </a:xfrm>
        </p:spPr>
        <p:txBody>
          <a:bodyPr>
            <a:noAutofit/>
          </a:bodyPr>
          <a:lstStyle/>
          <a:p>
            <a:r>
              <a:rPr lang="el-GR" altLang="en-US" sz="2400" dirty="0">
                <a:solidFill>
                  <a:srgbClr val="0070C0"/>
                </a:solidFill>
                <a:latin typeface="Arial" pitchFamily="34" charset="0"/>
                <a:cs typeface="Arial" pitchFamily="34" charset="0"/>
              </a:rPr>
              <a:t>Στρατηγικό Σχέδιο 2017-2021</a:t>
            </a:r>
            <a:br>
              <a:rPr lang="el-GR" altLang="en-US" sz="1867" dirty="0">
                <a:solidFill>
                  <a:srgbClr val="0070C0"/>
                </a:solidFill>
                <a:latin typeface="Arial" pitchFamily="34" charset="0"/>
                <a:cs typeface="Arial" pitchFamily="34" charset="0"/>
              </a:rPr>
            </a:br>
            <a:r>
              <a:rPr lang="el-GR" altLang="en-US" sz="1867" dirty="0">
                <a:solidFill>
                  <a:srgbClr val="0070C0"/>
                </a:solidFill>
                <a:latin typeface="Arial" pitchFamily="34" charset="0"/>
                <a:cs typeface="Arial" pitchFamily="34" charset="0"/>
              </a:rPr>
              <a:t>Κύριοι Άξονες Δράσης</a:t>
            </a:r>
          </a:p>
        </p:txBody>
      </p:sp>
      <p:pic>
        <p:nvPicPr>
          <p:cNvPr id="6" name="Picture 4"/>
          <p:cNvPicPr>
            <a:picLocks noChangeAspect="1" noChangeArrowheads="1"/>
          </p:cNvPicPr>
          <p:nvPr/>
        </p:nvPicPr>
        <p:blipFill>
          <a:blip r:embed="rId3" cstate="print"/>
          <a:srcRect/>
          <a:stretch>
            <a:fillRect/>
          </a:stretch>
        </p:blipFill>
        <p:spPr bwMode="auto">
          <a:xfrm>
            <a:off x="10721319" y="153434"/>
            <a:ext cx="1118514" cy="621763"/>
          </a:xfrm>
          <a:prstGeom prst="rect">
            <a:avLst/>
          </a:prstGeom>
          <a:noFill/>
          <a:ln w="9525">
            <a:noFill/>
            <a:miter lim="800000"/>
            <a:headEnd/>
            <a:tailEnd/>
          </a:ln>
        </p:spPr>
      </p:pic>
      <p:cxnSp>
        <p:nvCxnSpPr>
          <p:cNvPr id="7" name="Straight Connector 6"/>
          <p:cNvCxnSpPr/>
          <p:nvPr/>
        </p:nvCxnSpPr>
        <p:spPr>
          <a:xfrm flipV="1">
            <a:off x="270570" y="926100"/>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81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a:spLocks noGrp="1"/>
          </p:cNvSpPr>
          <p:nvPr>
            <p:ph type="title"/>
          </p:nvPr>
        </p:nvSpPr>
        <p:spPr>
          <a:xfrm>
            <a:off x="270570" y="438737"/>
            <a:ext cx="11247967" cy="487363"/>
          </a:xfrm>
        </p:spPr>
        <p:txBody>
          <a:bodyPr>
            <a:noAutofit/>
          </a:bodyPr>
          <a:lstStyle/>
          <a:p>
            <a:pPr algn="l" eaLnBrk="1" hangingPunct="1"/>
            <a:r>
              <a:rPr lang="el-GR" altLang="en-US" sz="2400" dirty="0">
                <a:solidFill>
                  <a:srgbClr val="0070C0"/>
                </a:solidFill>
                <a:latin typeface="Arial" pitchFamily="34" charset="0"/>
                <a:cs typeface="Arial" pitchFamily="34" charset="0"/>
              </a:rPr>
              <a:t>Στρατηγικό Πλάνο 2017 – 2021</a:t>
            </a:r>
            <a:endParaRPr lang="el-GR" altLang="en-US" sz="1867" dirty="0">
              <a:solidFill>
                <a:srgbClr val="0070C0"/>
              </a:solidFill>
              <a:latin typeface="Arial" pitchFamily="34" charset="0"/>
              <a:cs typeface="Arial" pitchFamily="34" charset="0"/>
            </a:endParaRPr>
          </a:p>
        </p:txBody>
      </p:sp>
      <p:pic>
        <p:nvPicPr>
          <p:cNvPr id="7" name="Picture 4"/>
          <p:cNvPicPr>
            <a:picLocks noChangeAspect="1" noChangeArrowheads="1"/>
          </p:cNvPicPr>
          <p:nvPr/>
        </p:nvPicPr>
        <p:blipFill>
          <a:blip r:embed="rId2" cstate="print"/>
          <a:srcRect/>
          <a:stretch>
            <a:fillRect/>
          </a:stretch>
        </p:blipFill>
        <p:spPr bwMode="auto">
          <a:xfrm>
            <a:off x="10797519" y="283770"/>
            <a:ext cx="989028" cy="549784"/>
          </a:xfrm>
          <a:prstGeom prst="rect">
            <a:avLst/>
          </a:prstGeom>
          <a:noFill/>
          <a:ln w="9525">
            <a:noFill/>
            <a:miter lim="800000"/>
            <a:headEnd/>
            <a:tailEnd/>
          </a:ln>
        </p:spPr>
      </p:pic>
      <p:cxnSp>
        <p:nvCxnSpPr>
          <p:cNvPr id="8" name="Straight Connector 7"/>
          <p:cNvCxnSpPr/>
          <p:nvPr/>
        </p:nvCxnSpPr>
        <p:spPr>
          <a:xfrm flipV="1">
            <a:off x="270570" y="926100"/>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70570" y="1077003"/>
            <a:ext cx="5828389" cy="5386091"/>
            <a:chOff x="270570" y="1211403"/>
            <a:chExt cx="6677161" cy="4931948"/>
          </a:xfrm>
        </p:grpSpPr>
        <p:grpSp>
          <p:nvGrpSpPr>
            <p:cNvPr id="10" name="Group 9"/>
            <p:cNvGrpSpPr/>
            <p:nvPr/>
          </p:nvGrpSpPr>
          <p:grpSpPr>
            <a:xfrm>
              <a:off x="270570" y="1211403"/>
              <a:ext cx="6677161" cy="4931948"/>
              <a:chOff x="270570" y="1211403"/>
              <a:chExt cx="6677161" cy="4931948"/>
            </a:xfrm>
          </p:grpSpPr>
          <p:pic>
            <p:nvPicPr>
              <p:cNvPr id="5" name="Picture 4"/>
              <p:cNvPicPr>
                <a:picLocks noChangeAspect="1"/>
              </p:cNvPicPr>
              <p:nvPr/>
            </p:nvPicPr>
            <p:blipFill>
              <a:blip r:embed="rId3" cstate="print"/>
              <a:stretch>
                <a:fillRect/>
              </a:stretch>
            </p:blipFill>
            <p:spPr>
              <a:xfrm>
                <a:off x="270570" y="1211403"/>
                <a:ext cx="6677161" cy="3500795"/>
              </a:xfrm>
              <a:prstGeom prst="rect">
                <a:avLst/>
              </a:prstGeom>
            </p:spPr>
          </p:pic>
          <p:pic>
            <p:nvPicPr>
              <p:cNvPr id="9" name="Picture 8"/>
              <p:cNvPicPr>
                <a:picLocks noChangeAspect="1"/>
              </p:cNvPicPr>
              <p:nvPr/>
            </p:nvPicPr>
            <p:blipFill>
              <a:blip r:embed="rId4" cstate="print"/>
              <a:stretch>
                <a:fillRect/>
              </a:stretch>
            </p:blipFill>
            <p:spPr>
              <a:xfrm>
                <a:off x="297204" y="4696164"/>
                <a:ext cx="6650527" cy="1447187"/>
              </a:xfrm>
              <a:prstGeom prst="rect">
                <a:avLst/>
              </a:prstGeom>
            </p:spPr>
          </p:pic>
        </p:grpSp>
        <p:sp>
          <p:nvSpPr>
            <p:cNvPr id="11" name="Rectangle 10"/>
            <p:cNvSpPr/>
            <p:nvPr/>
          </p:nvSpPr>
          <p:spPr>
            <a:xfrm>
              <a:off x="297204" y="1411550"/>
              <a:ext cx="6650527" cy="4731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TextBox 12"/>
          <p:cNvSpPr txBox="1"/>
          <p:nvPr/>
        </p:nvSpPr>
        <p:spPr>
          <a:xfrm>
            <a:off x="6374168" y="1262560"/>
            <a:ext cx="528221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B050"/>
                </a:solidFill>
                <a:effectLst/>
                <a:uLnTx/>
                <a:uFillTx/>
                <a:latin typeface="Calibri"/>
                <a:ea typeface="+mn-ea"/>
                <a:cs typeface="+mn-cs"/>
              </a:rPr>
              <a:t>Αποτελείται από </a:t>
            </a:r>
            <a:r>
              <a:rPr kumimoji="0" lang="en-US" sz="1800" b="0" i="0" u="none" strike="noStrike" kern="1200" cap="none" spc="0" normalizeH="0" baseline="0" noProof="0" dirty="0">
                <a:ln>
                  <a:noFill/>
                </a:ln>
                <a:solidFill>
                  <a:srgbClr val="00B050"/>
                </a:solidFill>
                <a:effectLst/>
                <a:uLnTx/>
                <a:uFillTx/>
                <a:latin typeface="Calibri"/>
                <a:ea typeface="+mn-ea"/>
                <a:cs typeface="+mn-cs"/>
              </a:rPr>
              <a:t>3</a:t>
            </a:r>
            <a:r>
              <a:rPr kumimoji="0" lang="el-GR" sz="1800" b="0" i="0" u="none" strike="noStrike" kern="1200" cap="none" spc="0" normalizeH="0" baseline="0" noProof="0" dirty="0">
                <a:ln>
                  <a:noFill/>
                </a:ln>
                <a:solidFill>
                  <a:srgbClr val="00B050"/>
                </a:solidFill>
                <a:effectLst/>
                <a:uLnTx/>
                <a:uFillTx/>
                <a:latin typeface="Calibri"/>
                <a:ea typeface="+mn-ea"/>
                <a:cs typeface="+mn-cs"/>
              </a:rPr>
              <a:t>3</a:t>
            </a:r>
            <a:r>
              <a:rPr kumimoji="0" lang="en-US" sz="1800" b="0" i="0" u="none" strike="noStrike" kern="1200" cap="none" spc="0" normalizeH="0" baseline="0" noProof="0" dirty="0">
                <a:ln>
                  <a:noFill/>
                </a:ln>
                <a:solidFill>
                  <a:srgbClr val="00B050"/>
                </a:solidFill>
                <a:effectLst/>
                <a:uLnTx/>
                <a:uFillTx/>
                <a:latin typeface="Calibri"/>
                <a:ea typeface="+mn-ea"/>
                <a:cs typeface="+mn-cs"/>
              </a:rPr>
              <a:t> </a:t>
            </a:r>
            <a:r>
              <a:rPr kumimoji="0" lang="el-GR" sz="1800" b="0" i="0" u="none" strike="noStrike" kern="1200" cap="none" spc="0" normalizeH="0" baseline="0" noProof="0" dirty="0">
                <a:ln>
                  <a:noFill/>
                </a:ln>
                <a:solidFill>
                  <a:srgbClr val="00B050"/>
                </a:solidFill>
                <a:effectLst/>
                <a:uLnTx/>
                <a:uFillTx/>
                <a:latin typeface="Calibri"/>
                <a:ea typeface="+mn-ea"/>
                <a:cs typeface="+mn-cs"/>
              </a:rPr>
              <a:t>Δράσεις</a:t>
            </a:r>
            <a:r>
              <a:rPr kumimoji="0" lang="en-US" sz="1800" b="0" i="0" u="none" strike="noStrike" kern="1200" cap="none" spc="0" normalizeH="0" baseline="0" noProof="0" dirty="0">
                <a:ln>
                  <a:noFill/>
                </a:ln>
                <a:solidFill>
                  <a:srgbClr val="00B050"/>
                </a:solidFill>
                <a:effectLst/>
                <a:uLnTx/>
                <a:uFillTx/>
                <a:latin typeface="Calibri"/>
                <a:ea typeface="+mn-ea"/>
                <a:cs typeface="+mn-cs"/>
              </a:rPr>
              <a:t>, </a:t>
            </a:r>
            <a:r>
              <a:rPr lang="el-GR" dirty="0">
                <a:solidFill>
                  <a:srgbClr val="00B050"/>
                </a:solidFill>
                <a:latin typeface="Calibri"/>
              </a:rPr>
              <a:t>οι οποίες κατανέμονται</a:t>
            </a:r>
            <a:r>
              <a:rPr kumimoji="0" lang="en-US" sz="1800" b="0" i="0" u="none" strike="noStrike" kern="1200" cap="none" spc="0" normalizeH="0" baseline="0" noProof="0" dirty="0">
                <a:ln>
                  <a:noFill/>
                </a:ln>
                <a:solidFill>
                  <a:srgbClr val="00B05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Α</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Θεσμικό Πλαίσιο και Διακυβέρνηση</a:t>
            </a:r>
            <a:r>
              <a:rPr kumimoji="0" lang="el-GR" sz="1800" b="0" i="0" u="none" strike="noStrike" kern="1200" cap="none" spc="0" normalizeH="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1200" cap="none" spc="0" normalizeH="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Β</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Υποδομές Διάθεσης</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Γ</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Υποστήριξης Δ.Φ. και</a:t>
            </a:r>
            <a:r>
              <a:rPr kumimoji="0" lang="el-GR" sz="1800" b="0" i="0" u="none" strike="noStrike" kern="1200" cap="none" spc="0" normalizeH="0" noProof="0" dirty="0">
                <a:ln>
                  <a:noFill/>
                </a:ln>
                <a:solidFill>
                  <a:prstClr val="black">
                    <a:lumMod val="65000"/>
                    <a:lumOff val="35000"/>
                  </a:prstClr>
                </a:solidFill>
                <a:effectLst/>
                <a:uLnTx/>
                <a:uFillTx/>
                <a:latin typeface="Calibri"/>
                <a:ea typeface="+mn-ea"/>
                <a:cs typeface="+mn-cs"/>
              </a:rPr>
              <a:t> Εκπαίδευση</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Δ</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Προώθηση Ανοικτών Δεδομένων</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  10</a:t>
            </a:r>
          </a:p>
        </p:txBody>
      </p:sp>
      <p:sp>
        <p:nvSpPr>
          <p:cNvPr id="14" name="TextBox 13"/>
          <p:cNvSpPr txBox="1"/>
          <p:nvPr/>
        </p:nvSpPr>
        <p:spPr>
          <a:xfrm>
            <a:off x="6374168" y="2957062"/>
            <a:ext cx="528221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δυναμικό έγγραφο</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αναθεωρείται και</a:t>
            </a:r>
            <a:r>
              <a:rPr kumimoji="0" lang="el-GR" sz="1800" b="0" i="0" u="none" strike="noStrike" kern="1200" cap="none" spc="0" normalizeH="0" noProof="0" dirty="0">
                <a:ln>
                  <a:noFill/>
                </a:ln>
                <a:solidFill>
                  <a:prstClr val="black">
                    <a:lumMod val="65000"/>
                    <a:lumOff val="35000"/>
                  </a:prstClr>
                </a:solidFill>
                <a:effectLst/>
                <a:uLnTx/>
                <a:uFillTx/>
                <a:latin typeface="Calibri"/>
                <a:ea typeface="+mn-ea"/>
                <a:cs typeface="+mn-cs"/>
              </a:rPr>
              <a:t> εμπλουτίζεται με νέες δράσεις</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παρακολούθηση μέσω</a:t>
            </a:r>
            <a:r>
              <a:rPr kumimoji="0" lang="el-GR" sz="1800" b="0" i="0" u="none" strike="noStrike" kern="1200" cap="none" spc="0" normalizeH="0" noProof="0" dirty="0">
                <a:ln>
                  <a:noFill/>
                </a:ln>
                <a:solidFill>
                  <a:prstClr val="black">
                    <a:lumMod val="65000"/>
                    <a:lumOff val="35000"/>
                  </a:prstClr>
                </a:solidFill>
                <a:effectLst/>
                <a:uLnTx/>
                <a:uFillTx/>
                <a:latin typeface="Calibri"/>
                <a:ea typeface="+mn-ea"/>
                <a:cs typeface="+mn-cs"/>
              </a:rPr>
              <a:t> εκθέσεων προόδου</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5" name="Picture 14"/>
          <p:cNvPicPr>
            <a:picLocks noChangeAspect="1"/>
          </p:cNvPicPr>
          <p:nvPr/>
        </p:nvPicPr>
        <p:blipFill>
          <a:blip r:embed="rId5" cstate="print"/>
          <a:stretch>
            <a:fillRect/>
          </a:stretch>
        </p:blipFill>
        <p:spPr>
          <a:xfrm>
            <a:off x="6458504" y="4005234"/>
            <a:ext cx="5060033" cy="2457860"/>
          </a:xfrm>
          <a:prstGeom prst="rect">
            <a:avLst/>
          </a:prstGeom>
        </p:spPr>
      </p:pic>
    </p:spTree>
    <p:extLst>
      <p:ext uri="{BB962C8B-B14F-4D97-AF65-F5344CB8AC3E}">
        <p14:creationId xmlns:p14="http://schemas.microsoft.com/office/powerpoint/2010/main" val="260420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sz="half" idx="1"/>
          </p:nvPr>
        </p:nvSpPr>
        <p:spPr>
          <a:xfrm>
            <a:off x="349184" y="811800"/>
            <a:ext cx="5708649" cy="6046200"/>
          </a:xfrm>
        </p:spPr>
        <p:txBody>
          <a:bodyPr>
            <a:normAutofit fontScale="70000" lnSpcReduction="20000"/>
          </a:bodyPr>
          <a:lstStyle/>
          <a:p>
            <a:pPr marL="0" indent="0">
              <a:buNone/>
              <a:defRPr/>
            </a:pPr>
            <a:endParaRPr lang="el-GR" altLang="en-US" sz="2133" dirty="0">
              <a:solidFill>
                <a:srgbClr val="FF0000"/>
              </a:solidFill>
              <a:latin typeface="Arial" charset="0"/>
              <a:cs typeface="Arial" charset="0"/>
            </a:endParaRPr>
          </a:p>
          <a:p>
            <a:pPr marL="0" indent="0">
              <a:buNone/>
              <a:defRPr/>
            </a:pPr>
            <a:endParaRPr lang="el-GR" altLang="en-US" sz="2133" b="1" dirty="0">
              <a:solidFill>
                <a:srgbClr val="00B050"/>
              </a:solidFill>
              <a:latin typeface="Arial" charset="0"/>
              <a:cs typeface="Arial" charset="0"/>
            </a:endParaRPr>
          </a:p>
          <a:p>
            <a:pPr marL="0" indent="0">
              <a:buNone/>
              <a:defRPr/>
            </a:pPr>
            <a:r>
              <a:rPr lang="el-GR" altLang="en-US" sz="2133" b="1" dirty="0">
                <a:solidFill>
                  <a:srgbClr val="00B050"/>
                </a:solidFill>
                <a:latin typeface="Arial" charset="0"/>
                <a:cs typeface="Arial" charset="0"/>
              </a:rPr>
              <a:t>Πρέπει</a:t>
            </a:r>
            <a:r>
              <a:rPr lang="el-GR" altLang="en-US" sz="2133" b="1" dirty="0">
                <a:solidFill>
                  <a:srgbClr val="FF0000"/>
                </a:solidFill>
                <a:latin typeface="Arial" charset="0"/>
                <a:cs typeface="Arial" charset="0"/>
              </a:rPr>
              <a:t> </a:t>
            </a:r>
            <a:r>
              <a:rPr lang="el-GR" altLang="en-US" sz="2133" b="1" dirty="0">
                <a:solidFill>
                  <a:srgbClr val="00B050"/>
                </a:solidFill>
                <a:latin typeface="Arial" charset="0"/>
                <a:cs typeface="Arial" charset="0"/>
              </a:rPr>
              <a:t>:</a:t>
            </a:r>
          </a:p>
          <a:p>
            <a:pPr marL="0" indent="0">
              <a:buNone/>
              <a:defRPr/>
            </a:pPr>
            <a:endParaRPr lang="en-US" altLang="en-US" sz="2133" dirty="0">
              <a:solidFill>
                <a:srgbClr val="FF0000"/>
              </a:solidFill>
              <a:latin typeface="Arial" charset="0"/>
              <a:cs typeface="Arial" charset="0"/>
            </a:endParaRPr>
          </a:p>
          <a:p>
            <a:pPr marL="0" indent="0">
              <a:buNone/>
              <a:defRPr/>
            </a:pPr>
            <a:endParaRPr lang="el-GR" altLang="en-US" sz="667" dirty="0">
              <a:solidFill>
                <a:srgbClr val="FF0000"/>
              </a:solidFill>
              <a:latin typeface="Arial" charset="0"/>
              <a:cs typeface="Arial" charset="0"/>
            </a:endParaRPr>
          </a:p>
          <a:p>
            <a:pPr marL="355591" indent="-232828">
              <a:buClr>
                <a:srgbClr val="00B050"/>
              </a:buClr>
              <a:buFont typeface="Wingdings" pitchFamily="2" charset="2"/>
              <a:buChar char="ü"/>
              <a:defRPr/>
            </a:pPr>
            <a:r>
              <a:rPr lang="el-GR" altLang="en-US" sz="2100" dirty="0">
                <a:solidFill>
                  <a:srgbClr val="4F81BD"/>
                </a:solidFill>
                <a:latin typeface="Arial" charset="0"/>
                <a:cs typeface="Arial" charset="0"/>
              </a:rPr>
              <a:t> </a:t>
            </a:r>
            <a:r>
              <a:rPr lang="el-GR" altLang="en-US" sz="2100" b="1" dirty="0">
                <a:solidFill>
                  <a:schemeClr val="tx1">
                    <a:lumMod val="75000"/>
                    <a:lumOff val="25000"/>
                  </a:schemeClr>
                </a:solidFill>
                <a:latin typeface="Arial" charset="0"/>
                <a:cs typeface="Arial" charset="0"/>
              </a:rPr>
              <a:t>Να παρέχουν τις πληροφορίες</a:t>
            </a:r>
            <a:r>
              <a:rPr lang="el-GR" altLang="en-US" sz="2100" dirty="0">
                <a:solidFill>
                  <a:schemeClr val="tx1">
                    <a:lumMod val="75000"/>
                    <a:lumOff val="25000"/>
                  </a:schemeClr>
                </a:solidFill>
                <a:latin typeface="Arial" charset="0"/>
                <a:cs typeface="Arial" charset="0"/>
              </a:rPr>
              <a:t>, χωρίς διακρίσεις</a:t>
            </a:r>
            <a:r>
              <a:rPr lang="en-US" altLang="en-US" sz="2100" dirty="0">
                <a:solidFill>
                  <a:schemeClr val="tx1">
                    <a:lumMod val="75000"/>
                    <a:lumOff val="25000"/>
                  </a:schemeClr>
                </a:solidFill>
                <a:latin typeface="Arial" charset="0"/>
                <a:cs typeface="Arial" charset="0"/>
              </a:rPr>
              <a:t>.</a:t>
            </a:r>
            <a:r>
              <a:rPr lang="el-GR" altLang="en-US" sz="2100" dirty="0">
                <a:solidFill>
                  <a:schemeClr val="tx1">
                    <a:lumMod val="75000"/>
                    <a:lumOff val="25000"/>
                  </a:schemeClr>
                </a:solidFill>
                <a:latin typeface="Arial" charset="0"/>
                <a:cs typeface="Arial" charset="0"/>
              </a:rPr>
              <a:t> </a:t>
            </a:r>
          </a:p>
          <a:p>
            <a:pPr marL="355591" indent="-232828">
              <a:buClr>
                <a:srgbClr val="00B050"/>
              </a:buClr>
              <a:buFont typeface="Wingdings" pitchFamily="2" charset="2"/>
              <a:buChar char="ü"/>
              <a:defRPr/>
            </a:pPr>
            <a:endParaRPr lang="el-GR"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00" b="1" dirty="0">
                <a:solidFill>
                  <a:schemeClr val="tx1">
                    <a:lumMod val="75000"/>
                    <a:lumOff val="25000"/>
                  </a:schemeClr>
                </a:solidFill>
                <a:latin typeface="Arial" charset="0"/>
                <a:cs typeface="Arial" charset="0"/>
              </a:rPr>
              <a:t> Να επεξεργάζονται τις αιτήσεις </a:t>
            </a:r>
            <a:r>
              <a:rPr lang="el-GR" altLang="en-US" sz="2100" dirty="0">
                <a:solidFill>
                  <a:schemeClr val="tx1">
                    <a:lumMod val="75000"/>
                    <a:lumOff val="25000"/>
                  </a:schemeClr>
                </a:solidFill>
                <a:latin typeface="Arial" charset="0"/>
                <a:cs typeface="Arial" charset="0"/>
              </a:rPr>
              <a:t>και να παρέχουν πρόσβαση μέσα σε 20 μέρες</a:t>
            </a:r>
            <a:r>
              <a:rPr lang="en-US" altLang="en-US" sz="2100" dirty="0">
                <a:solidFill>
                  <a:schemeClr val="tx1">
                    <a:lumMod val="75000"/>
                    <a:lumOff val="25000"/>
                  </a:schemeClr>
                </a:solidFill>
                <a:latin typeface="Arial" charset="0"/>
                <a:cs typeface="Arial" charset="0"/>
              </a:rPr>
              <a:t>.</a:t>
            </a:r>
            <a:r>
              <a:rPr lang="el-GR" altLang="en-US" sz="2100" dirty="0">
                <a:solidFill>
                  <a:schemeClr val="tx1">
                    <a:lumMod val="75000"/>
                    <a:lumOff val="25000"/>
                  </a:schemeClr>
                </a:solidFill>
                <a:latin typeface="Arial" charset="0"/>
                <a:cs typeface="Arial" charset="0"/>
              </a:rPr>
              <a:t> </a:t>
            </a:r>
          </a:p>
          <a:p>
            <a:pPr marL="355591" indent="-232828">
              <a:buClr>
                <a:srgbClr val="00B050"/>
              </a:buClr>
              <a:buFont typeface="Wingdings" pitchFamily="2" charset="2"/>
              <a:buChar char="ü"/>
              <a:defRPr/>
            </a:pPr>
            <a:endParaRPr lang="el-GR"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00" dirty="0">
                <a:solidFill>
                  <a:schemeClr val="tx1">
                    <a:lumMod val="75000"/>
                    <a:lumOff val="25000"/>
                  </a:schemeClr>
                </a:solidFill>
                <a:latin typeface="Arial" charset="0"/>
                <a:cs typeface="Arial" charset="0"/>
              </a:rPr>
              <a:t> Να </a:t>
            </a:r>
            <a:r>
              <a:rPr lang="el-GR" altLang="en-US" sz="2100" b="1" dirty="0">
                <a:solidFill>
                  <a:schemeClr val="tx1">
                    <a:lumMod val="75000"/>
                    <a:lumOff val="25000"/>
                  </a:schemeClr>
                </a:solidFill>
                <a:latin typeface="Arial" charset="0"/>
                <a:cs typeface="Arial" charset="0"/>
              </a:rPr>
              <a:t>δικαιολογούν τυχόν αρνητική απάντηση </a:t>
            </a:r>
            <a:r>
              <a:rPr lang="el-GR" altLang="en-US" sz="2100" dirty="0">
                <a:solidFill>
                  <a:schemeClr val="tx1">
                    <a:lumMod val="75000"/>
                    <a:lumOff val="25000"/>
                  </a:schemeClr>
                </a:solidFill>
                <a:latin typeface="Arial" charset="0"/>
                <a:cs typeface="Arial" charset="0"/>
              </a:rPr>
              <a:t>και να ενημερώνουν σχετικά με το </a:t>
            </a:r>
            <a:r>
              <a:rPr lang="el-GR" altLang="en-US" sz="2100" b="1" dirty="0">
                <a:solidFill>
                  <a:schemeClr val="tx1">
                    <a:lumMod val="75000"/>
                    <a:lumOff val="25000"/>
                  </a:schemeClr>
                </a:solidFill>
                <a:latin typeface="Arial" charset="0"/>
                <a:cs typeface="Arial" charset="0"/>
              </a:rPr>
              <a:t>μηχανισμό προσφυγής</a:t>
            </a:r>
            <a:r>
              <a:rPr lang="en-US" altLang="en-US" sz="2100" b="1" dirty="0">
                <a:solidFill>
                  <a:schemeClr val="tx1">
                    <a:lumMod val="75000"/>
                    <a:lumOff val="25000"/>
                  </a:schemeClr>
                </a:solidFill>
                <a:latin typeface="Arial" charset="0"/>
                <a:cs typeface="Arial" charset="0"/>
              </a:rPr>
              <a:t>.</a:t>
            </a:r>
            <a:endParaRPr lang="el-GR" altLang="en-US" sz="2100" b="1" dirty="0">
              <a:solidFill>
                <a:schemeClr val="tx1">
                  <a:lumMod val="75000"/>
                  <a:lumOff val="25000"/>
                </a:schemeClr>
              </a:solidFill>
              <a:latin typeface="Arial" charset="0"/>
              <a:cs typeface="Arial" charset="0"/>
            </a:endParaRPr>
          </a:p>
          <a:p>
            <a:pPr marL="355591" indent="-232828">
              <a:buClr>
                <a:srgbClr val="00B050"/>
              </a:buClr>
              <a:buNone/>
              <a:defRPr/>
            </a:pPr>
            <a:endParaRPr lang="el-GR"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00" dirty="0">
                <a:solidFill>
                  <a:schemeClr val="tx1">
                    <a:lumMod val="75000"/>
                    <a:lumOff val="25000"/>
                  </a:schemeClr>
                </a:solidFill>
                <a:latin typeface="Arial" charset="0"/>
                <a:cs typeface="Arial" charset="0"/>
              </a:rPr>
              <a:t> Να μην χρεώνουν πέραν του </a:t>
            </a:r>
            <a:r>
              <a:rPr lang="el-GR" altLang="en-US" sz="2100" b="1" dirty="0">
                <a:solidFill>
                  <a:schemeClr val="tx1">
                    <a:lumMod val="75000"/>
                    <a:lumOff val="25000"/>
                  </a:schemeClr>
                </a:solidFill>
                <a:latin typeface="Arial" charset="0"/>
                <a:cs typeface="Arial" charset="0"/>
              </a:rPr>
              <a:t>οριακού κόστος </a:t>
            </a:r>
            <a:r>
              <a:rPr lang="el-GR" altLang="en-US" sz="2100" dirty="0">
                <a:solidFill>
                  <a:schemeClr val="tx1">
                    <a:lumMod val="75000"/>
                    <a:lumOff val="25000"/>
                  </a:schemeClr>
                </a:solidFill>
                <a:latin typeface="Arial" charset="0"/>
                <a:cs typeface="Arial" charset="0"/>
              </a:rPr>
              <a:t>της αναπαραγωγής και της διάθεσης</a:t>
            </a:r>
            <a:r>
              <a:rPr lang="en-US" altLang="en-US" sz="2100" dirty="0">
                <a:solidFill>
                  <a:schemeClr val="tx1">
                    <a:lumMod val="75000"/>
                    <a:lumOff val="25000"/>
                  </a:schemeClr>
                </a:solidFill>
                <a:latin typeface="Arial" charset="0"/>
                <a:cs typeface="Arial" charset="0"/>
              </a:rPr>
              <a:t>. </a:t>
            </a:r>
            <a:r>
              <a:rPr lang="el-GR" altLang="en-US" sz="2100" dirty="0">
                <a:solidFill>
                  <a:schemeClr val="tx1">
                    <a:lumMod val="75000"/>
                    <a:lumOff val="25000"/>
                  </a:schemeClr>
                </a:solidFill>
                <a:latin typeface="Arial" charset="0"/>
                <a:cs typeface="Arial" charset="0"/>
              </a:rPr>
              <a:t> </a:t>
            </a:r>
          </a:p>
          <a:p>
            <a:pPr marL="355591" indent="-232828">
              <a:buClr>
                <a:srgbClr val="00B050"/>
              </a:buClr>
              <a:buFont typeface="Wingdings" pitchFamily="2" charset="2"/>
              <a:buChar char="ü"/>
              <a:defRPr/>
            </a:pPr>
            <a:endParaRPr lang="en-US"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00" dirty="0">
                <a:solidFill>
                  <a:schemeClr val="tx1">
                    <a:lumMod val="75000"/>
                    <a:lumOff val="25000"/>
                  </a:schemeClr>
                </a:solidFill>
                <a:latin typeface="Arial" charset="0"/>
                <a:cs typeface="Arial" charset="0"/>
              </a:rPr>
              <a:t> Να </a:t>
            </a:r>
            <a:r>
              <a:rPr lang="el-GR" altLang="en-US" sz="2100" b="1" dirty="0">
                <a:solidFill>
                  <a:schemeClr val="tx1">
                    <a:lumMod val="75000"/>
                    <a:lumOff val="25000"/>
                  </a:schemeClr>
                </a:solidFill>
                <a:latin typeface="Arial" charset="0"/>
                <a:cs typeface="Arial" charset="0"/>
              </a:rPr>
              <a:t>δημοσιεύουν τις χρεώσεις </a:t>
            </a:r>
            <a:r>
              <a:rPr lang="el-GR" altLang="en-US" sz="2100" dirty="0">
                <a:solidFill>
                  <a:schemeClr val="tx1">
                    <a:lumMod val="75000"/>
                    <a:lumOff val="25000"/>
                  </a:schemeClr>
                </a:solidFill>
                <a:latin typeface="Arial" charset="0"/>
                <a:cs typeface="Arial" charset="0"/>
              </a:rPr>
              <a:t>και αν τους ζητηθεί και τη μέθοδο υπολογισμού</a:t>
            </a:r>
            <a:r>
              <a:rPr lang="en-US" altLang="en-US" sz="2100" dirty="0">
                <a:solidFill>
                  <a:schemeClr val="tx1">
                    <a:lumMod val="75000"/>
                    <a:lumOff val="25000"/>
                  </a:schemeClr>
                </a:solidFill>
                <a:latin typeface="Arial" charset="0"/>
                <a:cs typeface="Arial" charset="0"/>
              </a:rPr>
              <a:t>.</a:t>
            </a:r>
            <a:endParaRPr lang="el-GR"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endParaRPr lang="el-GR"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00" dirty="0">
                <a:solidFill>
                  <a:schemeClr val="tx1">
                    <a:lumMod val="75000"/>
                    <a:lumOff val="25000"/>
                  </a:schemeClr>
                </a:solidFill>
                <a:latin typeface="Arial" charset="0"/>
                <a:cs typeface="Arial" charset="0"/>
              </a:rPr>
              <a:t> Να δημοσιεύουν </a:t>
            </a:r>
            <a:r>
              <a:rPr lang="el-GR" altLang="en-US" sz="2100" b="1" dirty="0">
                <a:solidFill>
                  <a:schemeClr val="tx1">
                    <a:lumMod val="75000"/>
                    <a:lumOff val="25000"/>
                  </a:schemeClr>
                </a:solidFill>
                <a:latin typeface="Arial" charset="0"/>
                <a:cs typeface="Arial" charset="0"/>
              </a:rPr>
              <a:t>την άδεια χρήσης </a:t>
            </a:r>
            <a:r>
              <a:rPr lang="el-GR" altLang="en-US" sz="2100" dirty="0">
                <a:solidFill>
                  <a:schemeClr val="tx1">
                    <a:lumMod val="75000"/>
                    <a:lumOff val="25000"/>
                  </a:schemeClr>
                </a:solidFill>
                <a:latin typeface="Arial" charset="0"/>
                <a:cs typeface="Arial" charset="0"/>
              </a:rPr>
              <a:t>σε ψηφιακή μορφή</a:t>
            </a:r>
            <a:r>
              <a:rPr lang="en-US" altLang="en-US" sz="2100" dirty="0">
                <a:solidFill>
                  <a:schemeClr val="tx1">
                    <a:lumMod val="75000"/>
                    <a:lumOff val="25000"/>
                  </a:schemeClr>
                </a:solidFill>
                <a:latin typeface="Arial" charset="0"/>
                <a:cs typeface="Arial" charset="0"/>
              </a:rPr>
              <a:t>.</a:t>
            </a:r>
            <a:r>
              <a:rPr lang="el-GR" altLang="en-US" sz="2100" dirty="0">
                <a:solidFill>
                  <a:schemeClr val="tx1">
                    <a:lumMod val="75000"/>
                    <a:lumOff val="25000"/>
                  </a:schemeClr>
                </a:solidFill>
                <a:latin typeface="Arial" charset="0"/>
                <a:cs typeface="Arial" charset="0"/>
              </a:rPr>
              <a:t> </a:t>
            </a:r>
          </a:p>
          <a:p>
            <a:pPr marL="355591" indent="-232828">
              <a:buClr>
                <a:srgbClr val="00B050"/>
              </a:buClr>
              <a:buFont typeface="Wingdings" pitchFamily="2" charset="2"/>
              <a:buChar char="ü"/>
              <a:defRPr/>
            </a:pPr>
            <a:endParaRPr lang="el-GR" altLang="en-US" sz="21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00" dirty="0">
                <a:solidFill>
                  <a:schemeClr val="tx1">
                    <a:lumMod val="75000"/>
                    <a:lumOff val="25000"/>
                  </a:schemeClr>
                </a:solidFill>
                <a:latin typeface="Arial" charset="0"/>
                <a:cs typeface="Arial" charset="0"/>
              </a:rPr>
              <a:t> Να διευκολύνουν την αναζήτηση πληροφοριών, κατά προτίμηση  </a:t>
            </a:r>
            <a:r>
              <a:rPr lang="el-GR" altLang="en-US" sz="2100" b="1" dirty="0">
                <a:solidFill>
                  <a:schemeClr val="tx1">
                    <a:lumMod val="75000"/>
                    <a:lumOff val="25000"/>
                  </a:schemeClr>
                </a:solidFill>
                <a:latin typeface="Arial" charset="0"/>
                <a:cs typeface="Arial" charset="0"/>
              </a:rPr>
              <a:t>ηλεκτρονικά</a:t>
            </a:r>
            <a:r>
              <a:rPr lang="el-GR" altLang="en-US" sz="2100" dirty="0">
                <a:solidFill>
                  <a:schemeClr val="tx1">
                    <a:lumMod val="75000"/>
                    <a:lumOff val="25000"/>
                  </a:schemeClr>
                </a:solidFill>
                <a:latin typeface="Arial" charset="0"/>
                <a:cs typeface="Arial" charset="0"/>
              </a:rPr>
              <a:t> (</a:t>
            </a:r>
            <a:r>
              <a:rPr lang="el-GR" altLang="en-US" sz="2100" dirty="0" err="1">
                <a:solidFill>
                  <a:schemeClr val="tx1">
                    <a:lumMod val="75000"/>
                    <a:lumOff val="25000"/>
                  </a:schemeClr>
                </a:solidFill>
                <a:latin typeface="Arial" charset="0"/>
                <a:cs typeface="Arial" charset="0"/>
              </a:rPr>
              <a:t>portal</a:t>
            </a:r>
            <a:r>
              <a:rPr lang="el-GR" altLang="en-US" sz="2100" dirty="0">
                <a:solidFill>
                  <a:schemeClr val="tx1">
                    <a:lumMod val="75000"/>
                    <a:lumOff val="25000"/>
                  </a:schemeClr>
                </a:solidFill>
                <a:latin typeface="Arial" charset="0"/>
                <a:cs typeface="Arial" charset="0"/>
              </a:rPr>
              <a:t>), </a:t>
            </a:r>
          </a:p>
          <a:p>
            <a:pPr marL="355591" indent="-232828">
              <a:buClr>
                <a:srgbClr val="00B050"/>
              </a:buClr>
              <a:buFont typeface="Wingdings" pitchFamily="2" charset="2"/>
              <a:buChar char="ü"/>
              <a:defRPr/>
            </a:pPr>
            <a:endParaRPr lang="el-GR" altLang="en-US" sz="2000" dirty="0">
              <a:solidFill>
                <a:schemeClr val="tx1">
                  <a:lumMod val="75000"/>
                  <a:lumOff val="25000"/>
                </a:schemeClr>
              </a:solidFill>
              <a:latin typeface="Arial" charset="0"/>
              <a:cs typeface="Arial" charset="0"/>
            </a:endParaRPr>
          </a:p>
          <a:p>
            <a:pPr marL="355591" indent="-232828">
              <a:buClr>
                <a:srgbClr val="00B050"/>
              </a:buClr>
              <a:buFont typeface="Wingdings" pitchFamily="2" charset="2"/>
              <a:buChar char="ü"/>
              <a:defRPr/>
            </a:pPr>
            <a:r>
              <a:rPr lang="el-GR" altLang="en-US" sz="2133" dirty="0">
                <a:solidFill>
                  <a:schemeClr val="tx1">
                    <a:lumMod val="75000"/>
                    <a:lumOff val="25000"/>
                  </a:schemeClr>
                </a:solidFill>
                <a:latin typeface="Arial" charset="0"/>
                <a:cs typeface="Arial" charset="0"/>
              </a:rPr>
              <a:t>Να διαθέτουν τα δεδομένα τους, όπου αυτό είναι δυνατό μέσω </a:t>
            </a:r>
            <a:r>
              <a:rPr lang="en-US" altLang="en-US" sz="2133" dirty="0">
                <a:solidFill>
                  <a:schemeClr val="tx1">
                    <a:lumMod val="75000"/>
                    <a:lumOff val="25000"/>
                  </a:schemeClr>
                </a:solidFill>
                <a:latin typeface="Arial" charset="0"/>
                <a:cs typeface="Arial" charset="0"/>
              </a:rPr>
              <a:t>API (Application Programming Interface)</a:t>
            </a:r>
            <a:endParaRPr lang="el-GR" altLang="en-US" sz="2133" dirty="0">
              <a:solidFill>
                <a:schemeClr val="tx1">
                  <a:lumMod val="75000"/>
                  <a:lumOff val="25000"/>
                </a:schemeClr>
              </a:solidFill>
              <a:latin typeface="Arial" charset="0"/>
              <a:cs typeface="Arial" charset="0"/>
            </a:endParaRPr>
          </a:p>
          <a:p>
            <a:pPr marL="0" indent="0">
              <a:buNone/>
              <a:defRPr/>
            </a:pPr>
            <a:br>
              <a:rPr lang="el-GR" altLang="en-US" sz="2133" dirty="0">
                <a:solidFill>
                  <a:schemeClr val="tx1">
                    <a:lumMod val="65000"/>
                    <a:lumOff val="35000"/>
                  </a:schemeClr>
                </a:solidFill>
                <a:latin typeface="Arial" charset="0"/>
                <a:cs typeface="Arial" charset="0"/>
              </a:rPr>
            </a:br>
            <a:endParaRPr lang="el-GR" altLang="en-US" sz="2133" dirty="0">
              <a:solidFill>
                <a:schemeClr val="tx1">
                  <a:lumMod val="65000"/>
                  <a:lumOff val="35000"/>
                </a:schemeClr>
              </a:solidFill>
            </a:endParaRPr>
          </a:p>
        </p:txBody>
      </p:sp>
      <p:sp>
        <p:nvSpPr>
          <p:cNvPr id="4" name="Content Placeholder 3"/>
          <p:cNvSpPr>
            <a:spLocks noGrp="1"/>
          </p:cNvSpPr>
          <p:nvPr>
            <p:ph sz="half" idx="2"/>
          </p:nvPr>
        </p:nvSpPr>
        <p:spPr>
          <a:xfrm>
            <a:off x="6197600" y="882560"/>
            <a:ext cx="5734607" cy="5975440"/>
          </a:xfrm>
        </p:spPr>
        <p:txBody>
          <a:bodyPr>
            <a:normAutofit fontScale="70000" lnSpcReduction="20000"/>
          </a:bodyPr>
          <a:lstStyle/>
          <a:p>
            <a:pPr marL="0" indent="0" defTabSz="1218974">
              <a:buNone/>
              <a:defRPr/>
            </a:pPr>
            <a:endParaRPr lang="el-GR" sz="2000" dirty="0">
              <a:solidFill>
                <a:srgbClr val="FF0000"/>
              </a:solidFill>
              <a:latin typeface="Arial" pitchFamily="34" charset="0"/>
              <a:cs typeface="Arial" pitchFamily="34" charset="0"/>
            </a:endParaRPr>
          </a:p>
          <a:p>
            <a:pPr marL="0" indent="0" defTabSz="1218974">
              <a:buNone/>
              <a:defRPr/>
            </a:pPr>
            <a:endParaRPr lang="el-GR" sz="2133" b="1" dirty="0">
              <a:solidFill>
                <a:srgbClr val="FF0000"/>
              </a:solidFill>
              <a:latin typeface="Arial" pitchFamily="34" charset="0"/>
              <a:cs typeface="Arial" pitchFamily="34" charset="0"/>
            </a:endParaRPr>
          </a:p>
          <a:p>
            <a:pPr marL="0" indent="0" defTabSz="1218974">
              <a:buNone/>
              <a:defRPr/>
            </a:pPr>
            <a:r>
              <a:rPr lang="el-GR" sz="2133" b="1" dirty="0">
                <a:solidFill>
                  <a:srgbClr val="FF0000"/>
                </a:solidFill>
                <a:latin typeface="Arial" pitchFamily="34" charset="0"/>
                <a:cs typeface="Arial" pitchFamily="34" charset="0"/>
              </a:rPr>
              <a:t>Δεν Πρέπει</a:t>
            </a:r>
            <a:r>
              <a:rPr lang="en-US" sz="2133" b="1" dirty="0">
                <a:solidFill>
                  <a:srgbClr val="FF0000"/>
                </a:solidFill>
                <a:latin typeface="Arial" pitchFamily="34" charset="0"/>
                <a:cs typeface="Arial" pitchFamily="34" charset="0"/>
              </a:rPr>
              <a:t>:</a:t>
            </a:r>
            <a:endParaRPr lang="el-GR" sz="2133" b="1" dirty="0">
              <a:solidFill>
                <a:srgbClr val="FF0000"/>
              </a:solidFill>
              <a:latin typeface="Arial" pitchFamily="34" charset="0"/>
              <a:cs typeface="Arial" pitchFamily="34" charset="0"/>
            </a:endParaRPr>
          </a:p>
          <a:p>
            <a:pPr marL="0" indent="0" defTabSz="1218974">
              <a:buNone/>
              <a:defRPr/>
            </a:pPr>
            <a:endParaRPr lang="el-GR" sz="2133" dirty="0">
              <a:solidFill>
                <a:srgbClr val="FF0000"/>
              </a:solidFill>
              <a:latin typeface="Arial" pitchFamily="34" charset="0"/>
              <a:cs typeface="Arial" pitchFamily="34" charset="0"/>
            </a:endParaRPr>
          </a:p>
          <a:p>
            <a:pPr marL="0" indent="0" defTabSz="1218974">
              <a:buNone/>
              <a:defRPr/>
            </a:pPr>
            <a:endParaRPr lang="el-GR" sz="2100" dirty="0">
              <a:solidFill>
                <a:schemeClr val="tx1">
                  <a:lumMod val="65000"/>
                  <a:lumOff val="35000"/>
                </a:schemeClr>
              </a:solidFill>
              <a:latin typeface="Arial" pitchFamily="34" charset="0"/>
              <a:cs typeface="Arial" pitchFamily="34" charset="0"/>
            </a:endParaRPr>
          </a:p>
          <a:p>
            <a:pPr marL="230712" indent="-230712" defTabSz="1218974">
              <a:buNone/>
              <a:tabLst>
                <a:tab pos="478355" algn="l"/>
              </a:tabLst>
              <a:defRPr/>
            </a:pPr>
            <a:r>
              <a:rPr lang="el-GR" sz="2100" b="1" dirty="0">
                <a:solidFill>
                  <a:srgbClr val="FF0000"/>
                </a:solidFill>
                <a:latin typeface="Arial" pitchFamily="34" charset="0"/>
                <a:cs typeface="Arial" pitchFamily="34" charset="0"/>
              </a:rPr>
              <a:t>Χ</a:t>
            </a:r>
            <a:r>
              <a:rPr lang="el-GR" sz="2100" dirty="0">
                <a:solidFill>
                  <a:srgbClr val="FF0000"/>
                </a:solidFill>
                <a:latin typeface="Arial" pitchFamily="34" charset="0"/>
                <a:cs typeface="Arial" pitchFamily="34" charset="0"/>
              </a:rPr>
              <a:t> </a:t>
            </a:r>
            <a:r>
              <a:rPr lang="el-GR" sz="2100" dirty="0">
                <a:solidFill>
                  <a:schemeClr val="tx1">
                    <a:lumMod val="65000"/>
                    <a:lumOff val="35000"/>
                  </a:schemeClr>
                </a:solidFill>
                <a:latin typeface="Arial" pitchFamily="34" charset="0"/>
                <a:cs typeface="Arial" pitchFamily="34" charset="0"/>
              </a:rPr>
              <a:t> </a:t>
            </a:r>
            <a:r>
              <a:rPr lang="el-GR" sz="2100" dirty="0">
                <a:solidFill>
                  <a:schemeClr val="tx1">
                    <a:lumMod val="75000"/>
                    <a:lumOff val="25000"/>
                  </a:schemeClr>
                </a:solidFill>
                <a:latin typeface="Arial" pitchFamily="34" charset="0"/>
                <a:cs typeface="Arial" pitchFamily="34" charset="0"/>
              </a:rPr>
              <a:t>Να περιορίζουν χωρίς λόγο την επαναχρησιμοποίηση</a:t>
            </a:r>
            <a:r>
              <a:rPr lang="en-US" sz="2100" dirty="0">
                <a:solidFill>
                  <a:schemeClr val="tx1">
                    <a:lumMod val="75000"/>
                    <a:lumOff val="25000"/>
                  </a:schemeClr>
                </a:solidFill>
                <a:latin typeface="Arial" pitchFamily="34" charset="0"/>
                <a:cs typeface="Arial" pitchFamily="34" charset="0"/>
              </a:rPr>
              <a:t>.</a:t>
            </a:r>
            <a:r>
              <a:rPr lang="el-GR" sz="2100" dirty="0">
                <a:solidFill>
                  <a:schemeClr val="tx1">
                    <a:lumMod val="75000"/>
                    <a:lumOff val="25000"/>
                  </a:schemeClr>
                </a:solidFill>
                <a:latin typeface="Arial" pitchFamily="34" charset="0"/>
                <a:cs typeface="Arial" pitchFamily="34" charset="0"/>
              </a:rPr>
              <a:t> </a:t>
            </a:r>
          </a:p>
          <a:p>
            <a:pPr marL="230712" indent="-230712" defTabSz="1218974">
              <a:buNone/>
              <a:tabLst>
                <a:tab pos="478355" algn="l"/>
              </a:tabLst>
              <a:defRPr/>
            </a:pPr>
            <a:endParaRPr lang="el-GR" sz="2100" dirty="0">
              <a:solidFill>
                <a:schemeClr val="tx1">
                  <a:lumMod val="65000"/>
                  <a:lumOff val="35000"/>
                </a:schemeClr>
              </a:solidFill>
              <a:latin typeface="Arial" pitchFamily="34" charset="0"/>
              <a:cs typeface="Arial" pitchFamily="34" charset="0"/>
            </a:endParaRPr>
          </a:p>
          <a:p>
            <a:pPr marL="230712" indent="-230712" defTabSz="1218974">
              <a:buNone/>
              <a:tabLst>
                <a:tab pos="478355" algn="l"/>
              </a:tabLst>
              <a:defRPr/>
            </a:pPr>
            <a:r>
              <a:rPr lang="el-GR" sz="2100" b="1" dirty="0">
                <a:solidFill>
                  <a:srgbClr val="FF0000"/>
                </a:solidFill>
                <a:latin typeface="Arial" pitchFamily="34" charset="0"/>
                <a:cs typeface="Arial" pitchFamily="34" charset="0"/>
              </a:rPr>
              <a:t>Χ</a:t>
            </a:r>
            <a:r>
              <a:rPr lang="el-GR" sz="2100" dirty="0">
                <a:solidFill>
                  <a:schemeClr val="tx1">
                    <a:lumMod val="65000"/>
                    <a:lumOff val="35000"/>
                  </a:schemeClr>
                </a:solidFill>
                <a:latin typeface="Arial" pitchFamily="34" charset="0"/>
                <a:cs typeface="Arial" pitchFamily="34" charset="0"/>
              </a:rPr>
              <a:t> </a:t>
            </a:r>
            <a:r>
              <a:rPr lang="el-GR" sz="2100" dirty="0">
                <a:solidFill>
                  <a:schemeClr val="tx1">
                    <a:lumMod val="75000"/>
                    <a:lumOff val="25000"/>
                  </a:schemeClr>
                </a:solidFill>
                <a:latin typeface="Arial" pitchFamily="34" charset="0"/>
                <a:cs typeface="Arial" pitchFamily="34" charset="0"/>
              </a:rPr>
              <a:t>Να χορηγούν αποκλειστικά δικαιώματα, εκτός εξαιρετικών περιπτώσεων (να υπόκεινται σε αναθεώρηση κάθε 3 χρόνια)</a:t>
            </a:r>
            <a:r>
              <a:rPr lang="en-US" sz="2100" dirty="0">
                <a:solidFill>
                  <a:schemeClr val="tx1">
                    <a:lumMod val="75000"/>
                    <a:lumOff val="25000"/>
                  </a:schemeClr>
                </a:solidFill>
                <a:latin typeface="Arial" pitchFamily="34" charset="0"/>
                <a:cs typeface="Arial" pitchFamily="34" charset="0"/>
              </a:rPr>
              <a:t>.</a:t>
            </a:r>
            <a:r>
              <a:rPr lang="el-GR" sz="2100" dirty="0">
                <a:solidFill>
                  <a:schemeClr val="tx1">
                    <a:lumMod val="75000"/>
                    <a:lumOff val="25000"/>
                  </a:schemeClr>
                </a:solidFill>
                <a:latin typeface="Arial" pitchFamily="34" charset="0"/>
                <a:cs typeface="Arial" pitchFamily="34" charset="0"/>
              </a:rPr>
              <a:t> </a:t>
            </a:r>
            <a:br>
              <a:rPr lang="el-GR" sz="2100" dirty="0">
                <a:solidFill>
                  <a:schemeClr val="tx1">
                    <a:lumMod val="65000"/>
                    <a:lumOff val="35000"/>
                  </a:schemeClr>
                </a:solidFill>
                <a:latin typeface="Arial" pitchFamily="34" charset="0"/>
                <a:cs typeface="Arial" pitchFamily="34" charset="0"/>
              </a:rPr>
            </a:br>
            <a:r>
              <a:rPr lang="el-GR" sz="2100" dirty="0">
                <a:solidFill>
                  <a:schemeClr val="tx1">
                    <a:lumMod val="65000"/>
                    <a:lumOff val="35000"/>
                  </a:schemeClr>
                </a:solidFill>
                <a:latin typeface="Arial" pitchFamily="34" charset="0"/>
                <a:cs typeface="Arial" pitchFamily="34" charset="0"/>
              </a:rPr>
              <a:t> </a:t>
            </a:r>
          </a:p>
          <a:p>
            <a:pPr marL="0" indent="0" defTabSz="1218974">
              <a:buNone/>
              <a:defRPr/>
            </a:pPr>
            <a:endParaRPr lang="el-GR" sz="2133" b="1" dirty="0">
              <a:solidFill>
                <a:schemeClr val="tx2">
                  <a:lumMod val="75000"/>
                </a:schemeClr>
              </a:solidFill>
              <a:latin typeface="Arial" pitchFamily="34" charset="0"/>
              <a:cs typeface="Arial" pitchFamily="34" charset="0"/>
            </a:endParaRPr>
          </a:p>
          <a:p>
            <a:pPr marL="0" indent="0" defTabSz="1218974">
              <a:buNone/>
              <a:defRPr/>
            </a:pPr>
            <a:r>
              <a:rPr lang="el-GR" sz="2133" b="1" dirty="0">
                <a:solidFill>
                  <a:schemeClr val="tx2">
                    <a:lumMod val="75000"/>
                  </a:schemeClr>
                </a:solidFill>
                <a:latin typeface="Arial" pitchFamily="34" charset="0"/>
                <a:cs typeface="Arial" pitchFamily="34" charset="0"/>
              </a:rPr>
              <a:t>Δεν οφείλουν</a:t>
            </a:r>
            <a:r>
              <a:rPr lang="en-US" sz="2133" b="1" dirty="0">
                <a:solidFill>
                  <a:schemeClr val="tx2">
                    <a:lumMod val="75000"/>
                  </a:schemeClr>
                </a:solidFill>
                <a:latin typeface="Arial" pitchFamily="34" charset="0"/>
                <a:cs typeface="Arial" pitchFamily="34" charset="0"/>
              </a:rPr>
              <a:t>:</a:t>
            </a:r>
          </a:p>
          <a:p>
            <a:pPr marL="0" indent="0" defTabSz="1218974">
              <a:buNone/>
              <a:defRPr/>
            </a:pPr>
            <a:endParaRPr lang="el-GR" sz="2133" b="1" dirty="0">
              <a:solidFill>
                <a:schemeClr val="tx2">
                  <a:lumMod val="75000"/>
                </a:schemeClr>
              </a:solidFill>
              <a:latin typeface="Arial" pitchFamily="34" charset="0"/>
              <a:cs typeface="Arial" pitchFamily="34" charset="0"/>
            </a:endParaRPr>
          </a:p>
          <a:p>
            <a:pPr>
              <a:defRPr/>
            </a:pPr>
            <a:r>
              <a:rPr lang="el-GR" sz="2100" dirty="0">
                <a:solidFill>
                  <a:schemeClr val="tx1">
                    <a:lumMod val="75000"/>
                    <a:lumOff val="25000"/>
                  </a:schemeClr>
                </a:solidFill>
                <a:latin typeface="Arial" pitchFamily="34" charset="0"/>
                <a:cs typeface="Arial" pitchFamily="34" charset="0"/>
              </a:rPr>
              <a:t>Να παρέχουν πληροφορίες οι οποίες εξαιρούνται σύμφωνα με το καθεστώς πρόσβασης</a:t>
            </a:r>
            <a:r>
              <a:rPr lang="en-US" sz="2100" dirty="0">
                <a:solidFill>
                  <a:schemeClr val="tx1">
                    <a:lumMod val="75000"/>
                    <a:lumOff val="25000"/>
                  </a:schemeClr>
                </a:solidFill>
                <a:latin typeface="Arial" pitchFamily="34" charset="0"/>
                <a:cs typeface="Arial" pitchFamily="34" charset="0"/>
              </a:rPr>
              <a:t>.</a:t>
            </a:r>
            <a:r>
              <a:rPr lang="el-GR" sz="2100" dirty="0">
                <a:solidFill>
                  <a:schemeClr val="tx1">
                    <a:lumMod val="75000"/>
                    <a:lumOff val="25000"/>
                  </a:schemeClr>
                </a:solidFill>
                <a:latin typeface="Arial" pitchFamily="34" charset="0"/>
                <a:cs typeface="Arial" pitchFamily="34" charset="0"/>
              </a:rPr>
              <a:t> </a:t>
            </a:r>
          </a:p>
          <a:p>
            <a:pPr>
              <a:defRPr/>
            </a:pPr>
            <a:endParaRPr lang="el-GR" sz="2000" dirty="0">
              <a:solidFill>
                <a:schemeClr val="tx1">
                  <a:lumMod val="75000"/>
                  <a:lumOff val="25000"/>
                </a:schemeClr>
              </a:solidFill>
              <a:latin typeface="Arial" pitchFamily="34" charset="0"/>
              <a:cs typeface="Arial" pitchFamily="34" charset="0"/>
            </a:endParaRPr>
          </a:p>
          <a:p>
            <a:pPr>
              <a:defRPr/>
            </a:pPr>
            <a:r>
              <a:rPr lang="el-GR" sz="2100" dirty="0">
                <a:solidFill>
                  <a:schemeClr val="tx1">
                    <a:lumMod val="75000"/>
                    <a:lumOff val="25000"/>
                  </a:schemeClr>
                </a:solidFill>
                <a:latin typeface="Arial" pitchFamily="34" charset="0"/>
                <a:cs typeface="Arial" pitchFamily="34" charset="0"/>
              </a:rPr>
              <a:t>Να επεξεργάζονται  ή να προσαρμόζουν έγγραφα όταν αυτό απαιτεί δυσανάλογη προσπάθεια</a:t>
            </a:r>
            <a:r>
              <a:rPr lang="en-US" sz="2100" dirty="0">
                <a:solidFill>
                  <a:schemeClr val="tx1">
                    <a:lumMod val="75000"/>
                    <a:lumOff val="25000"/>
                  </a:schemeClr>
                </a:solidFill>
                <a:latin typeface="Arial" pitchFamily="34" charset="0"/>
                <a:cs typeface="Arial" pitchFamily="34" charset="0"/>
              </a:rPr>
              <a:t>.</a:t>
            </a:r>
            <a:r>
              <a:rPr lang="el-GR" sz="2100" dirty="0">
                <a:solidFill>
                  <a:schemeClr val="tx1">
                    <a:lumMod val="75000"/>
                    <a:lumOff val="25000"/>
                  </a:schemeClr>
                </a:solidFill>
                <a:latin typeface="Arial" pitchFamily="34" charset="0"/>
                <a:cs typeface="Arial" pitchFamily="34" charset="0"/>
              </a:rPr>
              <a:t> </a:t>
            </a:r>
          </a:p>
          <a:p>
            <a:pPr>
              <a:defRPr/>
            </a:pPr>
            <a:endParaRPr lang="el-GR" sz="2000" dirty="0">
              <a:solidFill>
                <a:schemeClr val="tx1">
                  <a:lumMod val="65000"/>
                  <a:lumOff val="35000"/>
                </a:schemeClr>
              </a:solidFill>
              <a:latin typeface="Arial" pitchFamily="34" charset="0"/>
              <a:cs typeface="Arial" pitchFamily="34" charset="0"/>
            </a:endParaRPr>
          </a:p>
          <a:p>
            <a:pPr>
              <a:defRPr/>
            </a:pPr>
            <a:endParaRPr lang="el-GR" sz="2000" dirty="0">
              <a:solidFill>
                <a:schemeClr val="tx1">
                  <a:lumMod val="65000"/>
                  <a:lumOff val="35000"/>
                </a:schemeClr>
              </a:solidFill>
              <a:latin typeface="Arial" pitchFamily="34" charset="0"/>
              <a:cs typeface="Arial" pitchFamily="34" charset="0"/>
            </a:endParaRPr>
          </a:p>
          <a:p>
            <a:pPr>
              <a:buFont typeface="Arial" charset="0"/>
              <a:buNone/>
              <a:defRPr/>
            </a:pPr>
            <a:r>
              <a:rPr lang="el-GR" sz="2000" dirty="0">
                <a:solidFill>
                  <a:schemeClr val="tx1">
                    <a:lumMod val="65000"/>
                    <a:lumOff val="35000"/>
                  </a:schemeClr>
                </a:solidFill>
                <a:latin typeface="Arial" pitchFamily="34" charset="0"/>
                <a:cs typeface="Arial" pitchFamily="34" charset="0"/>
              </a:rPr>
              <a:t>                     </a:t>
            </a:r>
            <a:r>
              <a:rPr lang="el-GR" sz="2100" dirty="0">
                <a:solidFill>
                  <a:schemeClr val="tx1">
                    <a:lumMod val="75000"/>
                    <a:lumOff val="25000"/>
                  </a:schemeClr>
                </a:solidFill>
                <a:latin typeface="Arial" pitchFamily="34" charset="0"/>
                <a:cs typeface="Arial" pitchFamily="34" charset="0"/>
              </a:rPr>
              <a:t>Οι βιβλιοθήκες, τα μουσεία και τα </a:t>
            </a:r>
          </a:p>
          <a:p>
            <a:pPr>
              <a:buFont typeface="Arial" charset="0"/>
              <a:buNone/>
              <a:defRPr/>
            </a:pPr>
            <a:r>
              <a:rPr lang="el-GR" sz="2100" dirty="0">
                <a:solidFill>
                  <a:schemeClr val="tx1">
                    <a:lumMod val="75000"/>
                    <a:lumOff val="25000"/>
                  </a:schemeClr>
                </a:solidFill>
                <a:latin typeface="Arial" pitchFamily="34" charset="0"/>
                <a:cs typeface="Arial" pitchFamily="34" charset="0"/>
              </a:rPr>
              <a:t>                    αρχεία υπόκεινται σε διαφορετικό    </a:t>
            </a:r>
          </a:p>
          <a:p>
            <a:pPr>
              <a:buFont typeface="Arial" charset="0"/>
              <a:buNone/>
              <a:defRPr/>
            </a:pPr>
            <a:r>
              <a:rPr lang="el-GR" sz="2100" dirty="0">
                <a:solidFill>
                  <a:schemeClr val="tx1">
                    <a:lumMod val="75000"/>
                    <a:lumOff val="25000"/>
                  </a:schemeClr>
                </a:solidFill>
                <a:latin typeface="Arial" pitchFamily="34" charset="0"/>
                <a:cs typeface="Arial" pitchFamily="34" charset="0"/>
              </a:rPr>
              <a:t>                    καθεστώς όσο αφορά χρεώσεις</a:t>
            </a:r>
            <a:r>
              <a:rPr lang="el-GR" sz="2100" dirty="0">
                <a:solidFill>
                  <a:schemeClr val="tx1">
                    <a:lumMod val="65000"/>
                    <a:lumOff val="35000"/>
                  </a:schemeClr>
                </a:solidFill>
                <a:latin typeface="Arial" pitchFamily="34" charset="0"/>
                <a:cs typeface="Arial" pitchFamily="34" charset="0"/>
              </a:rPr>
              <a:t> </a:t>
            </a:r>
          </a:p>
          <a:p>
            <a:pPr>
              <a:buFont typeface="Arial" charset="0"/>
              <a:buNone/>
              <a:defRPr/>
            </a:pPr>
            <a:r>
              <a:rPr lang="el-GR" sz="2000" dirty="0">
                <a:solidFill>
                  <a:schemeClr val="tx1">
                    <a:lumMod val="65000"/>
                    <a:lumOff val="35000"/>
                  </a:schemeClr>
                </a:solidFill>
                <a:latin typeface="Arial" pitchFamily="34" charset="0"/>
                <a:cs typeface="Arial" pitchFamily="34" charset="0"/>
              </a:rPr>
              <a:t>            </a:t>
            </a:r>
          </a:p>
          <a:p>
            <a:pPr>
              <a:buFont typeface="Arial" charset="0"/>
              <a:buNone/>
              <a:defRPr/>
            </a:pPr>
            <a:r>
              <a:rPr lang="el-GR" sz="2000" dirty="0">
                <a:solidFill>
                  <a:srgbClr val="4F81BD"/>
                </a:solidFill>
                <a:latin typeface="Arial" pitchFamily="34" charset="0"/>
                <a:cs typeface="Arial" pitchFamily="34" charset="0"/>
              </a:rPr>
              <a:t>              </a:t>
            </a:r>
          </a:p>
        </p:txBody>
      </p:sp>
      <p:pic>
        <p:nvPicPr>
          <p:cNvPr id="28679" name="Picture 8" descr="https://encrypted-tbn0.gstatic.com/images?q=tbn:ANd9GcTdbaiXSml84oAbwsGQ1CnYTP3jjTw3CR3zrvmfBl7hkbwoSyzrl4OLlQ">
            <a:hlinkClick r:id="rId3"/>
          </p:cNvPr>
          <p:cNvPicPr>
            <a:picLocks noChangeAspect="1" noChangeArrowheads="1"/>
          </p:cNvPicPr>
          <p:nvPr/>
        </p:nvPicPr>
        <p:blipFill>
          <a:blip r:embed="rId4" cstate="print"/>
          <a:srcRect/>
          <a:stretch>
            <a:fillRect/>
          </a:stretch>
        </p:blipFill>
        <p:spPr bwMode="auto">
          <a:xfrm>
            <a:off x="6507097" y="5319878"/>
            <a:ext cx="658284" cy="411163"/>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10813693" y="140796"/>
            <a:ext cx="1118514" cy="621763"/>
          </a:xfrm>
          <a:prstGeom prst="rect">
            <a:avLst/>
          </a:prstGeom>
          <a:noFill/>
          <a:ln w="9525">
            <a:noFill/>
            <a:miter lim="800000"/>
            <a:headEnd/>
            <a:tailEnd/>
          </a:ln>
        </p:spPr>
      </p:pic>
      <p:cxnSp>
        <p:nvCxnSpPr>
          <p:cNvPr id="11" name="Straight Connector 10"/>
          <p:cNvCxnSpPr/>
          <p:nvPr/>
        </p:nvCxnSpPr>
        <p:spPr>
          <a:xfrm flipV="1">
            <a:off x="270570" y="811800"/>
            <a:ext cx="11701131" cy="20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7258" y="107044"/>
            <a:ext cx="7569500" cy="73866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AutoNum type="alphaUcPeriod"/>
              <a:tabLst/>
              <a:defRPr/>
            </a:pP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Θεσμικό Πλαίσιο</a:t>
            </a: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και</a:t>
            </a:r>
            <a:r>
              <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 </a:t>
            </a:r>
            <a:r>
              <a:rPr kumimoji="0" lang="el-GR"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Διακυβέρνηση </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Υποχρεώσεις Δημόσιων Φορέων - Ν.205(Ι)/2015</a:t>
            </a:r>
          </a:p>
        </p:txBody>
      </p:sp>
    </p:spTree>
    <p:custDataLst>
      <p:tags r:id="rId1"/>
    </p:custDataLst>
    <p:extLst>
      <p:ext uri="{BB962C8B-B14F-4D97-AF65-F5344CB8AC3E}">
        <p14:creationId xmlns:p14="http://schemas.microsoft.com/office/powerpoint/2010/main" val="709197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050" b="1" dirty="0">
            <a:solidFill>
              <a:schemeClr val="bg1">
                <a:lumMod val="50000"/>
              </a:schemeClr>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1890</TotalTime>
  <Words>1894</Words>
  <Application>Microsoft Office PowerPoint</Application>
  <PresentationFormat>Widescreen</PresentationFormat>
  <Paragraphs>351</Paragraphs>
  <Slides>27</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Arial Black</vt:lpstr>
      <vt:lpstr>Arial Narrow</vt:lpstr>
      <vt:lpstr>Calibri</vt:lpstr>
      <vt:lpstr>Calibri Light</vt:lpstr>
      <vt:lpstr>Courier New</vt:lpstr>
      <vt:lpstr>Helvetica</vt:lpstr>
      <vt:lpstr>Segoe UI</vt:lpstr>
      <vt:lpstr>Times New Roman</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Στρατηγικό Σχέδιο 2017-2021 Κύριοι Άξονες Δράσης</vt:lpstr>
      <vt:lpstr>Στρατηγικό Πλάνο 2017 –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Κατάταξη Χωρών Ε.Ε. – Open Data Maturity Rankings 2014</vt:lpstr>
      <vt:lpstr>Κατάταξη Χωρών Ε.Ε. – Open Data Maturity Rankings 2018</vt:lpstr>
      <vt:lpstr>Κατάταξη Χωρών Ε.Ε. – Open Data Maturity Rankings 2018</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Michail</dc:creator>
  <cp:lastModifiedBy>Vasiliki Koukounidou</cp:lastModifiedBy>
  <cp:revision>114</cp:revision>
  <cp:lastPrinted>2019-10-23T10:35:33Z</cp:lastPrinted>
  <dcterms:created xsi:type="dcterms:W3CDTF">2018-11-28T06:39:05Z</dcterms:created>
  <dcterms:modified xsi:type="dcterms:W3CDTF">2019-10-24T12:52:39Z</dcterms:modified>
</cp:coreProperties>
</file>