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05" r:id="rId3"/>
    <p:sldId id="321" r:id="rId4"/>
    <p:sldId id="304" r:id="rId5"/>
    <p:sldId id="306" r:id="rId6"/>
    <p:sldId id="307" r:id="rId7"/>
    <p:sldId id="310" r:id="rId8"/>
    <p:sldId id="322" r:id="rId9"/>
    <p:sldId id="299" r:id="rId10"/>
    <p:sldId id="257" r:id="rId11"/>
    <p:sldId id="298" r:id="rId12"/>
    <p:sldId id="323" r:id="rId13"/>
    <p:sldId id="311" r:id="rId14"/>
    <p:sldId id="327" r:id="rId15"/>
    <p:sldId id="312" r:id="rId16"/>
    <p:sldId id="313" r:id="rId17"/>
    <p:sldId id="328" r:id="rId18"/>
    <p:sldId id="324" r:id="rId19"/>
    <p:sldId id="317" r:id="rId20"/>
    <p:sldId id="318" r:id="rId21"/>
    <p:sldId id="316" r:id="rId22"/>
    <p:sldId id="319" r:id="rId23"/>
    <p:sldId id="326" r:id="rId24"/>
    <p:sldId id="301" r:id="rId25"/>
    <p:sldId id="315" r:id="rId26"/>
    <p:sldId id="325" r:id="rId27"/>
    <p:sldId id="32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s Athenodorou" initials="AA" lastIdx="1" clrIdx="0">
    <p:extLst>
      <p:ext uri="{19B8F6BF-5375-455C-9EA6-DF929625EA0E}">
        <p15:presenceInfo xmlns:p15="http://schemas.microsoft.com/office/powerpoint/2012/main" userId="S-1-5-21-1121153032-4207031820-2707691623-19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2399"/>
    <a:srgbClr val="3776BB"/>
    <a:srgbClr val="193557"/>
    <a:srgbClr val="3875BF"/>
    <a:srgbClr val="2E31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42" autoAdjust="0"/>
    <p:restoredTop sz="94660"/>
  </p:normalViewPr>
  <p:slideViewPr>
    <p:cSldViewPr snapToGrid="0">
      <p:cViewPr varScale="1">
        <p:scale>
          <a:sx n="109" d="100"/>
          <a:sy n="109" d="100"/>
        </p:scale>
        <p:origin x="45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7DD58-9D3F-4F5B-B751-95792C4570F6}" type="datetimeFigureOut">
              <a:rPr lang="en-US" smtClean="0"/>
              <a:t>10/31/2019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2E9286-0A98-4679-85F7-211E6A0C1970}" type="slidenum">
              <a:rPr lang="en-US" smtClean="0"/>
              <a:t>‹#›</a:t>
            </a:fld>
            <a:endParaRPr lang="en-US"/>
          </a:p>
        </p:txBody>
      </p:sp>
    </p:spTree>
    <p:extLst>
      <p:ext uri="{BB962C8B-B14F-4D97-AF65-F5344CB8AC3E}">
        <p14:creationId xmlns:p14="http://schemas.microsoft.com/office/powerpoint/2010/main" val="264141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Ready</a:t>
            </a:r>
            <a:endParaRPr lang="en-US" dirty="0"/>
          </a:p>
        </p:txBody>
      </p:sp>
      <p:sp>
        <p:nvSpPr>
          <p:cNvPr id="4" name="Slide Number Placeholder 3"/>
          <p:cNvSpPr>
            <a:spLocks noGrp="1"/>
          </p:cNvSpPr>
          <p:nvPr>
            <p:ph type="sldNum" sz="quarter" idx="10"/>
          </p:nvPr>
        </p:nvSpPr>
        <p:spPr/>
        <p:txBody>
          <a:bodyPr/>
          <a:lstStyle/>
          <a:p>
            <a:fld id="{882E9286-0A98-4679-85F7-211E6A0C1970}" type="slidenum">
              <a:rPr lang="en-US" smtClean="0"/>
              <a:t>1</a:t>
            </a:fld>
            <a:endParaRPr lang="en-US"/>
          </a:p>
        </p:txBody>
      </p:sp>
    </p:spTree>
    <p:extLst>
      <p:ext uri="{BB962C8B-B14F-4D97-AF65-F5344CB8AC3E}">
        <p14:creationId xmlns:p14="http://schemas.microsoft.com/office/powerpoint/2010/main" val="1811744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10</a:t>
            </a:fld>
            <a:endParaRPr lang="en-US"/>
          </a:p>
        </p:txBody>
      </p:sp>
    </p:spTree>
    <p:extLst>
      <p:ext uri="{BB962C8B-B14F-4D97-AF65-F5344CB8AC3E}">
        <p14:creationId xmlns:p14="http://schemas.microsoft.com/office/powerpoint/2010/main" val="203441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11</a:t>
            </a:fld>
            <a:endParaRPr lang="en-US"/>
          </a:p>
        </p:txBody>
      </p:sp>
    </p:spTree>
    <p:extLst>
      <p:ext uri="{BB962C8B-B14F-4D97-AF65-F5344CB8AC3E}">
        <p14:creationId xmlns:p14="http://schemas.microsoft.com/office/powerpoint/2010/main" val="2505406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12</a:t>
            </a:fld>
            <a:endParaRPr lang="en-US"/>
          </a:p>
        </p:txBody>
      </p:sp>
    </p:spTree>
    <p:extLst>
      <p:ext uri="{BB962C8B-B14F-4D97-AF65-F5344CB8AC3E}">
        <p14:creationId xmlns:p14="http://schemas.microsoft.com/office/powerpoint/2010/main" val="3599837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13</a:t>
            </a:fld>
            <a:endParaRPr lang="en-US"/>
          </a:p>
        </p:txBody>
      </p:sp>
    </p:spTree>
    <p:extLst>
      <p:ext uri="{BB962C8B-B14F-4D97-AF65-F5344CB8AC3E}">
        <p14:creationId xmlns:p14="http://schemas.microsoft.com/office/powerpoint/2010/main" val="3923780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14</a:t>
            </a:fld>
            <a:endParaRPr lang="en-US"/>
          </a:p>
        </p:txBody>
      </p:sp>
    </p:spTree>
    <p:extLst>
      <p:ext uri="{BB962C8B-B14F-4D97-AF65-F5344CB8AC3E}">
        <p14:creationId xmlns:p14="http://schemas.microsoft.com/office/powerpoint/2010/main" val="897264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15</a:t>
            </a:fld>
            <a:endParaRPr lang="en-US"/>
          </a:p>
        </p:txBody>
      </p:sp>
    </p:spTree>
    <p:extLst>
      <p:ext uri="{BB962C8B-B14F-4D97-AF65-F5344CB8AC3E}">
        <p14:creationId xmlns:p14="http://schemas.microsoft.com/office/powerpoint/2010/main" val="4192969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16</a:t>
            </a:fld>
            <a:endParaRPr lang="en-US"/>
          </a:p>
        </p:txBody>
      </p:sp>
    </p:spTree>
    <p:extLst>
      <p:ext uri="{BB962C8B-B14F-4D97-AF65-F5344CB8AC3E}">
        <p14:creationId xmlns:p14="http://schemas.microsoft.com/office/powerpoint/2010/main" val="513112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17</a:t>
            </a:fld>
            <a:endParaRPr lang="en-US"/>
          </a:p>
        </p:txBody>
      </p:sp>
    </p:spTree>
    <p:extLst>
      <p:ext uri="{BB962C8B-B14F-4D97-AF65-F5344CB8AC3E}">
        <p14:creationId xmlns:p14="http://schemas.microsoft.com/office/powerpoint/2010/main" val="1111626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18</a:t>
            </a:fld>
            <a:endParaRPr lang="en-US"/>
          </a:p>
        </p:txBody>
      </p:sp>
    </p:spTree>
    <p:extLst>
      <p:ext uri="{BB962C8B-B14F-4D97-AF65-F5344CB8AC3E}">
        <p14:creationId xmlns:p14="http://schemas.microsoft.com/office/powerpoint/2010/main" val="2739320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19</a:t>
            </a:fld>
            <a:endParaRPr lang="en-US"/>
          </a:p>
        </p:txBody>
      </p:sp>
    </p:spTree>
    <p:extLst>
      <p:ext uri="{BB962C8B-B14F-4D97-AF65-F5344CB8AC3E}">
        <p14:creationId xmlns:p14="http://schemas.microsoft.com/office/powerpoint/2010/main" val="957302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2</a:t>
            </a:fld>
            <a:endParaRPr lang="en-US"/>
          </a:p>
        </p:txBody>
      </p:sp>
    </p:spTree>
    <p:extLst>
      <p:ext uri="{BB962C8B-B14F-4D97-AF65-F5344CB8AC3E}">
        <p14:creationId xmlns:p14="http://schemas.microsoft.com/office/powerpoint/2010/main" val="305915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20</a:t>
            </a:fld>
            <a:endParaRPr lang="en-US"/>
          </a:p>
        </p:txBody>
      </p:sp>
    </p:spTree>
    <p:extLst>
      <p:ext uri="{BB962C8B-B14F-4D97-AF65-F5344CB8AC3E}">
        <p14:creationId xmlns:p14="http://schemas.microsoft.com/office/powerpoint/2010/main" val="2066512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21</a:t>
            </a:fld>
            <a:endParaRPr lang="en-US"/>
          </a:p>
        </p:txBody>
      </p:sp>
    </p:spTree>
    <p:extLst>
      <p:ext uri="{BB962C8B-B14F-4D97-AF65-F5344CB8AC3E}">
        <p14:creationId xmlns:p14="http://schemas.microsoft.com/office/powerpoint/2010/main" val="2913299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22</a:t>
            </a:fld>
            <a:endParaRPr lang="en-US"/>
          </a:p>
        </p:txBody>
      </p:sp>
    </p:spTree>
    <p:extLst>
      <p:ext uri="{BB962C8B-B14F-4D97-AF65-F5344CB8AC3E}">
        <p14:creationId xmlns:p14="http://schemas.microsoft.com/office/powerpoint/2010/main" val="509116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23</a:t>
            </a:fld>
            <a:endParaRPr lang="en-US"/>
          </a:p>
        </p:txBody>
      </p:sp>
    </p:spTree>
    <p:extLst>
      <p:ext uri="{BB962C8B-B14F-4D97-AF65-F5344CB8AC3E}">
        <p14:creationId xmlns:p14="http://schemas.microsoft.com/office/powerpoint/2010/main" val="3080587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24</a:t>
            </a:fld>
            <a:endParaRPr lang="en-US"/>
          </a:p>
        </p:txBody>
      </p:sp>
    </p:spTree>
    <p:extLst>
      <p:ext uri="{BB962C8B-B14F-4D97-AF65-F5344CB8AC3E}">
        <p14:creationId xmlns:p14="http://schemas.microsoft.com/office/powerpoint/2010/main" val="4064294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25</a:t>
            </a:fld>
            <a:endParaRPr lang="en-US"/>
          </a:p>
        </p:txBody>
      </p:sp>
    </p:spTree>
    <p:extLst>
      <p:ext uri="{BB962C8B-B14F-4D97-AF65-F5344CB8AC3E}">
        <p14:creationId xmlns:p14="http://schemas.microsoft.com/office/powerpoint/2010/main" val="1047708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26</a:t>
            </a:fld>
            <a:endParaRPr lang="en-US"/>
          </a:p>
        </p:txBody>
      </p:sp>
    </p:spTree>
    <p:extLst>
      <p:ext uri="{BB962C8B-B14F-4D97-AF65-F5344CB8AC3E}">
        <p14:creationId xmlns:p14="http://schemas.microsoft.com/office/powerpoint/2010/main" val="713119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27</a:t>
            </a:fld>
            <a:endParaRPr lang="en-US"/>
          </a:p>
        </p:txBody>
      </p:sp>
    </p:spTree>
    <p:extLst>
      <p:ext uri="{BB962C8B-B14F-4D97-AF65-F5344CB8AC3E}">
        <p14:creationId xmlns:p14="http://schemas.microsoft.com/office/powerpoint/2010/main" val="3186109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3</a:t>
            </a:fld>
            <a:endParaRPr lang="en-US"/>
          </a:p>
        </p:txBody>
      </p:sp>
    </p:spTree>
    <p:extLst>
      <p:ext uri="{BB962C8B-B14F-4D97-AF65-F5344CB8AC3E}">
        <p14:creationId xmlns:p14="http://schemas.microsoft.com/office/powerpoint/2010/main" val="1330916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4</a:t>
            </a:fld>
            <a:endParaRPr lang="en-US"/>
          </a:p>
        </p:txBody>
      </p:sp>
    </p:spTree>
    <p:extLst>
      <p:ext uri="{BB962C8B-B14F-4D97-AF65-F5344CB8AC3E}">
        <p14:creationId xmlns:p14="http://schemas.microsoft.com/office/powerpoint/2010/main" val="2929016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5</a:t>
            </a:fld>
            <a:endParaRPr lang="en-US"/>
          </a:p>
        </p:txBody>
      </p:sp>
    </p:spTree>
    <p:extLst>
      <p:ext uri="{BB962C8B-B14F-4D97-AF65-F5344CB8AC3E}">
        <p14:creationId xmlns:p14="http://schemas.microsoft.com/office/powerpoint/2010/main" val="1061784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6</a:t>
            </a:fld>
            <a:endParaRPr lang="en-US"/>
          </a:p>
        </p:txBody>
      </p:sp>
    </p:spTree>
    <p:extLst>
      <p:ext uri="{BB962C8B-B14F-4D97-AF65-F5344CB8AC3E}">
        <p14:creationId xmlns:p14="http://schemas.microsoft.com/office/powerpoint/2010/main" val="2773611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7</a:t>
            </a:fld>
            <a:endParaRPr lang="en-US"/>
          </a:p>
        </p:txBody>
      </p:sp>
    </p:spTree>
    <p:extLst>
      <p:ext uri="{BB962C8B-B14F-4D97-AF65-F5344CB8AC3E}">
        <p14:creationId xmlns:p14="http://schemas.microsoft.com/office/powerpoint/2010/main" val="3984690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8</a:t>
            </a:fld>
            <a:endParaRPr lang="en-US"/>
          </a:p>
        </p:txBody>
      </p:sp>
    </p:spTree>
    <p:extLst>
      <p:ext uri="{BB962C8B-B14F-4D97-AF65-F5344CB8AC3E}">
        <p14:creationId xmlns:p14="http://schemas.microsoft.com/office/powerpoint/2010/main" val="154608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2E9286-0A98-4679-85F7-211E6A0C1970}" type="slidenum">
              <a:rPr lang="en-US" smtClean="0"/>
              <a:t>9</a:t>
            </a:fld>
            <a:endParaRPr lang="en-US"/>
          </a:p>
        </p:txBody>
      </p:sp>
    </p:spTree>
    <p:extLst>
      <p:ext uri="{BB962C8B-B14F-4D97-AF65-F5344CB8AC3E}">
        <p14:creationId xmlns:p14="http://schemas.microsoft.com/office/powerpoint/2010/main" val="3962720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5475316" cy="1487833"/>
          </a:xfrm>
        </p:spPr>
        <p:txBody>
          <a:bodyPr anchor="b">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025833"/>
            <a:ext cx="5475316" cy="22319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dirty="0" smtClean="0"/>
              <a:t>National Initiatives for Open Science in Europe – H2020 Research and Innovation action – contract no. 857645</a:t>
            </a:r>
            <a:endParaRPr lang="en-US" dirty="0"/>
          </a:p>
        </p:txBody>
      </p:sp>
    </p:spTree>
    <p:extLst>
      <p:ext uri="{BB962C8B-B14F-4D97-AF65-F5344CB8AC3E}">
        <p14:creationId xmlns:p14="http://schemas.microsoft.com/office/powerpoint/2010/main" val="341476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BF2C659-B946-4802-99AB-C863CEE57D84}"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321681-3B98-44C9-B431-7E0EFD004BBE}" type="slidenum">
              <a:rPr lang="en-US" smtClean="0"/>
              <a:t>‹#›</a:t>
            </a:fld>
            <a:endParaRPr lang="en-US"/>
          </a:p>
        </p:txBody>
      </p:sp>
    </p:spTree>
    <p:extLst>
      <p:ext uri="{BB962C8B-B14F-4D97-AF65-F5344CB8AC3E}">
        <p14:creationId xmlns:p14="http://schemas.microsoft.com/office/powerpoint/2010/main" val="229398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BF2C659-B946-4802-99AB-C863CEE57D84}"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321681-3B98-44C9-B431-7E0EFD004BBE}" type="slidenum">
              <a:rPr lang="en-US" smtClean="0"/>
              <a:t>‹#›</a:t>
            </a:fld>
            <a:endParaRPr lang="en-US"/>
          </a:p>
        </p:txBody>
      </p:sp>
    </p:spTree>
    <p:extLst>
      <p:ext uri="{BB962C8B-B14F-4D97-AF65-F5344CB8AC3E}">
        <p14:creationId xmlns:p14="http://schemas.microsoft.com/office/powerpoint/2010/main" val="327542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954"/>
            <a:ext cx="12192000" cy="939979"/>
          </a:xfrm>
          <a:solidFill>
            <a:srgbClr val="3776BB"/>
          </a:solidFill>
        </p:spPr>
        <p:txBody>
          <a:bodyPr>
            <a:normAutofit/>
          </a:bodyPr>
          <a:lstStyle>
            <a:lvl1pPr>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38200" y="1205345"/>
            <a:ext cx="10514288" cy="4805362"/>
          </a:xfrm>
        </p:spPr>
        <p:txBody>
          <a:bodyPr/>
          <a:lstStyle>
            <a:lvl1pPr marL="228600" indent="-228600">
              <a:buClr>
                <a:srgbClr val="3875BF"/>
              </a:buClr>
              <a:buSzPct val="70000"/>
              <a:buFont typeface="Wingdings" panose="05000000000000000000" pitchFamily="2" charset="2"/>
              <a:buChar char="q"/>
              <a:defRPr>
                <a:solidFill>
                  <a:srgbClr val="193557"/>
                </a:solidFill>
              </a:defRPr>
            </a:lvl1pPr>
            <a:lvl2pPr marL="685800" indent="-228600">
              <a:buClr>
                <a:srgbClr val="3875BF"/>
              </a:buClr>
              <a:buSzPct val="70000"/>
              <a:buFont typeface="Wingdings" panose="05000000000000000000" pitchFamily="2" charset="2"/>
              <a:buChar char="q"/>
              <a:defRPr>
                <a:solidFill>
                  <a:srgbClr val="193557"/>
                </a:solidFill>
              </a:defRPr>
            </a:lvl2pPr>
            <a:lvl3pPr marL="1143000" indent="-228600">
              <a:buClr>
                <a:srgbClr val="3875BF"/>
              </a:buClr>
              <a:buSzPct val="70000"/>
              <a:buFont typeface="Wingdings" panose="05000000000000000000" pitchFamily="2" charset="2"/>
              <a:buChar char="q"/>
              <a:defRPr>
                <a:solidFill>
                  <a:srgbClr val="193557"/>
                </a:solidFill>
              </a:defRPr>
            </a:lvl3pPr>
            <a:lvl4pPr marL="1600200" indent="-228600">
              <a:buClr>
                <a:srgbClr val="3875BF"/>
              </a:buClr>
              <a:buSzPct val="70000"/>
              <a:buFont typeface="Wingdings" panose="05000000000000000000" pitchFamily="2" charset="2"/>
              <a:buChar char="q"/>
              <a:defRPr>
                <a:solidFill>
                  <a:srgbClr val="193557"/>
                </a:solidFill>
              </a:defRPr>
            </a:lvl4pPr>
            <a:lvl5pPr marL="2057400" indent="-228600">
              <a:buClr>
                <a:srgbClr val="3875BF"/>
              </a:buClr>
              <a:buSzPct val="70000"/>
              <a:buFont typeface="Wingdings" panose="05000000000000000000" pitchFamily="2" charset="2"/>
              <a:buChar char="q"/>
              <a:defRPr>
                <a:solidFill>
                  <a:srgbClr val="193557"/>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838199" y="6356350"/>
            <a:ext cx="9536085" cy="365125"/>
          </a:xfrm>
        </p:spPr>
        <p:txBody>
          <a:bodyPr anchor="ctr"/>
          <a:lstStyle/>
          <a:p>
            <a:endParaRPr lang="en-US" dirty="0"/>
          </a:p>
        </p:txBody>
      </p:sp>
      <p:cxnSp>
        <p:nvCxnSpPr>
          <p:cNvPr id="7" name="Straight Connector 6"/>
          <p:cNvCxnSpPr/>
          <p:nvPr userDrawn="1"/>
        </p:nvCxnSpPr>
        <p:spPr>
          <a:xfrm>
            <a:off x="838199" y="6356350"/>
            <a:ext cx="10514289" cy="0"/>
          </a:xfrm>
          <a:prstGeom prst="line">
            <a:avLst/>
          </a:prstGeom>
          <a:ln w="25400" cap="rnd">
            <a:solidFill>
              <a:srgbClr val="3875BF"/>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10374284" y="6356350"/>
            <a:ext cx="979516" cy="365125"/>
          </a:xfrm>
          <a:prstGeom prst="rect">
            <a:avLst/>
          </a:prstGeom>
        </p:spPr>
        <p:txBody>
          <a:bodyPr anchor="ctr"/>
          <a:lstStyle>
            <a:lvl1pPr>
              <a:defRPr sz="1200">
                <a:solidFill>
                  <a:srgbClr val="3875BF"/>
                </a:solidFill>
              </a:defRPr>
            </a:lvl1pPr>
          </a:lstStyle>
          <a:p>
            <a:fld id="{E8321681-3B98-44C9-B431-7E0EFD004BBE}"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cxnSp>
        <p:nvCxnSpPr>
          <p:cNvPr id="11" name="Straight Connector 10"/>
          <p:cNvCxnSpPr/>
          <p:nvPr userDrawn="1"/>
        </p:nvCxnSpPr>
        <p:spPr>
          <a:xfrm>
            <a:off x="0" y="931025"/>
            <a:ext cx="12192000" cy="0"/>
          </a:xfrm>
          <a:prstGeom prst="line">
            <a:avLst/>
          </a:prstGeom>
          <a:ln w="25400">
            <a:solidFill>
              <a:srgbClr val="2E31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876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BF2C659-B946-4802-99AB-C863CEE57D84}"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8321681-3B98-44C9-B431-7E0EFD004BBE}" type="slidenum">
              <a:rPr lang="en-US" smtClean="0"/>
              <a:t>‹#›</a:t>
            </a:fld>
            <a:endParaRPr lang="en-US"/>
          </a:p>
        </p:txBody>
      </p:sp>
    </p:spTree>
    <p:extLst>
      <p:ext uri="{BB962C8B-B14F-4D97-AF65-F5344CB8AC3E}">
        <p14:creationId xmlns:p14="http://schemas.microsoft.com/office/powerpoint/2010/main" val="139338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BF2C659-B946-4802-99AB-C863CEE57D84}"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321681-3B98-44C9-B431-7E0EFD004BBE}" type="slidenum">
              <a:rPr lang="en-US" smtClean="0"/>
              <a:t>‹#›</a:t>
            </a:fld>
            <a:endParaRPr lang="en-US"/>
          </a:p>
        </p:txBody>
      </p:sp>
    </p:spTree>
    <p:extLst>
      <p:ext uri="{BB962C8B-B14F-4D97-AF65-F5344CB8AC3E}">
        <p14:creationId xmlns:p14="http://schemas.microsoft.com/office/powerpoint/2010/main" val="2247935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BF2C659-B946-4802-99AB-C863CEE57D84}" type="datetimeFigureOut">
              <a:rPr lang="en-US" smtClean="0"/>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8321681-3B98-44C9-B431-7E0EFD004BBE}" type="slidenum">
              <a:rPr lang="en-US" smtClean="0"/>
              <a:t>‹#›</a:t>
            </a:fld>
            <a:endParaRPr lang="en-US"/>
          </a:p>
        </p:txBody>
      </p:sp>
    </p:spTree>
    <p:extLst>
      <p:ext uri="{BB962C8B-B14F-4D97-AF65-F5344CB8AC3E}">
        <p14:creationId xmlns:p14="http://schemas.microsoft.com/office/powerpoint/2010/main" val="388060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BF2C659-B946-4802-99AB-C863CEE57D84}" type="datetimeFigureOut">
              <a:rPr lang="en-US" smtClean="0"/>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8321681-3B98-44C9-B431-7E0EFD004BBE}" type="slidenum">
              <a:rPr lang="en-US" smtClean="0"/>
              <a:t>‹#›</a:t>
            </a:fld>
            <a:endParaRPr lang="en-US"/>
          </a:p>
        </p:txBody>
      </p:sp>
    </p:spTree>
    <p:extLst>
      <p:ext uri="{BB962C8B-B14F-4D97-AF65-F5344CB8AC3E}">
        <p14:creationId xmlns:p14="http://schemas.microsoft.com/office/powerpoint/2010/main" val="2112483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BF2C659-B946-4802-99AB-C863CEE57D84}" type="datetimeFigureOut">
              <a:rPr lang="en-US" smtClean="0"/>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8321681-3B98-44C9-B431-7E0EFD004BBE}" type="slidenum">
              <a:rPr lang="en-US" smtClean="0"/>
              <a:t>‹#›</a:t>
            </a:fld>
            <a:endParaRPr lang="en-US"/>
          </a:p>
        </p:txBody>
      </p:sp>
    </p:spTree>
    <p:extLst>
      <p:ext uri="{BB962C8B-B14F-4D97-AF65-F5344CB8AC3E}">
        <p14:creationId xmlns:p14="http://schemas.microsoft.com/office/powerpoint/2010/main" val="59063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BF2C659-B946-4802-99AB-C863CEE57D84}"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321681-3B98-44C9-B431-7E0EFD004BBE}" type="slidenum">
              <a:rPr lang="en-US" smtClean="0"/>
              <a:t>‹#›</a:t>
            </a:fld>
            <a:endParaRPr lang="en-US"/>
          </a:p>
        </p:txBody>
      </p:sp>
    </p:spTree>
    <p:extLst>
      <p:ext uri="{BB962C8B-B14F-4D97-AF65-F5344CB8AC3E}">
        <p14:creationId xmlns:p14="http://schemas.microsoft.com/office/powerpoint/2010/main" val="1974970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BF2C659-B946-4802-99AB-C863CEE57D84}"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8321681-3B98-44C9-B431-7E0EFD004BBE}" type="slidenum">
              <a:rPr lang="en-US" smtClean="0"/>
              <a:t>‹#›</a:t>
            </a:fld>
            <a:endParaRPr lang="en-US"/>
          </a:p>
        </p:txBody>
      </p:sp>
    </p:spTree>
    <p:extLst>
      <p:ext uri="{BB962C8B-B14F-4D97-AF65-F5344CB8AC3E}">
        <p14:creationId xmlns:p14="http://schemas.microsoft.com/office/powerpoint/2010/main" val="4230470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583"/>
            <a:ext cx="619436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818013"/>
            <a:ext cx="6194367" cy="319269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838199" y="6356350"/>
            <a:ext cx="10514289" cy="365125"/>
          </a:xfrm>
          <a:prstGeom prst="rect">
            <a:avLst/>
          </a:prstGeom>
        </p:spPr>
        <p:txBody>
          <a:bodyPr vert="horz" lIns="91440" tIns="45720" rIns="91440" bIns="45720" rtlCol="0" anchor="ctr"/>
          <a:lstStyle>
            <a:lvl1pPr algn="ctr">
              <a:defRPr sz="1200" baseline="0">
                <a:solidFill>
                  <a:srgbClr val="3875BF"/>
                </a:solidFill>
              </a:defRPr>
            </a:lvl1pPr>
          </a:lstStyle>
          <a:p>
            <a:r>
              <a:rPr lang="en-US" dirty="0" smtClean="0"/>
              <a:t>National Initiatives for Open Science in Europe – H2020 Research and Innovation action – contract no. 857645</a:t>
            </a:r>
            <a:endParaRPr lang="en-US"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544830" y="1836976"/>
            <a:ext cx="3807658" cy="2876339"/>
          </a:xfrm>
          <a:prstGeom prst="rect">
            <a:avLst/>
          </a:prstGeom>
        </p:spPr>
      </p:pic>
      <p:cxnSp>
        <p:nvCxnSpPr>
          <p:cNvPr id="10" name="Straight Connector 9"/>
          <p:cNvCxnSpPr/>
          <p:nvPr userDrawn="1"/>
        </p:nvCxnSpPr>
        <p:spPr>
          <a:xfrm>
            <a:off x="838199" y="6356350"/>
            <a:ext cx="10514289" cy="0"/>
          </a:xfrm>
          <a:prstGeom prst="line">
            <a:avLst/>
          </a:prstGeom>
          <a:ln w="25400" cap="rnd">
            <a:solidFill>
              <a:srgbClr val="3875BF"/>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28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0.png"/><Relationship Id="rId18" Type="http://schemas.microsoft.com/office/2007/relationships/hdphoto" Target="../media/hdphoto4.wdp"/><Relationship Id="rId3" Type="http://schemas.openxmlformats.org/officeDocument/2006/relationships/image" Target="../media/image3.jpg"/><Relationship Id="rId7" Type="http://schemas.openxmlformats.org/officeDocument/2006/relationships/image" Target="../media/image25.png"/><Relationship Id="rId12" Type="http://schemas.microsoft.com/office/2007/relationships/hdphoto" Target="../media/hdphoto2.wdp"/><Relationship Id="rId17" Type="http://schemas.openxmlformats.org/officeDocument/2006/relationships/image" Target="../media/image33.png"/><Relationship Id="rId2" Type="http://schemas.openxmlformats.org/officeDocument/2006/relationships/notesSlide" Target="../notesSlides/notesSlide18.xml"/><Relationship Id="rId16" Type="http://schemas.microsoft.com/office/2007/relationships/hdphoto" Target="../media/hdphoto3.wdp"/><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9.png"/><Relationship Id="rId5" Type="http://schemas.openxmlformats.org/officeDocument/2006/relationships/image" Target="../media/image24.png"/><Relationship Id="rId15" Type="http://schemas.openxmlformats.org/officeDocument/2006/relationships/image" Target="../media/image32.png"/><Relationship Id="rId10" Type="http://schemas.openxmlformats.org/officeDocument/2006/relationships/image" Target="../media/image28.jpeg"/><Relationship Id="rId4" Type="http://schemas.openxmlformats.org/officeDocument/2006/relationships/image" Target="../media/image2.jpeg"/><Relationship Id="rId9" Type="http://schemas.openxmlformats.org/officeDocument/2006/relationships/image" Target="../media/image27.jpg"/><Relationship Id="rId1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jpg"/><Relationship Id="rId7" Type="http://schemas.openxmlformats.org/officeDocument/2006/relationships/hyperlink" Target="http://dchrepo.vi-seem.eu/"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las.vi-seem.eu/las" TargetMode="External"/><Relationship Id="rId4" Type="http://schemas.openxmlformats.org/officeDocument/2006/relationships/image" Target="../media/image2.jpe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afmm.vi-seem.eu/" TargetMode="External"/><Relationship Id="rId3" Type="http://schemas.openxmlformats.org/officeDocument/2006/relationships/image" Target="../media/image3.jpg"/><Relationship Id="rId7" Type="http://schemas.openxmlformats.org/officeDocument/2006/relationships/hyperlink" Target="http://viseem.dicom.md/" TargetMode="External"/><Relationship Id="rId12" Type="http://schemas.openxmlformats.org/officeDocument/2006/relationships/hyperlink" Target="http://chembioserver.vi-seem.e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hyperlink" Target="http://subtract.vi-seem.eu/" TargetMode="External"/><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2.jpeg"/><Relationship Id="rId9" Type="http://schemas.openxmlformats.org/officeDocument/2006/relationships/hyperlink" Target="http://nanocrystal.vi-seem.eu/" TargetMode="External"/><Relationship Id="rId1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koukounidou.vasiliki@ucy.ac.cy" TargetMode="External"/><Relationship Id="rId5" Type="http://schemas.openxmlformats.org/officeDocument/2006/relationships/hyperlink" Target="mailto:ch.constantinou@cyi.ac.cy" TargetMode="Externa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ni4os.eu/survey/" TargetMode="External"/><Relationship Id="rId5" Type="http://schemas.openxmlformats.org/officeDocument/2006/relationships/image" Target="../media/image43.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3.jp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2.jpe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657" y="0"/>
            <a:ext cx="12192000" cy="6858000"/>
          </a:xfrm>
          <a:prstGeom prst="rect">
            <a:avLst/>
          </a:prstGeom>
          <a:solidFill>
            <a:schemeClr val="bg1">
              <a:alpha val="42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322858" y="837653"/>
            <a:ext cx="11544970" cy="675264"/>
          </a:xfrm>
        </p:spPr>
        <p:txBody>
          <a:bodyPr>
            <a:normAutofit/>
          </a:bodyPr>
          <a:lstStyle/>
          <a:p>
            <a:r>
              <a:rPr lang="el-GR" dirty="0">
                <a:effectLst>
                  <a:outerShdw blurRad="38100" dist="38100" dir="2700000" algn="tl">
                    <a:srgbClr val="000000">
                      <a:alpha val="43137"/>
                    </a:srgbClr>
                  </a:outerShdw>
                </a:effectLst>
              </a:rPr>
              <a:t>Απογειώνοντας την (ανοικτή) επιστήμη στο Ευρωπαϊκό Νέφος </a:t>
            </a:r>
            <a:endParaRPr lang="en-US" sz="36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39537" y="2724496"/>
            <a:ext cx="5791200" cy="2231967"/>
          </a:xfrm>
        </p:spPr>
        <p:txBody>
          <a:bodyPr>
            <a:normAutofit fontScale="92500" lnSpcReduction="10000"/>
          </a:bodyPr>
          <a:lstStyle/>
          <a:p>
            <a:r>
              <a:rPr lang="el-GR" b="1" dirty="0">
                <a:effectLst>
                  <a:outerShdw blurRad="38100" dist="38100" dir="2700000" algn="tl">
                    <a:srgbClr val="000000">
                      <a:alpha val="43137"/>
                    </a:srgbClr>
                  </a:outerShdw>
                </a:effectLst>
              </a:rPr>
              <a:t>Ανοικτή Επιστήμη: </a:t>
            </a:r>
            <a:r>
              <a:rPr lang="el-GR" b="1" dirty="0" smtClean="0">
                <a:effectLst>
                  <a:outerShdw blurRad="38100" dist="38100" dir="2700000" algn="tl">
                    <a:srgbClr val="000000">
                      <a:alpha val="43137"/>
                    </a:srgbClr>
                  </a:outerShdw>
                </a:effectLst>
              </a:rPr>
              <a:t>Από </a:t>
            </a:r>
            <a:r>
              <a:rPr lang="el-GR" b="1" dirty="0">
                <a:effectLst>
                  <a:outerShdw blurRad="38100" dist="38100" dir="2700000" algn="tl">
                    <a:srgbClr val="000000">
                      <a:alpha val="43137"/>
                    </a:srgbClr>
                  </a:outerShdw>
                </a:effectLst>
              </a:rPr>
              <a:t>τη </a:t>
            </a:r>
            <a:r>
              <a:rPr lang="el-GR" b="1" dirty="0" smtClean="0">
                <a:effectLst>
                  <a:outerShdw blurRad="38100" dist="38100" dir="2700000" algn="tl">
                    <a:srgbClr val="000000">
                      <a:alpha val="43137"/>
                    </a:srgbClr>
                  </a:outerShdw>
                </a:effectLst>
              </a:rPr>
              <a:t>Θεωρία </a:t>
            </a:r>
            <a:r>
              <a:rPr lang="el-GR" b="1" dirty="0">
                <a:effectLst>
                  <a:outerShdw blurRad="38100" dist="38100" dir="2700000" algn="tl">
                    <a:srgbClr val="000000">
                      <a:alpha val="43137"/>
                    </a:srgbClr>
                  </a:outerShdw>
                </a:effectLst>
              </a:rPr>
              <a:t>στην Πράξη</a:t>
            </a:r>
            <a:r>
              <a:rPr lang="en-US" b="1" dirty="0" smtClean="0">
                <a:effectLst>
                  <a:outerShdw blurRad="38100" dist="38100" dir="2700000" algn="tl">
                    <a:srgbClr val="000000">
                      <a:alpha val="43137"/>
                    </a:srgbClr>
                  </a:outerShdw>
                </a:effectLst>
              </a:rPr>
              <a:t>, </a:t>
            </a:r>
            <a:r>
              <a:rPr lang="el-GR" b="1" dirty="0" smtClean="0">
                <a:effectLst>
                  <a:outerShdw blurRad="38100" dist="38100" dir="2700000" algn="tl">
                    <a:srgbClr val="000000">
                      <a:alpha val="43137"/>
                    </a:srgbClr>
                  </a:outerShdw>
                </a:effectLst>
              </a:rPr>
              <a:t>2</a:t>
            </a:r>
            <a:r>
              <a:rPr lang="en-US" b="1" dirty="0" smtClean="0">
                <a:effectLst>
                  <a:outerShdw blurRad="38100" dist="38100" dir="2700000" algn="tl">
                    <a:srgbClr val="000000">
                      <a:alpha val="43137"/>
                    </a:srgbClr>
                  </a:outerShdw>
                </a:effectLst>
              </a:rPr>
              <a:t>4</a:t>
            </a:r>
            <a:r>
              <a:rPr lang="el-GR" b="1" dirty="0" smtClean="0">
                <a:effectLst>
                  <a:outerShdw blurRad="38100" dist="38100" dir="2700000" algn="tl">
                    <a:srgbClr val="000000">
                      <a:alpha val="43137"/>
                    </a:srgbClr>
                  </a:outerShdw>
                </a:effectLst>
              </a:rPr>
              <a:t> Οκτωβρίου 2019</a:t>
            </a:r>
            <a:endParaRPr lang="en-US" b="1" dirty="0" smtClean="0">
              <a:effectLst>
                <a:outerShdw blurRad="38100" dist="38100" dir="2700000" algn="tl">
                  <a:srgbClr val="000000">
                    <a:alpha val="43137"/>
                  </a:srgbClr>
                </a:outerShdw>
              </a:effectLst>
            </a:endParaRPr>
          </a:p>
          <a:p>
            <a:endParaRPr lang="en-US" b="1" dirty="0">
              <a:effectLst>
                <a:outerShdw blurRad="38100" dist="38100" dir="2700000" algn="tl">
                  <a:srgbClr val="000000">
                    <a:alpha val="43137"/>
                  </a:srgbClr>
                </a:outerShdw>
              </a:effectLst>
            </a:endParaRPr>
          </a:p>
          <a:p>
            <a:r>
              <a:rPr lang="el-GR" b="1" dirty="0" smtClean="0">
                <a:effectLst>
                  <a:outerShdw blurRad="38100" dist="38100" dir="2700000" algn="tl">
                    <a:srgbClr val="000000">
                      <a:alpha val="43137"/>
                    </a:srgbClr>
                  </a:outerShdw>
                </a:effectLst>
              </a:rPr>
              <a:t>Δρ. Ανδρέας Αθηνοδώρου</a:t>
            </a:r>
            <a:endParaRPr lang="en-US" b="1" dirty="0" smtClean="0">
              <a:effectLst>
                <a:outerShdw blurRad="38100" dist="38100" dir="2700000" algn="tl">
                  <a:srgbClr val="000000">
                    <a:alpha val="43137"/>
                  </a:srgbClr>
                </a:outerShdw>
              </a:effectLst>
            </a:endParaRPr>
          </a:p>
          <a:p>
            <a:r>
              <a:rPr lang="en-US" b="1" dirty="0" err="1">
                <a:effectLst>
                  <a:outerShdw blurRad="38100" dist="38100" dir="2700000" algn="tl">
                    <a:srgbClr val="000000">
                      <a:alpha val="43137"/>
                    </a:srgbClr>
                  </a:outerShdw>
                </a:effectLst>
              </a:rPr>
              <a:t>Università</a:t>
            </a:r>
            <a:r>
              <a:rPr lang="en-US" b="1" dirty="0">
                <a:effectLst>
                  <a:outerShdw blurRad="38100" dist="38100" dir="2700000" algn="tl">
                    <a:srgbClr val="000000">
                      <a:alpha val="43137"/>
                    </a:srgbClr>
                  </a:outerShdw>
                </a:effectLst>
              </a:rPr>
              <a:t> di </a:t>
            </a:r>
            <a:r>
              <a:rPr lang="en-US" b="1" dirty="0" smtClean="0">
                <a:effectLst>
                  <a:outerShdw blurRad="38100" dist="38100" dir="2700000" algn="tl">
                    <a:srgbClr val="000000">
                      <a:alpha val="43137"/>
                    </a:srgbClr>
                  </a:outerShdw>
                </a:effectLst>
              </a:rPr>
              <a:t>Pisa/The Cyprus Institute</a:t>
            </a:r>
          </a:p>
          <a:p>
            <a:r>
              <a:rPr lang="en-US" b="1" dirty="0" smtClean="0">
                <a:effectLst>
                  <a:outerShdw blurRad="38100" dist="38100" dir="2700000" algn="tl">
                    <a:srgbClr val="000000">
                      <a:alpha val="43137"/>
                    </a:srgbClr>
                  </a:outerShdw>
                </a:effectLst>
              </a:rPr>
              <a:t>NI4OS – Europe WP6 leader</a:t>
            </a:r>
          </a:p>
        </p:txBody>
      </p:sp>
      <p:sp>
        <p:nvSpPr>
          <p:cNvPr id="4" name="Footer Placeholder 3"/>
          <p:cNvSpPr>
            <a:spLocks noGrp="1"/>
          </p:cNvSpPr>
          <p:nvPr>
            <p:ph type="ftr" sz="quarter" idx="11"/>
          </p:nvPr>
        </p:nvSpPr>
        <p:spPr/>
        <p:txBody>
          <a:bodyPr/>
          <a:lstStyle/>
          <a:p>
            <a:r>
              <a:rPr lang="en-US" dirty="0" smtClean="0"/>
              <a:t>National Initiatives for Open Science in Europe – H2020 Research and Innovation action – contract no. 857645</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7560" y="2076097"/>
            <a:ext cx="4454404" cy="356427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858" y="5442002"/>
            <a:ext cx="2659333" cy="726040"/>
          </a:xfrm>
          <a:prstGeom prst="rect">
            <a:avLst/>
          </a:prstGeom>
        </p:spPr>
      </p:pic>
    </p:spTree>
    <p:extLst>
      <p:ext uri="{BB962C8B-B14F-4D97-AF65-F5344CB8AC3E}">
        <p14:creationId xmlns:p14="http://schemas.microsoft.com/office/powerpoint/2010/main" val="3304386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8"/>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l-GR" dirty="0" smtClean="0"/>
              <a:t>Συμμετέχοντες</a:t>
            </a:r>
            <a:r>
              <a:rPr lang="en-US" dirty="0"/>
              <a:t> </a:t>
            </a:r>
            <a:r>
              <a:rPr lang="el-GR" dirty="0" smtClean="0"/>
              <a:t>στο πρόγραμμα </a:t>
            </a:r>
            <a:r>
              <a:rPr lang="en-US" dirty="0"/>
              <a:t>NI4OS-Europe </a:t>
            </a:r>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a:t>
            </a:r>
            <a:r>
              <a:rPr lang="en-US" b="1" dirty="0" smtClean="0"/>
              <a:t>4</a:t>
            </a:r>
            <a:r>
              <a:rPr lang="el-GR" b="1" dirty="0" smtClean="0"/>
              <a:t>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10</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939049746"/>
              </p:ext>
            </p:extLst>
          </p:nvPr>
        </p:nvGraphicFramePr>
        <p:xfrm>
          <a:off x="145473" y="1166891"/>
          <a:ext cx="11731336" cy="4765455"/>
        </p:xfrm>
        <a:graphic>
          <a:graphicData uri="http://schemas.openxmlformats.org/drawingml/2006/table">
            <a:tbl>
              <a:tblPr>
                <a:tableStyleId>{5C22544A-7EE6-4342-B048-85BDC9FD1C3A}</a:tableStyleId>
              </a:tblPr>
              <a:tblGrid>
                <a:gridCol w="416579">
                  <a:extLst>
                    <a:ext uri="{9D8B030D-6E8A-4147-A177-3AD203B41FA5}">
                      <a16:colId xmlns:a16="http://schemas.microsoft.com/office/drawing/2014/main" val="20000"/>
                    </a:ext>
                  </a:extLst>
                </a:gridCol>
                <a:gridCol w="7941831">
                  <a:extLst>
                    <a:ext uri="{9D8B030D-6E8A-4147-A177-3AD203B41FA5}">
                      <a16:colId xmlns:a16="http://schemas.microsoft.com/office/drawing/2014/main" val="20001"/>
                    </a:ext>
                  </a:extLst>
                </a:gridCol>
                <a:gridCol w="1169102">
                  <a:extLst>
                    <a:ext uri="{9D8B030D-6E8A-4147-A177-3AD203B41FA5}">
                      <a16:colId xmlns:a16="http://schemas.microsoft.com/office/drawing/2014/main" val="20002"/>
                    </a:ext>
                  </a:extLst>
                </a:gridCol>
                <a:gridCol w="2203824">
                  <a:extLst>
                    <a:ext uri="{9D8B030D-6E8A-4147-A177-3AD203B41FA5}">
                      <a16:colId xmlns:a16="http://schemas.microsoft.com/office/drawing/2014/main" val="20003"/>
                    </a:ext>
                  </a:extLst>
                </a:gridCol>
              </a:tblGrid>
              <a:tr h="204366">
                <a:tc>
                  <a:txBody>
                    <a:bodyPr/>
                    <a:lstStyle/>
                    <a:p>
                      <a:pPr algn="ctr">
                        <a:spcAft>
                          <a:spcPts val="0"/>
                        </a:spcAft>
                      </a:pPr>
                      <a:r>
                        <a:rPr lang="en-GB" sz="1400" dirty="0">
                          <a:effectLst/>
                        </a:rPr>
                        <a:t>1</a:t>
                      </a:r>
                      <a:endParaRPr lang="el-GR" sz="1600" dirty="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err="1">
                          <a:effectLst/>
                        </a:rPr>
                        <a:t>Ethniko</a:t>
                      </a:r>
                      <a:r>
                        <a:rPr lang="en-GB" sz="1400" dirty="0">
                          <a:effectLst/>
                        </a:rPr>
                        <a:t> </a:t>
                      </a:r>
                      <a:r>
                        <a:rPr lang="en-GB" sz="1400" dirty="0" err="1">
                          <a:effectLst/>
                        </a:rPr>
                        <a:t>Diktyo</a:t>
                      </a:r>
                      <a:r>
                        <a:rPr lang="en-GB" sz="1400" dirty="0">
                          <a:effectLst/>
                        </a:rPr>
                        <a:t> </a:t>
                      </a:r>
                      <a:r>
                        <a:rPr lang="en-GB" sz="1400" dirty="0" err="1">
                          <a:effectLst/>
                        </a:rPr>
                        <a:t>Erevnas</a:t>
                      </a:r>
                      <a:r>
                        <a:rPr lang="en-GB" sz="1400" dirty="0">
                          <a:effectLst/>
                        </a:rPr>
                        <a:t> </a:t>
                      </a:r>
                      <a:r>
                        <a:rPr lang="en-GB" sz="1400" dirty="0" err="1">
                          <a:effectLst/>
                        </a:rPr>
                        <a:t>Technologias</a:t>
                      </a:r>
                      <a:r>
                        <a:rPr lang="en-GB" sz="1400" dirty="0">
                          <a:effectLst/>
                        </a:rPr>
                        <a:t> AE</a:t>
                      </a:r>
                      <a:endParaRPr lang="el-GR" sz="1600" dirty="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GRNET</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Greece</a:t>
                      </a:r>
                      <a:endParaRPr lang="el-GR" sz="1600">
                        <a:effectLst/>
                        <a:latin typeface="Times New Roman"/>
                        <a:ea typeface="Times New Roman"/>
                      </a:endParaRPr>
                    </a:p>
                  </a:txBody>
                  <a:tcPr marL="59213" marR="59213" marT="0" marB="0">
                    <a:solidFill>
                      <a:schemeClr val="accent1">
                        <a:tint val="20000"/>
                        <a:alpha val="46000"/>
                      </a:schemeClr>
                    </a:solidFill>
                  </a:tcPr>
                </a:tc>
                <a:extLst>
                  <a:ext uri="{0D108BD9-81ED-4DB2-BD59-A6C34878D82A}">
                    <a16:rowId xmlns:a16="http://schemas.microsoft.com/office/drawing/2014/main" val="10000"/>
                  </a:ext>
                </a:extLst>
              </a:tr>
              <a:tr h="216076">
                <a:tc>
                  <a:txBody>
                    <a:bodyPr/>
                    <a:lstStyle/>
                    <a:p>
                      <a:pPr algn="ctr">
                        <a:spcAft>
                          <a:spcPts val="0"/>
                        </a:spcAft>
                      </a:pPr>
                      <a:r>
                        <a:rPr lang="en-GB" sz="1400">
                          <a:effectLst/>
                        </a:rPr>
                        <a:t>2</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a:effectLst/>
                        </a:rPr>
                        <a:t>ATHINA-</a:t>
                      </a:r>
                      <a:r>
                        <a:rPr lang="en-GB" sz="1400" dirty="0" err="1">
                          <a:effectLst/>
                        </a:rPr>
                        <a:t>Erevnitiko</a:t>
                      </a:r>
                      <a:r>
                        <a:rPr lang="en-GB" sz="1400" dirty="0">
                          <a:effectLst/>
                        </a:rPr>
                        <a:t> </a:t>
                      </a:r>
                      <a:r>
                        <a:rPr lang="en-GB" sz="1400" dirty="0" err="1">
                          <a:effectLst/>
                        </a:rPr>
                        <a:t>Kentro</a:t>
                      </a:r>
                      <a:r>
                        <a:rPr lang="en-GB" sz="1400" dirty="0">
                          <a:effectLst/>
                        </a:rPr>
                        <a:t> </a:t>
                      </a:r>
                      <a:r>
                        <a:rPr lang="en-GB" sz="1400" dirty="0" err="1">
                          <a:effectLst/>
                        </a:rPr>
                        <a:t>Kainotomias</a:t>
                      </a:r>
                      <a:r>
                        <a:rPr lang="en-GB" sz="1400" dirty="0">
                          <a:effectLst/>
                        </a:rPr>
                        <a:t> </a:t>
                      </a:r>
                      <a:r>
                        <a:rPr lang="en-GB" sz="1400" dirty="0" err="1">
                          <a:effectLst/>
                        </a:rPr>
                        <a:t>stis</a:t>
                      </a:r>
                      <a:r>
                        <a:rPr lang="en-GB" sz="1400" dirty="0">
                          <a:effectLst/>
                        </a:rPr>
                        <a:t> Technologies tis </a:t>
                      </a:r>
                      <a:r>
                        <a:rPr lang="en-GB" sz="1400" dirty="0" err="1">
                          <a:effectLst/>
                        </a:rPr>
                        <a:t>Pliroforias</a:t>
                      </a:r>
                      <a:r>
                        <a:rPr lang="en-GB" sz="1400" dirty="0">
                          <a:effectLst/>
                        </a:rPr>
                        <a:t>, ton </a:t>
                      </a:r>
                      <a:r>
                        <a:rPr lang="en-GB" sz="1400" dirty="0" err="1">
                          <a:effectLst/>
                        </a:rPr>
                        <a:t>Epikoinonion</a:t>
                      </a:r>
                      <a:r>
                        <a:rPr lang="en-GB" sz="1400" dirty="0">
                          <a:effectLst/>
                        </a:rPr>
                        <a:t> kai tis Gnosis</a:t>
                      </a:r>
                      <a:endParaRPr lang="el-GR" sz="1600" dirty="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ATHENA</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Greece	</a:t>
                      </a:r>
                      <a:endParaRPr lang="el-GR" sz="1600">
                        <a:effectLst/>
                        <a:latin typeface="Times New Roman"/>
                        <a:ea typeface="Times New Roman"/>
                      </a:endParaRPr>
                    </a:p>
                  </a:txBody>
                  <a:tcPr marL="59213" marR="59213" marT="0" marB="0">
                    <a:solidFill>
                      <a:schemeClr val="accent1">
                        <a:tint val="20000"/>
                        <a:alpha val="46000"/>
                      </a:schemeClr>
                    </a:solidFill>
                  </a:tcPr>
                </a:tc>
                <a:extLst>
                  <a:ext uri="{0D108BD9-81ED-4DB2-BD59-A6C34878D82A}">
                    <a16:rowId xmlns:a16="http://schemas.microsoft.com/office/drawing/2014/main" val="10001"/>
                  </a:ext>
                </a:extLst>
              </a:tr>
              <a:tr h="166898">
                <a:tc>
                  <a:txBody>
                    <a:bodyPr/>
                    <a:lstStyle/>
                    <a:p>
                      <a:pPr algn="ctr">
                        <a:spcAft>
                          <a:spcPts val="0"/>
                        </a:spcAft>
                      </a:pPr>
                      <a:r>
                        <a:rPr lang="en-GB" sz="1400">
                          <a:effectLst/>
                        </a:rPr>
                        <a:t>3</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a:effectLst/>
                        </a:rPr>
                        <a:t>The Cyprus Institute</a:t>
                      </a:r>
                      <a:endParaRPr lang="el-GR" sz="1600" dirty="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CYI</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Cyprus</a:t>
                      </a:r>
                      <a:endParaRPr lang="el-GR" sz="1600">
                        <a:effectLst/>
                        <a:latin typeface="Times New Roman"/>
                        <a:ea typeface="Times New Roman"/>
                      </a:endParaRPr>
                    </a:p>
                  </a:txBody>
                  <a:tcPr marL="59213" marR="59213" marT="0" marB="0">
                    <a:solidFill>
                      <a:schemeClr val="accent1">
                        <a:tint val="20000"/>
                        <a:alpha val="46000"/>
                      </a:schemeClr>
                    </a:solidFill>
                  </a:tcPr>
                </a:tc>
                <a:extLst>
                  <a:ext uri="{0D108BD9-81ED-4DB2-BD59-A6C34878D82A}">
                    <a16:rowId xmlns:a16="http://schemas.microsoft.com/office/drawing/2014/main" val="10002"/>
                  </a:ext>
                </a:extLst>
              </a:tr>
              <a:tr h="166898">
                <a:tc>
                  <a:txBody>
                    <a:bodyPr/>
                    <a:lstStyle/>
                    <a:p>
                      <a:pPr algn="ctr">
                        <a:spcAft>
                          <a:spcPts val="0"/>
                        </a:spcAft>
                      </a:pPr>
                      <a:r>
                        <a:rPr lang="en-GB" sz="1400">
                          <a:effectLst/>
                        </a:rPr>
                        <a:t>4</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a:effectLst/>
                        </a:rPr>
                        <a:t>University of Cyprus</a:t>
                      </a:r>
                      <a:endParaRPr lang="el-GR" sz="1600" dirty="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UCY</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Cyprus</a:t>
                      </a:r>
                      <a:endParaRPr lang="el-GR" sz="1600">
                        <a:effectLst/>
                        <a:latin typeface="Times New Roman"/>
                        <a:ea typeface="Times New Roman"/>
                      </a:endParaRPr>
                    </a:p>
                  </a:txBody>
                  <a:tcPr marL="59213" marR="59213" marT="0" marB="0">
                    <a:solidFill>
                      <a:schemeClr val="accent1">
                        <a:tint val="20000"/>
                        <a:alpha val="46000"/>
                      </a:schemeClr>
                    </a:solidFill>
                  </a:tcPr>
                </a:tc>
                <a:extLst>
                  <a:ext uri="{0D108BD9-81ED-4DB2-BD59-A6C34878D82A}">
                    <a16:rowId xmlns:a16="http://schemas.microsoft.com/office/drawing/2014/main" val="10003"/>
                  </a:ext>
                </a:extLst>
              </a:tr>
              <a:tr h="225476">
                <a:tc>
                  <a:txBody>
                    <a:bodyPr/>
                    <a:lstStyle/>
                    <a:p>
                      <a:pPr algn="ctr">
                        <a:spcAft>
                          <a:spcPts val="0"/>
                        </a:spcAft>
                      </a:pPr>
                      <a:r>
                        <a:rPr lang="en-GB" sz="1400">
                          <a:effectLst/>
                        </a:rPr>
                        <a:t>5</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a:effectLst/>
                        </a:rPr>
                        <a:t>Institute of Information and Communication Technologies</a:t>
                      </a:r>
                      <a:endParaRPr lang="el-GR" sz="1600" dirty="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IICT</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Bulgaria</a:t>
                      </a:r>
                      <a:endParaRPr lang="el-GR" sz="1600">
                        <a:effectLst/>
                        <a:latin typeface="Times New Roman"/>
                        <a:ea typeface="Times New Roman"/>
                      </a:endParaRPr>
                    </a:p>
                  </a:txBody>
                  <a:tcPr marL="59213" marR="59213" marT="0" marB="0">
                    <a:solidFill>
                      <a:schemeClr val="accent1">
                        <a:tint val="20000"/>
                        <a:alpha val="46000"/>
                      </a:schemeClr>
                    </a:solidFill>
                  </a:tcPr>
                </a:tc>
                <a:extLst>
                  <a:ext uri="{0D108BD9-81ED-4DB2-BD59-A6C34878D82A}">
                    <a16:rowId xmlns:a16="http://schemas.microsoft.com/office/drawing/2014/main" val="10004"/>
                  </a:ext>
                </a:extLst>
              </a:tr>
              <a:tr h="166898">
                <a:tc>
                  <a:txBody>
                    <a:bodyPr/>
                    <a:lstStyle/>
                    <a:p>
                      <a:pPr algn="ctr">
                        <a:spcAft>
                          <a:spcPts val="0"/>
                        </a:spcAft>
                      </a:pPr>
                      <a:r>
                        <a:rPr lang="en-GB" sz="1400">
                          <a:effectLst/>
                        </a:rPr>
                        <a:t>6</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err="1">
                          <a:effectLst/>
                        </a:rPr>
                        <a:t>Sveuciliste</a:t>
                      </a:r>
                      <a:r>
                        <a:rPr lang="en-GB" sz="1400" dirty="0">
                          <a:effectLst/>
                        </a:rPr>
                        <a:t> u Zagreb - </a:t>
                      </a:r>
                      <a:r>
                        <a:rPr lang="en-GB" sz="1400" dirty="0" err="1">
                          <a:effectLst/>
                        </a:rPr>
                        <a:t>Sveucilisni</a:t>
                      </a:r>
                      <a:r>
                        <a:rPr lang="en-GB" sz="1400" dirty="0">
                          <a:effectLst/>
                        </a:rPr>
                        <a:t> </a:t>
                      </a:r>
                      <a:r>
                        <a:rPr lang="en-GB" sz="1400" dirty="0" err="1">
                          <a:effectLst/>
                        </a:rPr>
                        <a:t>Racunski</a:t>
                      </a:r>
                      <a:r>
                        <a:rPr lang="en-GB" sz="1400" dirty="0">
                          <a:effectLst/>
                        </a:rPr>
                        <a:t> Centar</a:t>
                      </a:r>
                      <a:endParaRPr lang="el-GR" sz="1600" dirty="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SRCE</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Croatia</a:t>
                      </a:r>
                      <a:endParaRPr lang="el-GR" sz="1600">
                        <a:effectLst/>
                        <a:latin typeface="Times New Roman"/>
                        <a:ea typeface="Times New Roman"/>
                      </a:endParaRPr>
                    </a:p>
                  </a:txBody>
                  <a:tcPr marL="59213" marR="59213" marT="0" marB="0">
                    <a:solidFill>
                      <a:schemeClr val="accent1">
                        <a:tint val="20000"/>
                        <a:alpha val="46000"/>
                      </a:schemeClr>
                    </a:solidFill>
                  </a:tcPr>
                </a:tc>
                <a:extLst>
                  <a:ext uri="{0D108BD9-81ED-4DB2-BD59-A6C34878D82A}">
                    <a16:rowId xmlns:a16="http://schemas.microsoft.com/office/drawing/2014/main" val="10005"/>
                  </a:ext>
                </a:extLst>
              </a:tr>
              <a:tr h="166898">
                <a:tc>
                  <a:txBody>
                    <a:bodyPr/>
                    <a:lstStyle/>
                    <a:p>
                      <a:pPr algn="ctr">
                        <a:spcAft>
                          <a:spcPts val="0"/>
                        </a:spcAft>
                      </a:pPr>
                      <a:r>
                        <a:rPr lang="en-GB" sz="1400">
                          <a:effectLst/>
                        </a:rPr>
                        <a:t>7</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err="1">
                          <a:effectLst/>
                        </a:rPr>
                        <a:t>Ruđer</a:t>
                      </a:r>
                      <a:r>
                        <a:rPr lang="en-GB" sz="1400" dirty="0">
                          <a:effectLst/>
                        </a:rPr>
                        <a:t> </a:t>
                      </a:r>
                      <a:r>
                        <a:rPr lang="en-GB" sz="1400" dirty="0" err="1">
                          <a:effectLst/>
                        </a:rPr>
                        <a:t>Bošković</a:t>
                      </a:r>
                      <a:r>
                        <a:rPr lang="en-GB" sz="1400" dirty="0">
                          <a:effectLst/>
                        </a:rPr>
                        <a:t> Institute </a:t>
                      </a:r>
                      <a:endParaRPr lang="el-GR" sz="1600" dirty="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a:effectLst/>
                        </a:rPr>
                        <a:t>RBI</a:t>
                      </a:r>
                      <a:endParaRPr lang="el-GR" sz="160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a:effectLst/>
                        </a:rPr>
                        <a:t>Croatia</a:t>
                      </a:r>
                      <a:endParaRPr lang="el-GR" sz="1600">
                        <a:effectLst/>
                        <a:latin typeface="Times New Roman"/>
                        <a:ea typeface="Times New Roman"/>
                      </a:endParaRPr>
                    </a:p>
                  </a:txBody>
                  <a:tcPr marL="59213" marR="59213" marT="0" marB="0" anchor="ctr">
                    <a:solidFill>
                      <a:schemeClr val="accent1">
                        <a:tint val="20000"/>
                        <a:alpha val="46000"/>
                      </a:schemeClr>
                    </a:solidFill>
                  </a:tcPr>
                </a:tc>
                <a:extLst>
                  <a:ext uri="{0D108BD9-81ED-4DB2-BD59-A6C34878D82A}">
                    <a16:rowId xmlns:a16="http://schemas.microsoft.com/office/drawing/2014/main" val="10006"/>
                  </a:ext>
                </a:extLst>
              </a:tr>
              <a:tr h="166898">
                <a:tc>
                  <a:txBody>
                    <a:bodyPr/>
                    <a:lstStyle/>
                    <a:p>
                      <a:pPr algn="ctr">
                        <a:spcAft>
                          <a:spcPts val="0"/>
                        </a:spcAft>
                      </a:pPr>
                      <a:r>
                        <a:rPr lang="en-GB" sz="1400">
                          <a:effectLst/>
                        </a:rPr>
                        <a:t>8</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err="1">
                          <a:effectLst/>
                        </a:rPr>
                        <a:t>Kormanyzati</a:t>
                      </a:r>
                      <a:r>
                        <a:rPr lang="en-GB" sz="1400" dirty="0">
                          <a:effectLst/>
                        </a:rPr>
                        <a:t> </a:t>
                      </a:r>
                      <a:r>
                        <a:rPr lang="en-GB" sz="1400" dirty="0" err="1">
                          <a:effectLst/>
                        </a:rPr>
                        <a:t>Informatikai</a:t>
                      </a:r>
                      <a:r>
                        <a:rPr lang="en-GB" sz="1400" dirty="0">
                          <a:effectLst/>
                        </a:rPr>
                        <a:t> </a:t>
                      </a:r>
                      <a:r>
                        <a:rPr lang="en-GB" sz="1400" dirty="0" err="1">
                          <a:effectLst/>
                        </a:rPr>
                        <a:t>Fejlesztesi</a:t>
                      </a:r>
                      <a:r>
                        <a:rPr lang="en-GB" sz="1400" dirty="0">
                          <a:effectLst/>
                        </a:rPr>
                        <a:t> </a:t>
                      </a:r>
                      <a:r>
                        <a:rPr lang="en-GB" sz="1400" dirty="0" err="1">
                          <a:effectLst/>
                        </a:rPr>
                        <a:t>Ugynokseg</a:t>
                      </a:r>
                      <a:r>
                        <a:rPr lang="en-GB" sz="1400" dirty="0">
                          <a:effectLst/>
                        </a:rPr>
                        <a:t> </a:t>
                      </a:r>
                      <a:endParaRPr lang="el-GR" sz="1600" dirty="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a:effectLst/>
                        </a:rPr>
                        <a:t>KIFU</a:t>
                      </a:r>
                      <a:endParaRPr lang="el-GR" sz="160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a:effectLst/>
                        </a:rPr>
                        <a:t>Hungary</a:t>
                      </a:r>
                      <a:endParaRPr lang="el-GR" sz="1600">
                        <a:effectLst/>
                        <a:latin typeface="Times New Roman"/>
                        <a:ea typeface="Times New Roman"/>
                      </a:endParaRPr>
                    </a:p>
                  </a:txBody>
                  <a:tcPr marL="59213" marR="59213" marT="0" marB="0" anchor="ctr">
                    <a:solidFill>
                      <a:schemeClr val="accent1">
                        <a:tint val="20000"/>
                        <a:alpha val="46000"/>
                      </a:schemeClr>
                    </a:solidFill>
                  </a:tcPr>
                </a:tc>
                <a:extLst>
                  <a:ext uri="{0D108BD9-81ED-4DB2-BD59-A6C34878D82A}">
                    <a16:rowId xmlns:a16="http://schemas.microsoft.com/office/drawing/2014/main" val="10007"/>
                  </a:ext>
                </a:extLst>
              </a:tr>
              <a:tr h="166898">
                <a:tc>
                  <a:txBody>
                    <a:bodyPr/>
                    <a:lstStyle/>
                    <a:p>
                      <a:pPr algn="ctr">
                        <a:spcAft>
                          <a:spcPts val="0"/>
                        </a:spcAft>
                      </a:pPr>
                      <a:r>
                        <a:rPr lang="en-GB" sz="1400">
                          <a:effectLst/>
                        </a:rPr>
                        <a:t>9</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err="1">
                          <a:effectLst/>
                        </a:rPr>
                        <a:t>Debreceni</a:t>
                      </a:r>
                      <a:r>
                        <a:rPr lang="en-GB" sz="1400" dirty="0">
                          <a:effectLst/>
                        </a:rPr>
                        <a:t> </a:t>
                      </a:r>
                      <a:r>
                        <a:rPr lang="en-GB" sz="1400" dirty="0" err="1">
                          <a:effectLst/>
                        </a:rPr>
                        <a:t>Egyetem</a:t>
                      </a:r>
                      <a:endParaRPr lang="el-GR" sz="1600" dirty="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a:effectLst/>
                        </a:rPr>
                        <a:t>UD</a:t>
                      </a:r>
                      <a:endParaRPr lang="el-GR" sz="160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a:effectLst/>
                        </a:rPr>
                        <a:t>Hungary</a:t>
                      </a:r>
                      <a:endParaRPr lang="el-GR" sz="1600">
                        <a:effectLst/>
                        <a:latin typeface="Times New Roman"/>
                        <a:ea typeface="Times New Roman"/>
                      </a:endParaRPr>
                    </a:p>
                  </a:txBody>
                  <a:tcPr marL="59213" marR="59213" marT="0" marB="0" anchor="ctr">
                    <a:solidFill>
                      <a:schemeClr val="accent1">
                        <a:tint val="20000"/>
                        <a:alpha val="46000"/>
                      </a:schemeClr>
                    </a:solidFill>
                  </a:tcPr>
                </a:tc>
                <a:extLst>
                  <a:ext uri="{0D108BD9-81ED-4DB2-BD59-A6C34878D82A}">
                    <a16:rowId xmlns:a16="http://schemas.microsoft.com/office/drawing/2014/main" val="10008"/>
                  </a:ext>
                </a:extLst>
              </a:tr>
              <a:tr h="225036">
                <a:tc>
                  <a:txBody>
                    <a:bodyPr/>
                    <a:lstStyle/>
                    <a:p>
                      <a:pPr algn="ctr">
                        <a:spcAft>
                          <a:spcPts val="0"/>
                        </a:spcAft>
                      </a:pPr>
                      <a:r>
                        <a:rPr lang="en-GB" sz="1400" dirty="0">
                          <a:effectLst/>
                        </a:rPr>
                        <a:t>10</a:t>
                      </a:r>
                      <a:endParaRPr lang="el-GR" sz="1600" dirty="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err="1">
                          <a:effectLst/>
                        </a:rPr>
                        <a:t>Institutul</a:t>
                      </a:r>
                      <a:r>
                        <a:rPr lang="en-GB" sz="1400" dirty="0">
                          <a:effectLst/>
                        </a:rPr>
                        <a:t> National de </a:t>
                      </a:r>
                      <a:r>
                        <a:rPr lang="en-GB" sz="1400" dirty="0" err="1">
                          <a:effectLst/>
                        </a:rPr>
                        <a:t>Cercerate-Dezvoltare</a:t>
                      </a:r>
                      <a:r>
                        <a:rPr lang="en-GB" sz="1400" dirty="0">
                          <a:effectLst/>
                        </a:rPr>
                        <a:t> in Informatica – ICI </a:t>
                      </a:r>
                      <a:r>
                        <a:rPr lang="en-GB" sz="1400" dirty="0" err="1">
                          <a:effectLst/>
                        </a:rPr>
                        <a:t>Bucuresti</a:t>
                      </a:r>
                      <a:r>
                        <a:rPr lang="en-GB" sz="1400" dirty="0">
                          <a:effectLst/>
                        </a:rPr>
                        <a:t> </a:t>
                      </a:r>
                      <a:endParaRPr lang="el-GR" sz="1600" dirty="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a:effectLst/>
                        </a:rPr>
                        <a:t>ICI</a:t>
                      </a:r>
                      <a:endParaRPr lang="el-GR" sz="160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dirty="0">
                          <a:effectLst/>
                        </a:rPr>
                        <a:t>Romania</a:t>
                      </a:r>
                      <a:endParaRPr lang="el-GR" sz="1600" dirty="0">
                        <a:effectLst/>
                        <a:latin typeface="Times New Roman"/>
                        <a:ea typeface="Times New Roman"/>
                      </a:endParaRPr>
                    </a:p>
                  </a:txBody>
                  <a:tcPr marL="59213" marR="59213" marT="0" marB="0" anchor="ctr">
                    <a:solidFill>
                      <a:schemeClr val="accent1">
                        <a:tint val="20000"/>
                        <a:alpha val="46000"/>
                      </a:schemeClr>
                    </a:solidFill>
                  </a:tcPr>
                </a:tc>
                <a:extLst>
                  <a:ext uri="{0D108BD9-81ED-4DB2-BD59-A6C34878D82A}">
                    <a16:rowId xmlns:a16="http://schemas.microsoft.com/office/drawing/2014/main" val="10009"/>
                  </a:ext>
                </a:extLst>
              </a:tr>
              <a:tr h="206829">
                <a:tc>
                  <a:txBody>
                    <a:bodyPr/>
                    <a:lstStyle/>
                    <a:p>
                      <a:pPr algn="ctr">
                        <a:spcAft>
                          <a:spcPts val="0"/>
                        </a:spcAft>
                      </a:pPr>
                      <a:r>
                        <a:rPr lang="en-GB" sz="1400">
                          <a:effectLst/>
                        </a:rPr>
                        <a:t>11</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err="1">
                          <a:effectLst/>
                        </a:rPr>
                        <a:t>Unitatea</a:t>
                      </a:r>
                      <a:r>
                        <a:rPr lang="en-GB" sz="1400" dirty="0">
                          <a:effectLst/>
                        </a:rPr>
                        <a:t> </a:t>
                      </a:r>
                      <a:r>
                        <a:rPr lang="en-GB" sz="1400" dirty="0" err="1">
                          <a:effectLst/>
                        </a:rPr>
                        <a:t>Executiva</a:t>
                      </a:r>
                      <a:r>
                        <a:rPr lang="en-GB" sz="1400" dirty="0">
                          <a:effectLst/>
                        </a:rPr>
                        <a:t> </a:t>
                      </a:r>
                      <a:r>
                        <a:rPr lang="en-GB" sz="1400" dirty="0" err="1">
                          <a:effectLst/>
                        </a:rPr>
                        <a:t>pentru</a:t>
                      </a:r>
                      <a:r>
                        <a:rPr lang="en-GB" sz="1400" dirty="0">
                          <a:effectLst/>
                        </a:rPr>
                        <a:t> </a:t>
                      </a:r>
                      <a:r>
                        <a:rPr lang="en-GB" sz="1400" dirty="0" err="1">
                          <a:effectLst/>
                        </a:rPr>
                        <a:t>Finantarea</a:t>
                      </a:r>
                      <a:r>
                        <a:rPr lang="en-GB" sz="1400" dirty="0">
                          <a:effectLst/>
                        </a:rPr>
                        <a:t> </a:t>
                      </a:r>
                      <a:r>
                        <a:rPr lang="en-GB" sz="1400" dirty="0" err="1">
                          <a:effectLst/>
                        </a:rPr>
                        <a:t>Invatamantului</a:t>
                      </a:r>
                      <a:r>
                        <a:rPr lang="en-GB" sz="1400" dirty="0">
                          <a:effectLst/>
                        </a:rPr>
                        <a:t> Superior, a </a:t>
                      </a:r>
                      <a:r>
                        <a:rPr lang="en-GB" sz="1400" dirty="0" err="1">
                          <a:effectLst/>
                        </a:rPr>
                        <a:t>Cercetarii</a:t>
                      </a:r>
                      <a:r>
                        <a:rPr lang="en-GB" sz="1400" dirty="0">
                          <a:effectLst/>
                        </a:rPr>
                        <a:t>, </a:t>
                      </a:r>
                      <a:r>
                        <a:rPr lang="en-GB" sz="1400" dirty="0" err="1">
                          <a:effectLst/>
                        </a:rPr>
                        <a:t>Dezvoltarii</a:t>
                      </a:r>
                      <a:r>
                        <a:rPr lang="en-GB" sz="1400" dirty="0">
                          <a:effectLst/>
                        </a:rPr>
                        <a:t> </a:t>
                      </a:r>
                      <a:r>
                        <a:rPr lang="en-GB" sz="1400" dirty="0" err="1">
                          <a:effectLst/>
                        </a:rPr>
                        <a:t>si</a:t>
                      </a:r>
                      <a:r>
                        <a:rPr lang="en-GB" sz="1400" dirty="0">
                          <a:effectLst/>
                        </a:rPr>
                        <a:t> </a:t>
                      </a:r>
                      <a:r>
                        <a:rPr lang="en-GB" sz="1400" dirty="0" err="1">
                          <a:effectLst/>
                        </a:rPr>
                        <a:t>Inovarii</a:t>
                      </a:r>
                      <a:endParaRPr lang="el-GR" sz="1600" dirty="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dirty="0">
                          <a:effectLst/>
                        </a:rPr>
                        <a:t>UEFISCDI</a:t>
                      </a:r>
                      <a:endParaRPr lang="el-GR" sz="1600" dirty="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a:effectLst/>
                        </a:rPr>
                        <a:t>Romania</a:t>
                      </a:r>
                      <a:endParaRPr lang="el-GR" sz="1600">
                        <a:effectLst/>
                        <a:latin typeface="Times New Roman"/>
                        <a:ea typeface="Times New Roman"/>
                      </a:endParaRPr>
                    </a:p>
                  </a:txBody>
                  <a:tcPr marL="59213" marR="59213" marT="0" marB="0" anchor="ctr">
                    <a:solidFill>
                      <a:schemeClr val="accent1">
                        <a:tint val="20000"/>
                        <a:alpha val="46000"/>
                      </a:schemeClr>
                    </a:solidFill>
                  </a:tcPr>
                </a:tc>
                <a:extLst>
                  <a:ext uri="{0D108BD9-81ED-4DB2-BD59-A6C34878D82A}">
                    <a16:rowId xmlns:a16="http://schemas.microsoft.com/office/drawing/2014/main" val="10010"/>
                  </a:ext>
                </a:extLst>
              </a:tr>
              <a:tr h="166898">
                <a:tc>
                  <a:txBody>
                    <a:bodyPr/>
                    <a:lstStyle/>
                    <a:p>
                      <a:pPr algn="ctr">
                        <a:spcAft>
                          <a:spcPts val="0"/>
                        </a:spcAft>
                      </a:pPr>
                      <a:r>
                        <a:rPr lang="en-GB" sz="1400">
                          <a:effectLst/>
                        </a:rPr>
                        <a:t>12</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Akademska raziskovalna mreza Slovenije</a:t>
                      </a:r>
                      <a:endParaRPr lang="el-GR" sz="160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a:effectLst/>
                        </a:rPr>
                        <a:t>ARNES</a:t>
                      </a:r>
                      <a:endParaRPr lang="el-GR" sz="160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a:effectLst/>
                        </a:rPr>
                        <a:t>Slovenia</a:t>
                      </a:r>
                      <a:endParaRPr lang="el-GR" sz="1600">
                        <a:effectLst/>
                        <a:latin typeface="Times New Roman"/>
                        <a:ea typeface="Times New Roman"/>
                      </a:endParaRPr>
                    </a:p>
                  </a:txBody>
                  <a:tcPr marL="59213" marR="59213" marT="0" marB="0" anchor="ctr">
                    <a:solidFill>
                      <a:schemeClr val="accent1">
                        <a:tint val="20000"/>
                        <a:alpha val="46000"/>
                      </a:schemeClr>
                    </a:solidFill>
                  </a:tcPr>
                </a:tc>
                <a:extLst>
                  <a:ext uri="{0D108BD9-81ED-4DB2-BD59-A6C34878D82A}">
                    <a16:rowId xmlns:a16="http://schemas.microsoft.com/office/drawing/2014/main" val="10011"/>
                  </a:ext>
                </a:extLst>
              </a:tr>
              <a:tr h="181445">
                <a:tc>
                  <a:txBody>
                    <a:bodyPr/>
                    <a:lstStyle/>
                    <a:p>
                      <a:pPr algn="ctr">
                        <a:spcAft>
                          <a:spcPts val="0"/>
                        </a:spcAft>
                      </a:pPr>
                      <a:r>
                        <a:rPr lang="en-GB" sz="1400">
                          <a:effectLst/>
                        </a:rPr>
                        <a:t>13</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err="1">
                          <a:effectLst/>
                        </a:rPr>
                        <a:t>Univerza</a:t>
                      </a:r>
                      <a:r>
                        <a:rPr lang="en-GB" sz="1400" dirty="0">
                          <a:effectLst/>
                        </a:rPr>
                        <a:t> v </a:t>
                      </a:r>
                      <a:r>
                        <a:rPr lang="en-GB" sz="1400" dirty="0" err="1">
                          <a:effectLst/>
                        </a:rPr>
                        <a:t>Mariboru</a:t>
                      </a:r>
                      <a:r>
                        <a:rPr lang="en-GB" sz="1400" dirty="0">
                          <a:effectLst/>
                        </a:rPr>
                        <a:t>, </a:t>
                      </a:r>
                      <a:r>
                        <a:rPr lang="en-GB" sz="1400" dirty="0" err="1">
                          <a:effectLst/>
                        </a:rPr>
                        <a:t>Univerzitetna</a:t>
                      </a:r>
                      <a:r>
                        <a:rPr lang="en-GB" sz="1400" dirty="0">
                          <a:effectLst/>
                        </a:rPr>
                        <a:t> </a:t>
                      </a:r>
                      <a:r>
                        <a:rPr lang="en-GB" sz="1400" dirty="0" err="1">
                          <a:effectLst/>
                        </a:rPr>
                        <a:t>knjiznica</a:t>
                      </a:r>
                      <a:r>
                        <a:rPr lang="en-GB" sz="1400" dirty="0">
                          <a:effectLst/>
                        </a:rPr>
                        <a:t> Maribor</a:t>
                      </a:r>
                      <a:endParaRPr lang="el-GR" sz="1600" dirty="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a:effectLst/>
                        </a:rPr>
                        <a:t>UMUKM</a:t>
                      </a:r>
                      <a:endParaRPr lang="el-GR" sz="160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a:effectLst/>
                        </a:rPr>
                        <a:t>Slovenia</a:t>
                      </a:r>
                      <a:endParaRPr lang="el-GR" sz="1600">
                        <a:effectLst/>
                        <a:latin typeface="Times New Roman"/>
                        <a:ea typeface="Times New Roman"/>
                      </a:endParaRPr>
                    </a:p>
                  </a:txBody>
                  <a:tcPr marL="59213" marR="59213" marT="0" marB="0" anchor="ctr">
                    <a:solidFill>
                      <a:schemeClr val="accent1">
                        <a:tint val="20000"/>
                        <a:alpha val="46000"/>
                      </a:schemeClr>
                    </a:solidFill>
                  </a:tcPr>
                </a:tc>
                <a:extLst>
                  <a:ext uri="{0D108BD9-81ED-4DB2-BD59-A6C34878D82A}">
                    <a16:rowId xmlns:a16="http://schemas.microsoft.com/office/drawing/2014/main" val="10012"/>
                  </a:ext>
                </a:extLst>
              </a:tr>
              <a:tr h="166898">
                <a:tc>
                  <a:txBody>
                    <a:bodyPr/>
                    <a:lstStyle/>
                    <a:p>
                      <a:pPr algn="ctr">
                        <a:spcAft>
                          <a:spcPts val="0"/>
                        </a:spcAft>
                      </a:pPr>
                      <a:r>
                        <a:rPr lang="en-GB" sz="1400">
                          <a:effectLst/>
                        </a:rPr>
                        <a:t>14</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err="1">
                          <a:effectLst/>
                        </a:rPr>
                        <a:t>Institut</a:t>
                      </a:r>
                      <a:r>
                        <a:rPr lang="en-GB" sz="1400" dirty="0">
                          <a:effectLst/>
                        </a:rPr>
                        <a:t> </a:t>
                      </a:r>
                      <a:r>
                        <a:rPr lang="en-GB" sz="1400" dirty="0" err="1">
                          <a:effectLst/>
                        </a:rPr>
                        <a:t>za</a:t>
                      </a:r>
                      <a:r>
                        <a:rPr lang="en-GB" sz="1400" dirty="0">
                          <a:effectLst/>
                        </a:rPr>
                        <a:t> </a:t>
                      </a:r>
                      <a:r>
                        <a:rPr lang="en-GB" sz="1400" dirty="0" err="1">
                          <a:effectLst/>
                        </a:rPr>
                        <a:t>fiziku</a:t>
                      </a:r>
                      <a:endParaRPr lang="el-GR" sz="1600" dirty="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IPB</a:t>
                      </a:r>
                      <a:endParaRPr lang="el-GR" sz="160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dirty="0">
                          <a:effectLst/>
                        </a:rPr>
                        <a:t>Serbia</a:t>
                      </a:r>
                      <a:endParaRPr lang="el-GR" sz="1600" dirty="0">
                        <a:effectLst/>
                        <a:latin typeface="Times New Roman"/>
                        <a:ea typeface="Times New Roman"/>
                      </a:endParaRPr>
                    </a:p>
                  </a:txBody>
                  <a:tcPr marL="59213" marR="59213" marT="0" marB="0" anchor="ctr">
                    <a:solidFill>
                      <a:schemeClr val="accent1">
                        <a:tint val="20000"/>
                        <a:alpha val="46000"/>
                      </a:schemeClr>
                    </a:solidFill>
                  </a:tcPr>
                </a:tc>
                <a:extLst>
                  <a:ext uri="{0D108BD9-81ED-4DB2-BD59-A6C34878D82A}">
                    <a16:rowId xmlns:a16="http://schemas.microsoft.com/office/drawing/2014/main" val="10013"/>
                  </a:ext>
                </a:extLst>
              </a:tr>
              <a:tr h="166898">
                <a:tc>
                  <a:txBody>
                    <a:bodyPr/>
                    <a:lstStyle/>
                    <a:p>
                      <a:pPr algn="ctr">
                        <a:spcAft>
                          <a:spcPts val="0"/>
                        </a:spcAft>
                      </a:pPr>
                      <a:r>
                        <a:rPr lang="en-GB" sz="1400">
                          <a:effectLst/>
                        </a:rPr>
                        <a:t>15</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err="1">
                          <a:effectLst/>
                        </a:rPr>
                        <a:t>Univerzitet</a:t>
                      </a:r>
                      <a:r>
                        <a:rPr lang="en-GB" sz="1400" dirty="0">
                          <a:effectLst/>
                        </a:rPr>
                        <a:t> u </a:t>
                      </a:r>
                      <a:r>
                        <a:rPr lang="en-GB" sz="1400" dirty="0" err="1">
                          <a:effectLst/>
                        </a:rPr>
                        <a:t>Beogradu</a:t>
                      </a:r>
                      <a:endParaRPr lang="el-GR" sz="1600" dirty="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UOB</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Serbia</a:t>
                      </a:r>
                      <a:endParaRPr lang="el-GR" sz="1600">
                        <a:effectLst/>
                        <a:latin typeface="Times New Roman"/>
                        <a:ea typeface="Times New Roman"/>
                      </a:endParaRPr>
                    </a:p>
                  </a:txBody>
                  <a:tcPr marL="59213" marR="59213" marT="0" marB="0">
                    <a:solidFill>
                      <a:schemeClr val="accent1">
                        <a:tint val="20000"/>
                        <a:alpha val="46000"/>
                      </a:schemeClr>
                    </a:solidFill>
                  </a:tcPr>
                </a:tc>
                <a:extLst>
                  <a:ext uri="{0D108BD9-81ED-4DB2-BD59-A6C34878D82A}">
                    <a16:rowId xmlns:a16="http://schemas.microsoft.com/office/drawing/2014/main" val="10014"/>
                  </a:ext>
                </a:extLst>
              </a:tr>
              <a:tr h="199604">
                <a:tc>
                  <a:txBody>
                    <a:bodyPr/>
                    <a:lstStyle/>
                    <a:p>
                      <a:pPr algn="ctr">
                        <a:spcAft>
                          <a:spcPts val="0"/>
                        </a:spcAft>
                      </a:pPr>
                      <a:r>
                        <a:rPr lang="en-GB" sz="1400">
                          <a:effectLst/>
                        </a:rPr>
                        <a:t>16</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err="1">
                          <a:effectLst/>
                        </a:rPr>
                        <a:t>Qendra</a:t>
                      </a:r>
                      <a:r>
                        <a:rPr lang="en-GB" sz="1400" dirty="0">
                          <a:effectLst/>
                        </a:rPr>
                        <a:t> </a:t>
                      </a:r>
                      <a:r>
                        <a:rPr lang="en-GB" sz="1400" dirty="0" err="1">
                          <a:effectLst/>
                        </a:rPr>
                        <a:t>Nderuniversitare</a:t>
                      </a:r>
                      <a:r>
                        <a:rPr lang="en-GB" sz="1400" dirty="0">
                          <a:effectLst/>
                        </a:rPr>
                        <a:t> e </a:t>
                      </a:r>
                      <a:r>
                        <a:rPr lang="en-GB" sz="1400" dirty="0" err="1">
                          <a:effectLst/>
                        </a:rPr>
                        <a:t>Sherbimeve</a:t>
                      </a:r>
                      <a:r>
                        <a:rPr lang="en-GB" sz="1400" dirty="0">
                          <a:effectLst/>
                        </a:rPr>
                        <a:t> </a:t>
                      </a:r>
                      <a:r>
                        <a:rPr lang="en-GB" sz="1400" dirty="0" err="1">
                          <a:effectLst/>
                        </a:rPr>
                        <a:t>Dhe</a:t>
                      </a:r>
                      <a:r>
                        <a:rPr lang="en-GB" sz="1400" dirty="0">
                          <a:effectLst/>
                        </a:rPr>
                        <a:t> </a:t>
                      </a:r>
                      <a:r>
                        <a:rPr lang="en-GB" sz="1400" dirty="0" err="1">
                          <a:effectLst/>
                        </a:rPr>
                        <a:t>Rrjetit</a:t>
                      </a:r>
                      <a:r>
                        <a:rPr lang="en-GB" sz="1400" dirty="0">
                          <a:effectLst/>
                        </a:rPr>
                        <a:t> </a:t>
                      </a:r>
                      <a:r>
                        <a:rPr lang="en-GB" sz="1400" dirty="0" err="1">
                          <a:effectLst/>
                        </a:rPr>
                        <a:t>Telematik</a:t>
                      </a:r>
                      <a:r>
                        <a:rPr lang="en-GB" sz="1400" dirty="0">
                          <a:effectLst/>
                        </a:rPr>
                        <a:t> </a:t>
                      </a:r>
                      <a:endParaRPr lang="el-GR" sz="1600" dirty="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dirty="0">
                          <a:effectLst/>
                        </a:rPr>
                        <a:t>RASH</a:t>
                      </a:r>
                      <a:endParaRPr lang="el-GR" sz="1600" dirty="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dirty="0">
                          <a:effectLst/>
                        </a:rPr>
                        <a:t>Albania</a:t>
                      </a:r>
                      <a:endParaRPr lang="el-GR" sz="1600" dirty="0">
                        <a:effectLst/>
                        <a:latin typeface="Times New Roman"/>
                        <a:ea typeface="Times New Roman"/>
                      </a:endParaRPr>
                    </a:p>
                  </a:txBody>
                  <a:tcPr marL="59213" marR="59213" marT="0" marB="0" anchor="ctr">
                    <a:solidFill>
                      <a:schemeClr val="accent1">
                        <a:tint val="20000"/>
                        <a:alpha val="46000"/>
                      </a:schemeClr>
                    </a:solidFill>
                  </a:tcPr>
                </a:tc>
                <a:extLst>
                  <a:ext uri="{0D108BD9-81ED-4DB2-BD59-A6C34878D82A}">
                    <a16:rowId xmlns:a16="http://schemas.microsoft.com/office/drawing/2014/main" val="10015"/>
                  </a:ext>
                </a:extLst>
              </a:tr>
              <a:tr h="174171">
                <a:tc>
                  <a:txBody>
                    <a:bodyPr/>
                    <a:lstStyle/>
                    <a:p>
                      <a:pPr algn="ctr">
                        <a:spcAft>
                          <a:spcPts val="0"/>
                        </a:spcAft>
                      </a:pPr>
                      <a:r>
                        <a:rPr lang="en-GB" sz="1400">
                          <a:effectLst/>
                        </a:rPr>
                        <a:t>17</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Univerzitet u Banjoj Luci</a:t>
                      </a:r>
                      <a:endParaRPr lang="el-GR" sz="160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dirty="0">
                          <a:effectLst/>
                        </a:rPr>
                        <a:t>UNI BL</a:t>
                      </a:r>
                      <a:endParaRPr lang="el-GR" sz="1600" dirty="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dirty="0">
                          <a:effectLst/>
                        </a:rPr>
                        <a:t>Bosnia-Herzegovina</a:t>
                      </a:r>
                      <a:endParaRPr lang="el-GR" sz="1600" dirty="0">
                        <a:effectLst/>
                        <a:latin typeface="Times New Roman"/>
                        <a:ea typeface="Times New Roman"/>
                      </a:endParaRPr>
                    </a:p>
                  </a:txBody>
                  <a:tcPr marL="59213" marR="59213" marT="0" marB="0" anchor="ctr">
                    <a:solidFill>
                      <a:schemeClr val="accent1">
                        <a:tint val="20000"/>
                        <a:alpha val="46000"/>
                      </a:schemeClr>
                    </a:solidFill>
                  </a:tcPr>
                </a:tc>
                <a:extLst>
                  <a:ext uri="{0D108BD9-81ED-4DB2-BD59-A6C34878D82A}">
                    <a16:rowId xmlns:a16="http://schemas.microsoft.com/office/drawing/2014/main" val="10016"/>
                  </a:ext>
                </a:extLst>
              </a:tr>
              <a:tr h="166898">
                <a:tc>
                  <a:txBody>
                    <a:bodyPr/>
                    <a:lstStyle/>
                    <a:p>
                      <a:pPr algn="ctr">
                        <a:spcAft>
                          <a:spcPts val="0"/>
                        </a:spcAft>
                      </a:pPr>
                      <a:r>
                        <a:rPr lang="en-GB" sz="1400">
                          <a:effectLst/>
                        </a:rPr>
                        <a:t>18</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Ss. Cyril and Methodius University in Skopje</a:t>
                      </a:r>
                      <a:endParaRPr lang="el-GR" sz="160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dirty="0">
                          <a:effectLst/>
                        </a:rPr>
                        <a:t>UKIM</a:t>
                      </a:r>
                      <a:endParaRPr lang="el-GR" sz="1600" dirty="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dirty="0">
                          <a:effectLst/>
                        </a:rPr>
                        <a:t>Northern</a:t>
                      </a:r>
                      <a:r>
                        <a:rPr lang="en-GB" sz="1400" baseline="0" dirty="0">
                          <a:effectLst/>
                        </a:rPr>
                        <a:t> Macedonia</a:t>
                      </a:r>
                      <a:endParaRPr lang="el-GR" sz="1600" dirty="0">
                        <a:effectLst/>
                        <a:latin typeface="Times New Roman"/>
                        <a:ea typeface="Times New Roman"/>
                      </a:endParaRPr>
                    </a:p>
                  </a:txBody>
                  <a:tcPr marL="59213" marR="59213" marT="0" marB="0" anchor="ctr">
                    <a:solidFill>
                      <a:schemeClr val="accent1">
                        <a:tint val="20000"/>
                        <a:alpha val="46000"/>
                      </a:schemeClr>
                    </a:solidFill>
                  </a:tcPr>
                </a:tc>
                <a:extLst>
                  <a:ext uri="{0D108BD9-81ED-4DB2-BD59-A6C34878D82A}">
                    <a16:rowId xmlns:a16="http://schemas.microsoft.com/office/drawing/2014/main" val="10017"/>
                  </a:ext>
                </a:extLst>
              </a:tr>
              <a:tr h="166898">
                <a:tc>
                  <a:txBody>
                    <a:bodyPr/>
                    <a:lstStyle/>
                    <a:p>
                      <a:pPr algn="ctr">
                        <a:spcAft>
                          <a:spcPts val="0"/>
                        </a:spcAft>
                      </a:pPr>
                      <a:r>
                        <a:rPr lang="en-GB" sz="1400">
                          <a:effectLst/>
                        </a:rPr>
                        <a:t>19</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Javna Ustanova Univerzitet Crne Gore Podgorica </a:t>
                      </a:r>
                      <a:endParaRPr lang="el-GR" sz="160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dirty="0">
                          <a:effectLst/>
                        </a:rPr>
                        <a:t>UOM</a:t>
                      </a:r>
                      <a:endParaRPr lang="el-GR" sz="1600" dirty="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a:effectLst/>
                        </a:rPr>
                        <a:t>Montenegro</a:t>
                      </a:r>
                      <a:endParaRPr lang="el-GR" sz="1600">
                        <a:effectLst/>
                        <a:latin typeface="Times New Roman"/>
                        <a:ea typeface="Times New Roman"/>
                      </a:endParaRPr>
                    </a:p>
                  </a:txBody>
                  <a:tcPr marL="59213" marR="59213" marT="0" marB="0" anchor="ctr">
                    <a:solidFill>
                      <a:schemeClr val="accent1">
                        <a:tint val="20000"/>
                        <a:alpha val="46000"/>
                      </a:schemeClr>
                    </a:solidFill>
                  </a:tcPr>
                </a:tc>
                <a:extLst>
                  <a:ext uri="{0D108BD9-81ED-4DB2-BD59-A6C34878D82A}">
                    <a16:rowId xmlns:a16="http://schemas.microsoft.com/office/drawing/2014/main" val="10018"/>
                  </a:ext>
                </a:extLst>
              </a:tr>
              <a:tr h="232261">
                <a:tc>
                  <a:txBody>
                    <a:bodyPr/>
                    <a:lstStyle/>
                    <a:p>
                      <a:pPr algn="ctr">
                        <a:spcAft>
                          <a:spcPts val="0"/>
                        </a:spcAft>
                      </a:pPr>
                      <a:r>
                        <a:rPr lang="en-GB" sz="1400">
                          <a:effectLst/>
                        </a:rPr>
                        <a:t>20</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Research and Educational Networking Association of Moldova </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a:effectLst/>
                        </a:rPr>
                        <a:t>RENAM</a:t>
                      </a:r>
                      <a:endParaRPr lang="el-GR" sz="1600" dirty="0">
                        <a:effectLst/>
                        <a:latin typeface="Times New Roman"/>
                        <a:ea typeface="Times New Roman"/>
                      </a:endParaRPr>
                    </a:p>
                  </a:txBody>
                  <a:tcPr marL="59213" marR="59213" marT="0" marB="0" anchor="ctr">
                    <a:solidFill>
                      <a:schemeClr val="accent1">
                        <a:tint val="20000"/>
                        <a:alpha val="46000"/>
                      </a:schemeClr>
                    </a:solidFill>
                  </a:tcPr>
                </a:tc>
                <a:tc>
                  <a:txBody>
                    <a:bodyPr/>
                    <a:lstStyle/>
                    <a:p>
                      <a:pPr>
                        <a:spcAft>
                          <a:spcPts val="0"/>
                        </a:spcAft>
                      </a:pPr>
                      <a:r>
                        <a:rPr lang="en-GB" sz="1400" dirty="0">
                          <a:effectLst/>
                        </a:rPr>
                        <a:t>Republic of Moldova</a:t>
                      </a:r>
                      <a:endParaRPr lang="el-GR" sz="1600" dirty="0">
                        <a:effectLst/>
                        <a:latin typeface="Times New Roman"/>
                        <a:ea typeface="Times New Roman"/>
                      </a:endParaRPr>
                    </a:p>
                  </a:txBody>
                  <a:tcPr marL="59213" marR="59213" marT="0" marB="0" anchor="ctr">
                    <a:solidFill>
                      <a:schemeClr val="accent1">
                        <a:tint val="20000"/>
                        <a:alpha val="46000"/>
                      </a:schemeClr>
                    </a:solidFill>
                  </a:tcPr>
                </a:tc>
                <a:extLst>
                  <a:ext uri="{0D108BD9-81ED-4DB2-BD59-A6C34878D82A}">
                    <a16:rowId xmlns:a16="http://schemas.microsoft.com/office/drawing/2014/main" val="10019"/>
                  </a:ext>
                </a:extLst>
              </a:tr>
              <a:tr h="239486">
                <a:tc>
                  <a:txBody>
                    <a:bodyPr/>
                    <a:lstStyle/>
                    <a:p>
                      <a:pPr algn="ctr">
                        <a:spcAft>
                          <a:spcPts val="0"/>
                        </a:spcAft>
                      </a:pPr>
                      <a:r>
                        <a:rPr lang="en-GB" sz="1400">
                          <a:effectLst/>
                        </a:rPr>
                        <a:t>21</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a:effectLst/>
                        </a:rPr>
                        <a:t>Institute for Informatics and Automation of the Academy of Sciences  of Armenia </a:t>
                      </a:r>
                      <a:endParaRPr lang="el-GR" sz="1600" dirty="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IIAP</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a:effectLst/>
                        </a:rPr>
                        <a:t>Armenia</a:t>
                      </a:r>
                      <a:endParaRPr lang="el-GR" sz="1600" dirty="0">
                        <a:effectLst/>
                        <a:latin typeface="Times New Roman"/>
                        <a:ea typeface="Times New Roman"/>
                      </a:endParaRPr>
                    </a:p>
                  </a:txBody>
                  <a:tcPr marL="59213" marR="59213" marT="0" marB="0">
                    <a:solidFill>
                      <a:schemeClr val="accent1">
                        <a:tint val="20000"/>
                        <a:alpha val="46000"/>
                      </a:schemeClr>
                    </a:solidFill>
                  </a:tcPr>
                </a:tc>
                <a:extLst>
                  <a:ext uri="{0D108BD9-81ED-4DB2-BD59-A6C34878D82A}">
                    <a16:rowId xmlns:a16="http://schemas.microsoft.com/office/drawing/2014/main" val="10020"/>
                  </a:ext>
                </a:extLst>
              </a:tr>
              <a:tr h="0">
                <a:tc>
                  <a:txBody>
                    <a:bodyPr/>
                    <a:lstStyle/>
                    <a:p>
                      <a:pPr algn="ctr">
                        <a:spcAft>
                          <a:spcPts val="0"/>
                        </a:spcAft>
                      </a:pPr>
                      <a:r>
                        <a:rPr lang="en-GB" sz="1400">
                          <a:effectLst/>
                        </a:rPr>
                        <a:t>22</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Georgian Research and Educational Networking Association </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a:effectLst/>
                        </a:rPr>
                        <a:t>GRENA</a:t>
                      </a:r>
                      <a:endParaRPr lang="el-GR" sz="1600">
                        <a:effectLst/>
                        <a:latin typeface="Times New Roman"/>
                        <a:ea typeface="Times New Roman"/>
                      </a:endParaRPr>
                    </a:p>
                  </a:txBody>
                  <a:tcPr marL="59213" marR="59213" marT="0" marB="0">
                    <a:solidFill>
                      <a:schemeClr val="accent1">
                        <a:tint val="20000"/>
                        <a:alpha val="46000"/>
                      </a:schemeClr>
                    </a:solidFill>
                  </a:tcPr>
                </a:tc>
                <a:tc>
                  <a:txBody>
                    <a:bodyPr/>
                    <a:lstStyle/>
                    <a:p>
                      <a:pPr>
                        <a:spcAft>
                          <a:spcPts val="0"/>
                        </a:spcAft>
                      </a:pPr>
                      <a:r>
                        <a:rPr lang="en-GB" sz="1400" dirty="0">
                          <a:effectLst/>
                        </a:rPr>
                        <a:t>Georgia</a:t>
                      </a:r>
                      <a:endParaRPr lang="el-GR" sz="1600" dirty="0">
                        <a:effectLst/>
                        <a:latin typeface="Times New Roman"/>
                        <a:ea typeface="Times New Roman"/>
                      </a:endParaRPr>
                    </a:p>
                  </a:txBody>
                  <a:tcPr marL="59213" marR="59213" marT="0" marB="0">
                    <a:solidFill>
                      <a:schemeClr val="accent1">
                        <a:tint val="20000"/>
                        <a:alpha val="46000"/>
                      </a:schemeClr>
                    </a:solidFill>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3314875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9"/>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Γενικός στόχος του προγράμματος </a:t>
            </a:r>
            <a:r>
              <a:rPr lang="en-US" dirty="0" smtClean="0"/>
              <a:t>NI4OS-Europe</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24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11</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9" name="Content Placeholder 8"/>
          <p:cNvSpPr>
            <a:spLocks noGrp="1"/>
          </p:cNvSpPr>
          <p:nvPr>
            <p:ph idx="1"/>
          </p:nvPr>
        </p:nvSpPr>
        <p:spPr>
          <a:xfrm>
            <a:off x="-1" y="1265417"/>
            <a:ext cx="12192000" cy="4765496"/>
          </a:xfrm>
        </p:spPr>
        <p:txBody>
          <a:bodyPr>
            <a:noAutofit/>
          </a:bodyPr>
          <a:lstStyle/>
          <a:p>
            <a:pPr>
              <a:lnSpc>
                <a:spcPct val="70000"/>
              </a:lnSpc>
            </a:pPr>
            <a:r>
              <a:rPr lang="el-GR" sz="2400" i="1" dirty="0" smtClean="0">
                <a:solidFill>
                  <a:schemeClr val="tx1"/>
                </a:solidFill>
              </a:rPr>
              <a:t>βοήθεια στην ανάπτυξη, εγκαθίδρυση και ένταξη εθνικών πρωτοβουλιών Νέφους Ανοικτής Επιστήμης σε 15 χώρες μέλη και σχετιζόμενες με την ΕΕ στο συνολικό σχήμα της διακυβέρνησης του </a:t>
            </a:r>
            <a:r>
              <a:rPr lang="en-US" sz="2400" i="1" dirty="0" smtClean="0">
                <a:solidFill>
                  <a:schemeClr val="tx1"/>
                </a:solidFill>
              </a:rPr>
              <a:t>EOSC. </a:t>
            </a:r>
            <a:endParaRPr lang="el-GR" sz="2400" i="1" dirty="0" smtClean="0">
              <a:solidFill>
                <a:schemeClr val="tx1"/>
              </a:solidFill>
            </a:endParaRPr>
          </a:p>
          <a:p>
            <a:pPr>
              <a:lnSpc>
                <a:spcPct val="70000"/>
              </a:lnSpc>
            </a:pPr>
            <a:endParaRPr lang="el-GR" sz="2400" i="1" dirty="0">
              <a:solidFill>
                <a:schemeClr val="tx1"/>
              </a:solidFill>
            </a:endParaRPr>
          </a:p>
          <a:p>
            <a:pPr>
              <a:lnSpc>
                <a:spcPct val="70000"/>
              </a:lnSpc>
            </a:pPr>
            <a:r>
              <a:rPr lang="el-GR" sz="2400" i="1" dirty="0" smtClean="0">
                <a:solidFill>
                  <a:schemeClr val="tx1"/>
                </a:solidFill>
              </a:rPr>
              <a:t>εξάπλωση αρχών </a:t>
            </a:r>
            <a:r>
              <a:rPr lang="en-US" sz="2400" i="1" dirty="0" smtClean="0">
                <a:solidFill>
                  <a:schemeClr val="tx1"/>
                </a:solidFill>
              </a:rPr>
              <a:t>EOSC </a:t>
            </a:r>
            <a:r>
              <a:rPr lang="el-GR" sz="2400" i="1" dirty="0" smtClean="0">
                <a:solidFill>
                  <a:schemeClr val="tx1"/>
                </a:solidFill>
              </a:rPr>
              <a:t>και </a:t>
            </a:r>
            <a:r>
              <a:rPr lang="en-US" sz="2400" i="1" dirty="0" smtClean="0">
                <a:solidFill>
                  <a:schemeClr val="tx1"/>
                </a:solidFill>
              </a:rPr>
              <a:t>FAIR </a:t>
            </a:r>
            <a:r>
              <a:rPr lang="el-GR" sz="2400" i="1" dirty="0" smtClean="0">
                <a:solidFill>
                  <a:schemeClr val="tx1"/>
                </a:solidFill>
              </a:rPr>
              <a:t>στη Κοινότητα και εκπαίδευση πάνω σε αυτές τις αρχές</a:t>
            </a:r>
            <a:r>
              <a:rPr lang="en-US" sz="2400" i="1" dirty="0" smtClean="0">
                <a:solidFill>
                  <a:schemeClr val="tx1"/>
                </a:solidFill>
              </a:rPr>
              <a:t>. </a:t>
            </a:r>
            <a:endParaRPr lang="el-GR" sz="2400" i="1" dirty="0" smtClean="0">
              <a:solidFill>
                <a:schemeClr val="tx1"/>
              </a:solidFill>
            </a:endParaRPr>
          </a:p>
          <a:p>
            <a:pPr>
              <a:lnSpc>
                <a:spcPct val="70000"/>
              </a:lnSpc>
            </a:pPr>
            <a:endParaRPr lang="el-GR" sz="2400" i="1" dirty="0" smtClean="0">
              <a:solidFill>
                <a:schemeClr val="tx1"/>
              </a:solidFill>
            </a:endParaRPr>
          </a:p>
          <a:p>
            <a:pPr>
              <a:lnSpc>
                <a:spcPct val="70000"/>
              </a:lnSpc>
            </a:pPr>
            <a:r>
              <a:rPr lang="el-GR" sz="2400" i="1" dirty="0" smtClean="0">
                <a:solidFill>
                  <a:schemeClr val="tx1"/>
                </a:solidFill>
              </a:rPr>
              <a:t>τεχνική βοήθεια.</a:t>
            </a:r>
          </a:p>
          <a:p>
            <a:pPr>
              <a:lnSpc>
                <a:spcPct val="70000"/>
              </a:lnSpc>
            </a:pPr>
            <a:endParaRPr lang="el-GR" sz="2400" i="1" dirty="0" smtClean="0">
              <a:solidFill>
                <a:schemeClr val="tx1"/>
              </a:solidFill>
            </a:endParaRPr>
          </a:p>
          <a:p>
            <a:pPr>
              <a:lnSpc>
                <a:spcPct val="70000"/>
              </a:lnSpc>
            </a:pPr>
            <a:r>
              <a:rPr lang="el-GR" sz="2400" i="1" dirty="0" smtClean="0">
                <a:solidFill>
                  <a:schemeClr val="tx1"/>
                </a:solidFill>
              </a:rPr>
              <a:t>βοήθεια σε επίπεδο πολιτικών (</a:t>
            </a:r>
            <a:r>
              <a:rPr lang="en-US" sz="2400" i="1" dirty="0" smtClean="0">
                <a:solidFill>
                  <a:schemeClr val="tx1"/>
                </a:solidFill>
              </a:rPr>
              <a:t>policies</a:t>
            </a:r>
            <a:r>
              <a:rPr lang="el-GR" sz="2400" i="1" dirty="0" smtClean="0">
                <a:solidFill>
                  <a:schemeClr val="tx1"/>
                </a:solidFill>
              </a:rPr>
              <a:t>) στην συμπερίληψη των υφιστάμενων και μελλοντικών </a:t>
            </a:r>
            <a:r>
              <a:rPr lang="el-GR" sz="2400" i="1" dirty="0" err="1" smtClean="0">
                <a:solidFill>
                  <a:schemeClr val="tx1"/>
                </a:solidFill>
              </a:rPr>
              <a:t>παροχέων</a:t>
            </a:r>
            <a:r>
              <a:rPr lang="el-GR" sz="2400" i="1" dirty="0" smtClean="0">
                <a:solidFill>
                  <a:schemeClr val="tx1"/>
                </a:solidFill>
              </a:rPr>
              <a:t> υπηρεσιών</a:t>
            </a:r>
            <a:r>
              <a:rPr lang="en-US" sz="2400" i="1" dirty="0" smtClean="0">
                <a:solidFill>
                  <a:schemeClr val="tx1"/>
                </a:solidFill>
              </a:rPr>
              <a:t> </a:t>
            </a:r>
            <a:r>
              <a:rPr lang="el-GR" sz="2400" i="1" dirty="0" smtClean="0">
                <a:solidFill>
                  <a:schemeClr val="tx1"/>
                </a:solidFill>
              </a:rPr>
              <a:t>στο </a:t>
            </a:r>
            <a:r>
              <a:rPr lang="en-US" sz="2400" i="1" dirty="0" smtClean="0">
                <a:solidFill>
                  <a:schemeClr val="tx1"/>
                </a:solidFill>
              </a:rPr>
              <a:t>EOSC, </a:t>
            </a:r>
            <a:r>
              <a:rPr lang="el-GR" sz="2400" i="1" dirty="0" smtClean="0">
                <a:solidFill>
                  <a:schemeClr val="tx1"/>
                </a:solidFill>
              </a:rPr>
              <a:t>συμπεριλαμβανομένων γενικών υπηρεσιών  </a:t>
            </a:r>
            <a:r>
              <a:rPr lang="it-IT" sz="2400" i="1" dirty="0">
                <a:solidFill>
                  <a:schemeClr val="tx1"/>
                </a:solidFill>
              </a:rPr>
              <a:t>(compute, data </a:t>
            </a:r>
            <a:r>
              <a:rPr lang="it-IT" sz="2400" i="1" dirty="0" err="1">
                <a:solidFill>
                  <a:schemeClr val="tx1"/>
                </a:solidFill>
              </a:rPr>
              <a:t>storage</a:t>
            </a:r>
            <a:r>
              <a:rPr lang="it-IT" sz="2400" i="1" dirty="0">
                <a:solidFill>
                  <a:schemeClr val="tx1"/>
                </a:solidFill>
              </a:rPr>
              <a:t>, data management), </a:t>
            </a:r>
            <a:r>
              <a:rPr lang="el-GR" sz="2400" i="1" dirty="0" smtClean="0">
                <a:solidFill>
                  <a:schemeClr val="tx1"/>
                </a:solidFill>
              </a:rPr>
              <a:t>θεματικών </a:t>
            </a:r>
            <a:r>
              <a:rPr lang="en-US" sz="2400" i="1" kern="0" dirty="0">
                <a:solidFill>
                  <a:schemeClr val="tx1"/>
                </a:solidFill>
              </a:rPr>
              <a:t>(domain-specific) </a:t>
            </a:r>
            <a:r>
              <a:rPr lang="el-GR" sz="2400" i="1" kern="0" dirty="0" smtClean="0">
                <a:solidFill>
                  <a:schemeClr val="tx1"/>
                </a:solidFill>
              </a:rPr>
              <a:t> </a:t>
            </a:r>
            <a:r>
              <a:rPr lang="el-GR" sz="2400" i="1" dirty="0" smtClean="0">
                <a:solidFill>
                  <a:schemeClr val="tx1"/>
                </a:solidFill>
              </a:rPr>
              <a:t>υπηρεσιών, </a:t>
            </a:r>
            <a:r>
              <a:rPr lang="el-GR" sz="2400" i="1" dirty="0" err="1" smtClean="0">
                <a:solidFill>
                  <a:schemeClr val="tx1"/>
                </a:solidFill>
              </a:rPr>
              <a:t>εναποθετηρίων</a:t>
            </a:r>
            <a:r>
              <a:rPr lang="el-GR" sz="2400" i="1" dirty="0" smtClean="0">
                <a:solidFill>
                  <a:schemeClr val="tx1"/>
                </a:solidFill>
              </a:rPr>
              <a:t> και αρχείων δεδομένων</a:t>
            </a:r>
          </a:p>
          <a:p>
            <a:pPr>
              <a:lnSpc>
                <a:spcPct val="70000"/>
              </a:lnSpc>
            </a:pPr>
            <a:endParaRPr lang="el-GR" sz="2400" i="1" dirty="0" smtClean="0">
              <a:solidFill>
                <a:schemeClr val="tx1"/>
              </a:solidFill>
            </a:endParaRPr>
          </a:p>
          <a:p>
            <a:pPr>
              <a:lnSpc>
                <a:spcPct val="70000"/>
              </a:lnSpc>
            </a:pPr>
            <a:r>
              <a:rPr lang="el-GR" sz="2400" i="1" dirty="0" smtClean="0">
                <a:solidFill>
                  <a:schemeClr val="tx1"/>
                </a:solidFill>
              </a:rPr>
              <a:t>εισαγωγή καινούριων υπηρεσιών οι οποίες θα καλύπτουν όλο το φάσμα υπηρεσιών που σχετίζονται με την ανοικτή επιστήμη, ανοικτά δεδομένα και ανοικτές δημοσιεύσεις. </a:t>
            </a:r>
            <a:endParaRPr lang="en-US" sz="2400" i="1" dirty="0">
              <a:solidFill>
                <a:schemeClr val="tx1"/>
              </a:solidFill>
            </a:endParaRPr>
          </a:p>
        </p:txBody>
      </p:sp>
    </p:spTree>
    <p:extLst>
      <p:ext uri="{BB962C8B-B14F-4D97-AF65-F5344CB8AC3E}">
        <p14:creationId xmlns:p14="http://schemas.microsoft.com/office/powerpoint/2010/main" val="12491250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1025"/>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Επιμέρους στόχοι του προγράμματος </a:t>
            </a:r>
            <a:r>
              <a:rPr lang="en-US" dirty="0" smtClean="0"/>
              <a:t>NI4OS-Europe</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24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12</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9" name="Content Placeholder 8"/>
          <p:cNvSpPr>
            <a:spLocks noGrp="1"/>
          </p:cNvSpPr>
          <p:nvPr>
            <p:ph idx="1"/>
          </p:nvPr>
        </p:nvSpPr>
        <p:spPr>
          <a:xfrm>
            <a:off x="0" y="1461092"/>
            <a:ext cx="12192000" cy="4444408"/>
          </a:xfrm>
        </p:spPr>
        <p:txBody>
          <a:bodyPr>
            <a:normAutofit/>
          </a:bodyPr>
          <a:lstStyle/>
          <a:p>
            <a:r>
              <a:rPr lang="el-GR" sz="2600" dirty="0" smtClean="0"/>
              <a:t>Δημιουργία </a:t>
            </a:r>
            <a:r>
              <a:rPr lang="el-GR" sz="2600" dirty="0"/>
              <a:t>Εθνικών Πρωτοβουλιών </a:t>
            </a:r>
            <a:r>
              <a:rPr lang="en-US" sz="2600" dirty="0" smtClean="0"/>
              <a:t>OSC</a:t>
            </a:r>
            <a:endParaRPr lang="el-GR" sz="2600" dirty="0" smtClean="0"/>
          </a:p>
          <a:p>
            <a:endParaRPr lang="el-GR" sz="2600" dirty="0" smtClean="0"/>
          </a:p>
          <a:p>
            <a:r>
              <a:rPr lang="el-GR" sz="2600" dirty="0"/>
              <a:t>Συνεργασία και προετοιμασία για συμπερίληψη </a:t>
            </a:r>
            <a:r>
              <a:rPr lang="el-GR" sz="2600" dirty="0" smtClean="0"/>
              <a:t>υπηρεσιών</a:t>
            </a:r>
            <a:r>
              <a:rPr lang="en-US" sz="2600" dirty="0" smtClean="0"/>
              <a:t> </a:t>
            </a:r>
            <a:r>
              <a:rPr lang="el-GR" sz="2600" dirty="0" smtClean="0"/>
              <a:t>στο </a:t>
            </a:r>
            <a:r>
              <a:rPr lang="en-US" sz="2600" dirty="0" smtClean="0"/>
              <a:t>EOSC</a:t>
            </a:r>
            <a:endParaRPr lang="el-GR" sz="2600" dirty="0" smtClean="0"/>
          </a:p>
          <a:p>
            <a:endParaRPr lang="el-GR" sz="2600" dirty="0" smtClean="0"/>
          </a:p>
          <a:p>
            <a:r>
              <a:rPr lang="el-GR" sz="2600" dirty="0"/>
              <a:t>Συμπερίληψη υπηρεσιών </a:t>
            </a:r>
            <a:r>
              <a:rPr lang="el-GR" sz="2600" dirty="0" smtClean="0"/>
              <a:t>στο </a:t>
            </a:r>
            <a:r>
              <a:rPr lang="en-US" sz="2600" dirty="0" smtClean="0"/>
              <a:t>EOSC</a:t>
            </a:r>
            <a:r>
              <a:rPr lang="el-GR" sz="2600" dirty="0" smtClean="0"/>
              <a:t> </a:t>
            </a:r>
          </a:p>
          <a:p>
            <a:endParaRPr lang="el-GR" sz="2600" dirty="0" smtClean="0"/>
          </a:p>
          <a:p>
            <a:r>
              <a:rPr lang="el-GR" sz="2600" dirty="0" smtClean="0"/>
              <a:t>Στήριξη σε μεθοδολογίες </a:t>
            </a:r>
            <a:r>
              <a:rPr lang="en-GB" sz="2600" dirty="0"/>
              <a:t>Open Research Data Management </a:t>
            </a:r>
            <a:r>
              <a:rPr lang="el-GR" sz="2600" dirty="0"/>
              <a:t> (</a:t>
            </a:r>
            <a:r>
              <a:rPr lang="en-US" sz="2600" dirty="0"/>
              <a:t>ORDM</a:t>
            </a:r>
            <a:r>
              <a:rPr lang="el-GR" sz="2600" dirty="0" smtClean="0"/>
              <a:t>)</a:t>
            </a:r>
          </a:p>
          <a:p>
            <a:endParaRPr lang="el-GR" sz="2600" dirty="0" smtClean="0"/>
          </a:p>
          <a:p>
            <a:r>
              <a:rPr lang="el-GR" sz="2600" dirty="0"/>
              <a:t>Εμπλοκή της επιστημονική κοινότητας</a:t>
            </a:r>
            <a:endParaRPr lang="en-US" sz="2600" i="1" dirty="0"/>
          </a:p>
        </p:txBody>
      </p:sp>
    </p:spTree>
    <p:extLst>
      <p:ext uri="{BB962C8B-B14F-4D97-AF65-F5344CB8AC3E}">
        <p14:creationId xmlns:p14="http://schemas.microsoft.com/office/powerpoint/2010/main" val="4242809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9"/>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Δημιουργία Εθνικών Πρωτοβουλιών </a:t>
            </a:r>
            <a:r>
              <a:rPr lang="en-US" dirty="0" smtClean="0"/>
              <a:t>OSC</a:t>
            </a:r>
            <a:r>
              <a:rPr lang="el-GR" dirty="0" smtClean="0"/>
              <a:t> </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a:t>
            </a:r>
            <a:r>
              <a:rPr lang="en-US" b="1" dirty="0" smtClean="0"/>
              <a:t>4</a:t>
            </a:r>
            <a:r>
              <a:rPr lang="el-GR" b="1" dirty="0" smtClean="0"/>
              <a:t>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13</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9" name="Content Placeholder 8"/>
          <p:cNvSpPr>
            <a:spLocks noGrp="1"/>
          </p:cNvSpPr>
          <p:nvPr>
            <p:ph idx="1"/>
          </p:nvPr>
        </p:nvSpPr>
        <p:spPr>
          <a:xfrm>
            <a:off x="0" y="939979"/>
            <a:ext cx="12192000" cy="5585512"/>
          </a:xfrm>
        </p:spPr>
        <p:txBody>
          <a:bodyPr>
            <a:normAutofit/>
          </a:bodyPr>
          <a:lstStyle/>
          <a:p>
            <a:r>
              <a:rPr lang="el-GR" sz="2400" i="1" dirty="0" smtClean="0"/>
              <a:t>Θα στηρίξουμε το</a:t>
            </a:r>
            <a:r>
              <a:rPr lang="en-US" sz="2400" i="1" dirty="0" smtClean="0"/>
              <a:t> </a:t>
            </a:r>
            <a:r>
              <a:rPr lang="el-GR" sz="2400" i="1" dirty="0" smtClean="0"/>
              <a:t>πλαίσιο διακυβέρνησης του </a:t>
            </a:r>
            <a:r>
              <a:rPr lang="en-US" sz="2400" i="1" dirty="0" smtClean="0"/>
              <a:t>EOSC </a:t>
            </a:r>
            <a:r>
              <a:rPr lang="el-GR" sz="2400" i="1" dirty="0" smtClean="0"/>
              <a:t>χτίζοντας εθνικές πρωτοβουλίες Ανοικτού Νέφους Επιστήμης (</a:t>
            </a:r>
            <a:r>
              <a:rPr lang="en-US" sz="2400" i="1" dirty="0" smtClean="0"/>
              <a:t>Open Science Cloud (OCS)</a:t>
            </a:r>
            <a:r>
              <a:rPr lang="el-GR" sz="2400" i="1" dirty="0" smtClean="0"/>
              <a:t>).</a:t>
            </a:r>
            <a:r>
              <a:rPr lang="en-US" sz="2400" i="1" dirty="0" smtClean="0"/>
              <a:t> </a:t>
            </a:r>
            <a:r>
              <a:rPr lang="el-GR" sz="2400" i="1" dirty="0" smtClean="0"/>
              <a:t>Πως;</a:t>
            </a:r>
          </a:p>
          <a:p>
            <a:endParaRPr lang="el-GR" sz="2400" i="1" dirty="0" smtClean="0"/>
          </a:p>
          <a:p>
            <a:pPr lvl="1"/>
            <a:r>
              <a:rPr lang="el-GR" sz="2000" i="1" dirty="0"/>
              <a:t>Α</a:t>
            </a:r>
            <a:r>
              <a:rPr lang="el-GR" sz="2000" i="1" dirty="0" smtClean="0"/>
              <a:t>νάλυση της επισκόπησης η οποία θα συμπληρωθεί από όλους τους σχετικούς φορείς</a:t>
            </a:r>
            <a:r>
              <a:rPr lang="el-GR" sz="2000" i="1" dirty="0"/>
              <a:t> </a:t>
            </a:r>
            <a:r>
              <a:rPr lang="el-GR" sz="2000" i="1" dirty="0" smtClean="0"/>
              <a:t>λαμβάνοντας υπόψιν την ιδιότητα του κάθε φορέα, τις ανάγκες και απαιτήσεις</a:t>
            </a:r>
          </a:p>
          <a:p>
            <a:pPr lvl="1"/>
            <a:endParaRPr lang="el-GR" sz="2000" i="1" dirty="0"/>
          </a:p>
          <a:p>
            <a:pPr lvl="1"/>
            <a:r>
              <a:rPr lang="el-GR" sz="2000" i="1" dirty="0" smtClean="0"/>
              <a:t>Χαρτογράφηση, σε εθνικό επίπεδο, των υφιστάμενων </a:t>
            </a:r>
            <a:r>
              <a:rPr lang="en-US" sz="2000" i="1" dirty="0" smtClean="0"/>
              <a:t>OSC </a:t>
            </a:r>
            <a:r>
              <a:rPr lang="el-GR" sz="2000" i="1" dirty="0" smtClean="0"/>
              <a:t>πρωτοβουλιών, πολιτικών και σχετικών θεμάτων</a:t>
            </a:r>
          </a:p>
          <a:p>
            <a:pPr lvl="1"/>
            <a:endParaRPr lang="el-GR" sz="2000" i="1" dirty="0" smtClean="0"/>
          </a:p>
          <a:p>
            <a:pPr lvl="1"/>
            <a:r>
              <a:rPr lang="el-GR" sz="2000" i="1" dirty="0" smtClean="0"/>
              <a:t>Θα θέσουμε τις βάσεις για εθνικές πρωτοβουλίες </a:t>
            </a:r>
            <a:r>
              <a:rPr lang="en-US" sz="2000" i="1" dirty="0" smtClean="0"/>
              <a:t>OSC </a:t>
            </a:r>
            <a:r>
              <a:rPr lang="el-GR" sz="2000" i="1" dirty="0" smtClean="0"/>
              <a:t>φέρνοντας όλους τους σχετικούς φορείς μαζί στο ίδιο τραπέζι</a:t>
            </a:r>
          </a:p>
          <a:p>
            <a:pPr marL="457200" lvl="1" indent="0">
              <a:buNone/>
            </a:pPr>
            <a:endParaRPr lang="en-US" sz="2000" i="1" dirty="0" smtClean="0"/>
          </a:p>
          <a:p>
            <a:pPr lvl="1"/>
            <a:r>
              <a:rPr lang="el-GR" sz="2000" i="1" dirty="0"/>
              <a:t>Θ</a:t>
            </a:r>
            <a:r>
              <a:rPr lang="el-GR" sz="2000" i="1" dirty="0" smtClean="0"/>
              <a:t>α χαράξουμε την οδό για την συμπερίληψη εθνικών υπηρεσιών στο </a:t>
            </a:r>
            <a:r>
              <a:rPr lang="en-US" sz="2000" i="1" dirty="0" smtClean="0"/>
              <a:t>EOSC.</a:t>
            </a:r>
            <a:endParaRPr lang="el-GR" sz="2000" i="1" dirty="0" smtClean="0"/>
          </a:p>
          <a:p>
            <a:pPr lvl="1"/>
            <a:endParaRPr lang="en-US" sz="1800" i="1" dirty="0" smtClean="0"/>
          </a:p>
          <a:p>
            <a:r>
              <a:rPr lang="en-US" sz="2400" i="1" dirty="0" smtClean="0"/>
              <a:t>Metric: 15 </a:t>
            </a:r>
            <a:r>
              <a:rPr lang="el-GR" sz="2400" i="1" dirty="0" smtClean="0"/>
              <a:t>τέτοιες πρωτοβουλίες θα δημιουργηθούν</a:t>
            </a:r>
            <a:endParaRPr lang="el-GR" sz="2400" i="1" dirty="0"/>
          </a:p>
        </p:txBody>
      </p:sp>
    </p:spTree>
    <p:extLst>
      <p:ext uri="{BB962C8B-B14F-4D97-AF65-F5344CB8AC3E}">
        <p14:creationId xmlns:p14="http://schemas.microsoft.com/office/powerpoint/2010/main" val="3837807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9"/>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Δημιουργία Εθνικών Πρωτοβουλιών </a:t>
            </a:r>
            <a:r>
              <a:rPr lang="en-US" dirty="0" smtClean="0"/>
              <a:t>OSC</a:t>
            </a:r>
            <a:r>
              <a:rPr lang="el-GR" dirty="0" smtClean="0"/>
              <a:t> </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a:t>
            </a:r>
            <a:r>
              <a:rPr lang="en-US" b="1" dirty="0" smtClean="0"/>
              <a:t>4</a:t>
            </a:r>
            <a:r>
              <a:rPr lang="el-GR" b="1" dirty="0" smtClean="0"/>
              <a:t>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14</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9" name="Content Placeholder 8"/>
          <p:cNvSpPr>
            <a:spLocks noGrp="1"/>
          </p:cNvSpPr>
          <p:nvPr>
            <p:ph idx="1"/>
          </p:nvPr>
        </p:nvSpPr>
        <p:spPr>
          <a:xfrm>
            <a:off x="0" y="939979"/>
            <a:ext cx="12192000" cy="5585512"/>
          </a:xfrm>
        </p:spPr>
        <p:txBody>
          <a:bodyPr>
            <a:normAutofit/>
          </a:bodyPr>
          <a:lstStyle/>
          <a:p>
            <a:r>
              <a:rPr lang="el-GR" sz="2400" i="1" dirty="0" smtClean="0"/>
              <a:t>Σχετικοί φορείς:</a:t>
            </a:r>
          </a:p>
          <a:p>
            <a:endParaRPr lang="el-GR" sz="2400" i="1" dirty="0" smtClean="0"/>
          </a:p>
          <a:p>
            <a:pPr lvl="1"/>
            <a:r>
              <a:rPr lang="el-GR" sz="2000" i="1" dirty="0" smtClean="0">
                <a:solidFill>
                  <a:schemeClr val="tx1"/>
                </a:solidFill>
              </a:rPr>
              <a:t>Αυτοί που χρηματοδοτούν έρευνα </a:t>
            </a:r>
            <a:r>
              <a:rPr lang="en-US" sz="2000" i="1" dirty="0">
                <a:solidFill>
                  <a:schemeClr val="tx1"/>
                </a:solidFill>
              </a:rPr>
              <a:t>(funders - national, international, private, policymakers, etc.) </a:t>
            </a:r>
            <a:endParaRPr lang="el-GR" sz="2000" i="1" dirty="0" smtClean="0">
              <a:solidFill>
                <a:schemeClr val="tx1"/>
              </a:solidFill>
            </a:endParaRPr>
          </a:p>
          <a:p>
            <a:pPr lvl="1"/>
            <a:endParaRPr lang="el-GR" sz="2000" i="1" dirty="0" smtClean="0">
              <a:solidFill>
                <a:schemeClr val="tx1"/>
              </a:solidFill>
            </a:endParaRPr>
          </a:p>
          <a:p>
            <a:pPr lvl="1"/>
            <a:r>
              <a:rPr lang="el-GR" sz="2000" i="1" dirty="0" smtClean="0">
                <a:solidFill>
                  <a:schemeClr val="tx1"/>
                </a:solidFill>
              </a:rPr>
              <a:t>Αυτοί που δημιουργούν έρευνα (</a:t>
            </a:r>
            <a:r>
              <a:rPr lang="en-GB" sz="2000" i="1" dirty="0" smtClean="0">
                <a:solidFill>
                  <a:schemeClr val="tx1"/>
                </a:solidFill>
              </a:rPr>
              <a:t>universities</a:t>
            </a:r>
            <a:r>
              <a:rPr lang="en-GB" sz="2000" i="1" dirty="0">
                <a:solidFill>
                  <a:schemeClr val="tx1"/>
                </a:solidFill>
              </a:rPr>
              <a:t>, research institutes, individual researchers, research communities, citizen scientists, data enthusiasts, etc.</a:t>
            </a:r>
            <a:r>
              <a:rPr lang="el-GR" sz="2000" i="1" dirty="0" smtClean="0">
                <a:solidFill>
                  <a:schemeClr val="tx1"/>
                </a:solidFill>
              </a:rPr>
              <a:t>)</a:t>
            </a:r>
          </a:p>
          <a:p>
            <a:pPr lvl="1"/>
            <a:endParaRPr lang="el-GR" sz="2000" i="1" dirty="0" smtClean="0">
              <a:solidFill>
                <a:schemeClr val="tx1"/>
              </a:solidFill>
            </a:endParaRPr>
          </a:p>
          <a:p>
            <a:pPr lvl="1"/>
            <a:r>
              <a:rPr lang="el-GR" sz="2000" i="1" dirty="0" smtClean="0">
                <a:solidFill>
                  <a:schemeClr val="tx1"/>
                </a:solidFill>
              </a:rPr>
              <a:t>Αυτοί που στηρίζουν την έρευνα </a:t>
            </a:r>
            <a:r>
              <a:rPr lang="fr-FR" sz="2000" i="1" dirty="0" smtClean="0">
                <a:solidFill>
                  <a:schemeClr val="tx1"/>
                </a:solidFill>
              </a:rPr>
              <a:t>(</a:t>
            </a:r>
            <a:r>
              <a:rPr lang="fr-FR" sz="2000" i="1" dirty="0" err="1" smtClean="0">
                <a:solidFill>
                  <a:schemeClr val="tx1"/>
                </a:solidFill>
              </a:rPr>
              <a:t>research</a:t>
            </a:r>
            <a:r>
              <a:rPr lang="fr-FR" sz="2000" i="1" dirty="0" smtClean="0">
                <a:solidFill>
                  <a:schemeClr val="tx1"/>
                </a:solidFill>
              </a:rPr>
              <a:t> infrastructures</a:t>
            </a:r>
            <a:r>
              <a:rPr lang="fr-FR" sz="2000" i="1" dirty="0">
                <a:solidFill>
                  <a:schemeClr val="tx1"/>
                </a:solidFill>
              </a:rPr>
              <a:t>, e-infrastructures, service providers, </a:t>
            </a:r>
            <a:r>
              <a:rPr lang="fr-FR" sz="2000" i="1" dirty="0" err="1">
                <a:solidFill>
                  <a:schemeClr val="tx1"/>
                </a:solidFill>
              </a:rPr>
              <a:t>libraries</a:t>
            </a:r>
            <a:r>
              <a:rPr lang="fr-FR" sz="2000" i="1" dirty="0">
                <a:solidFill>
                  <a:schemeClr val="tx1"/>
                </a:solidFill>
              </a:rPr>
              <a:t>, etc.) </a:t>
            </a:r>
            <a:endParaRPr lang="el-GR" sz="2000" i="1" dirty="0" smtClean="0">
              <a:solidFill>
                <a:schemeClr val="tx1"/>
              </a:solidFill>
            </a:endParaRPr>
          </a:p>
          <a:p>
            <a:pPr lvl="1"/>
            <a:endParaRPr lang="el-GR" sz="2000" i="1" dirty="0" smtClean="0">
              <a:solidFill>
                <a:schemeClr val="tx1"/>
              </a:solidFill>
            </a:endParaRPr>
          </a:p>
          <a:p>
            <a:pPr lvl="1"/>
            <a:r>
              <a:rPr lang="el-GR" sz="2000" i="1" dirty="0" smtClean="0">
                <a:solidFill>
                  <a:schemeClr val="tx1"/>
                </a:solidFill>
              </a:rPr>
              <a:t>Αυτοί που </a:t>
            </a:r>
            <a:r>
              <a:rPr lang="en-US" sz="2000" i="1" dirty="0" smtClean="0">
                <a:solidFill>
                  <a:schemeClr val="tx1"/>
                </a:solidFill>
              </a:rPr>
              <a:t>“</a:t>
            </a:r>
            <a:r>
              <a:rPr lang="el-GR" sz="2000" i="1" dirty="0" smtClean="0">
                <a:solidFill>
                  <a:schemeClr val="tx1"/>
                </a:solidFill>
              </a:rPr>
              <a:t>καταναλώνουν</a:t>
            </a:r>
            <a:r>
              <a:rPr lang="en-US" sz="2000" i="1" dirty="0" smtClean="0">
                <a:solidFill>
                  <a:schemeClr val="tx1"/>
                </a:solidFill>
              </a:rPr>
              <a:t>”</a:t>
            </a:r>
            <a:r>
              <a:rPr lang="el-GR" sz="2000" i="1" dirty="0" smtClean="0">
                <a:solidFill>
                  <a:schemeClr val="tx1"/>
                </a:solidFill>
              </a:rPr>
              <a:t> έρευνα</a:t>
            </a:r>
            <a:r>
              <a:rPr lang="en-US" sz="2000" i="1" dirty="0" smtClean="0">
                <a:solidFill>
                  <a:schemeClr val="tx1"/>
                </a:solidFill>
              </a:rPr>
              <a:t> (</a:t>
            </a:r>
            <a:r>
              <a:rPr lang="en-GB" sz="2000" i="1" dirty="0" smtClean="0">
                <a:solidFill>
                  <a:schemeClr val="tx1"/>
                </a:solidFill>
              </a:rPr>
              <a:t>e.g</a:t>
            </a:r>
            <a:r>
              <a:rPr lang="en-GB" sz="2000" i="1" dirty="0">
                <a:solidFill>
                  <a:schemeClr val="tx1"/>
                </a:solidFill>
              </a:rPr>
              <a:t>. research-intensive SMEs, citizens, etc</a:t>
            </a:r>
            <a:r>
              <a:rPr lang="en-GB" sz="2000" i="1" dirty="0" smtClean="0">
                <a:solidFill>
                  <a:schemeClr val="tx1"/>
                </a:solidFill>
              </a:rPr>
              <a:t>.</a:t>
            </a:r>
            <a:r>
              <a:rPr lang="en-US" sz="2000" i="1" dirty="0" smtClean="0">
                <a:solidFill>
                  <a:schemeClr val="tx1"/>
                </a:solidFill>
              </a:rPr>
              <a:t>)</a:t>
            </a:r>
            <a:endParaRPr lang="el-GR" sz="2000" i="1" dirty="0" smtClean="0">
              <a:solidFill>
                <a:schemeClr val="tx1"/>
              </a:solidFill>
            </a:endParaRPr>
          </a:p>
          <a:p>
            <a:pPr lvl="1"/>
            <a:endParaRPr lang="en-US" sz="2000" i="1" dirty="0" smtClean="0">
              <a:solidFill>
                <a:schemeClr val="tx1"/>
              </a:solidFill>
            </a:endParaRPr>
          </a:p>
          <a:p>
            <a:pPr lvl="1"/>
            <a:r>
              <a:rPr lang="el-GR" sz="2000" i="1" dirty="0" smtClean="0">
                <a:solidFill>
                  <a:schemeClr val="tx1"/>
                </a:solidFill>
              </a:rPr>
              <a:t>Αυτοί που διευκολύνουν την ανοικτή επιστήμη:  </a:t>
            </a:r>
            <a:r>
              <a:rPr lang="en-US" sz="2000" i="1" dirty="0" smtClean="0">
                <a:solidFill>
                  <a:schemeClr val="tx1"/>
                </a:solidFill>
              </a:rPr>
              <a:t>OS facilitators (</a:t>
            </a:r>
            <a:r>
              <a:rPr lang="en-GB" sz="2000" i="1" dirty="0">
                <a:solidFill>
                  <a:schemeClr val="tx1"/>
                </a:solidFill>
              </a:rPr>
              <a:t>European, regional or national initiatives and individuals supporting OS</a:t>
            </a:r>
            <a:r>
              <a:rPr lang="en-US" sz="2000" i="1" dirty="0" smtClean="0">
                <a:solidFill>
                  <a:schemeClr val="tx1"/>
                </a:solidFill>
              </a:rPr>
              <a:t>)</a:t>
            </a:r>
            <a:endParaRPr lang="en-US" sz="2000" i="1" dirty="0">
              <a:solidFill>
                <a:schemeClr val="tx1"/>
              </a:solidFill>
            </a:endParaRPr>
          </a:p>
        </p:txBody>
      </p:sp>
    </p:spTree>
    <p:extLst>
      <p:ext uri="{BB962C8B-B14F-4D97-AF65-F5344CB8AC3E}">
        <p14:creationId xmlns:p14="http://schemas.microsoft.com/office/powerpoint/2010/main" val="3616037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9"/>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Συνεργασία και προετοιμασία για συμπερίληψη υπηρεσιών </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a:t>
            </a:r>
            <a:r>
              <a:rPr lang="en-US" b="1" dirty="0" smtClean="0"/>
              <a:t>4</a:t>
            </a:r>
            <a:r>
              <a:rPr lang="el-GR" b="1" dirty="0" smtClean="0"/>
              <a:t>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15</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9" name="Content Placeholder 8"/>
          <p:cNvSpPr>
            <a:spLocks noGrp="1"/>
          </p:cNvSpPr>
          <p:nvPr>
            <p:ph idx="1"/>
          </p:nvPr>
        </p:nvSpPr>
        <p:spPr>
          <a:xfrm>
            <a:off x="0" y="939979"/>
            <a:ext cx="12192000" cy="5585512"/>
          </a:xfrm>
        </p:spPr>
        <p:txBody>
          <a:bodyPr>
            <a:normAutofit/>
          </a:bodyPr>
          <a:lstStyle/>
          <a:p>
            <a:r>
              <a:rPr lang="el-GR" sz="2400" i="1" dirty="0" smtClean="0"/>
              <a:t>Διευκόλυνση της εναρμόνισης των υφιστάμενων υποδομών και υπηρεσιών τελευταίας τεχνολογίας με το, καθώς και </a:t>
            </a:r>
            <a:r>
              <a:rPr lang="el-GR" sz="2400" i="1" dirty="0"/>
              <a:t>της </a:t>
            </a:r>
            <a:r>
              <a:rPr lang="el-GR" sz="2400" i="1" dirty="0" smtClean="0"/>
              <a:t>συμπερίληψης αυτών στο, </a:t>
            </a:r>
            <a:r>
              <a:rPr lang="en-US" sz="2400" i="1" dirty="0" smtClean="0"/>
              <a:t>EOSC.</a:t>
            </a:r>
          </a:p>
          <a:p>
            <a:endParaRPr lang="en-US" sz="2400" i="1" dirty="0"/>
          </a:p>
          <a:p>
            <a:pPr lvl="1"/>
            <a:r>
              <a:rPr lang="el-GR" sz="2000" i="1" dirty="0" smtClean="0"/>
              <a:t>Παροχή επιχειρησιακών βέλτιστων πρακτικών (</a:t>
            </a:r>
            <a:r>
              <a:rPr lang="en-US" sz="2000" i="1" dirty="0"/>
              <a:t>operational best </a:t>
            </a:r>
            <a:r>
              <a:rPr lang="en-US" sz="2000" i="1" dirty="0" smtClean="0"/>
              <a:t>practices</a:t>
            </a:r>
            <a:r>
              <a:rPr lang="el-GR" sz="2000" i="1" dirty="0" smtClean="0"/>
              <a:t>) οι οποίες θα επιτρέψουν την συμπερίληψη και διασύνδεση γενικών και θεματικών υπηρεσιών καθώς και την προσαρμογή τους στο </a:t>
            </a:r>
            <a:r>
              <a:rPr lang="en-US" sz="2000" i="1" dirty="0" smtClean="0"/>
              <a:t>EOSC</a:t>
            </a:r>
            <a:r>
              <a:rPr lang="el-GR" sz="2000" i="1" dirty="0" smtClean="0"/>
              <a:t>!</a:t>
            </a:r>
          </a:p>
          <a:p>
            <a:pPr marL="457200" lvl="1" indent="0">
              <a:buNone/>
            </a:pPr>
            <a:r>
              <a:rPr lang="en-US" sz="2000" i="1" dirty="0" smtClean="0"/>
              <a:t> </a:t>
            </a:r>
          </a:p>
          <a:p>
            <a:pPr lvl="1"/>
            <a:r>
              <a:rPr lang="el-GR" sz="2000" i="1" dirty="0" smtClean="0"/>
              <a:t>Παροχή εργαλείων για διαχείριση της διασύνδεσης (</a:t>
            </a:r>
            <a:r>
              <a:rPr lang="en-GB" sz="2000" i="1" dirty="0"/>
              <a:t>federated management (e.g. accounting, monitoring, service management) </a:t>
            </a:r>
            <a:r>
              <a:rPr lang="el-GR" sz="2000" i="1" dirty="0" smtClean="0"/>
              <a:t>) ούτως ώστε να είναι σύμφωνα με τις σχετικές κεντρικές υπηρεσίες του </a:t>
            </a:r>
            <a:r>
              <a:rPr lang="en-US" sz="2000" i="1" dirty="0" smtClean="0"/>
              <a:t>EOSC</a:t>
            </a:r>
            <a:r>
              <a:rPr lang="el-GR" sz="2000" i="1" dirty="0" smtClean="0"/>
              <a:t>.</a:t>
            </a:r>
          </a:p>
          <a:p>
            <a:pPr marL="457200" lvl="1" indent="0">
              <a:buNone/>
            </a:pPr>
            <a:r>
              <a:rPr lang="el-GR" sz="2000" i="1" dirty="0" smtClean="0"/>
              <a:t> </a:t>
            </a:r>
          </a:p>
          <a:p>
            <a:pPr lvl="1"/>
            <a:r>
              <a:rPr lang="el-GR" sz="2000" i="1" dirty="0"/>
              <a:t>Ε</a:t>
            </a:r>
            <a:r>
              <a:rPr lang="el-GR" sz="2000" i="1" dirty="0" smtClean="0"/>
              <a:t>ναρμόνιση των </a:t>
            </a:r>
            <a:r>
              <a:rPr lang="en-US" sz="2000" i="1" dirty="0" smtClean="0"/>
              <a:t>templates</a:t>
            </a:r>
            <a:r>
              <a:rPr lang="el-GR" sz="2000" i="1" dirty="0" smtClean="0"/>
              <a:t> για συμπερίληψη των υπηρεσιών</a:t>
            </a:r>
          </a:p>
          <a:p>
            <a:pPr lvl="1"/>
            <a:endParaRPr lang="el-GR" sz="2000" i="1" dirty="0" smtClean="0"/>
          </a:p>
          <a:p>
            <a:pPr lvl="1"/>
            <a:r>
              <a:rPr lang="el-GR" sz="2000" i="1" dirty="0" smtClean="0"/>
              <a:t>Παροχή ενός περιβάλλοντος προ-παραγωγής για δοκιμές και επικύρωση των υπηρεσιών</a:t>
            </a:r>
            <a:endParaRPr lang="en-US" sz="2000" i="1" dirty="0" smtClean="0"/>
          </a:p>
          <a:p>
            <a:pPr marL="457200" lvl="1" indent="0">
              <a:buNone/>
            </a:pPr>
            <a:endParaRPr lang="el-GR" sz="2000" i="1" dirty="0" smtClean="0"/>
          </a:p>
          <a:p>
            <a:r>
              <a:rPr lang="en-US" sz="2400" i="1" dirty="0" smtClean="0"/>
              <a:t>Metric: </a:t>
            </a:r>
            <a:r>
              <a:rPr lang="en-GB" sz="2400" i="1" dirty="0"/>
              <a:t>1 </a:t>
            </a:r>
            <a:r>
              <a:rPr lang="el-GR" sz="2400" i="1" dirty="0" smtClean="0"/>
              <a:t>σύνολο</a:t>
            </a:r>
            <a:r>
              <a:rPr lang="en-GB" sz="2400" i="1" dirty="0" smtClean="0"/>
              <a:t> </a:t>
            </a:r>
            <a:r>
              <a:rPr lang="el-GR" sz="2400" i="1" dirty="0" smtClean="0"/>
              <a:t>επιχειρησιακών καλών πρακτικών </a:t>
            </a:r>
            <a:r>
              <a:rPr lang="en-GB" sz="2400" i="1" dirty="0" smtClean="0"/>
              <a:t>and </a:t>
            </a:r>
            <a:r>
              <a:rPr lang="en-GB" sz="2400" i="1" dirty="0"/>
              <a:t>1 </a:t>
            </a:r>
            <a:r>
              <a:rPr lang="el-GR" sz="2400" i="1" dirty="0"/>
              <a:t>περιβάλλον προ-παραγωγής </a:t>
            </a:r>
          </a:p>
        </p:txBody>
      </p:sp>
    </p:spTree>
    <p:extLst>
      <p:ext uri="{BB962C8B-B14F-4D97-AF65-F5344CB8AC3E}">
        <p14:creationId xmlns:p14="http://schemas.microsoft.com/office/powerpoint/2010/main" val="2816255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9"/>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l-GR" dirty="0"/>
              <a:t>Σ</a:t>
            </a:r>
            <a:r>
              <a:rPr lang="el-GR" dirty="0" smtClean="0"/>
              <a:t>υμπερίληψη υπηρεσιών </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a:t>
            </a:r>
            <a:r>
              <a:rPr lang="en-US" b="1" dirty="0" smtClean="0"/>
              <a:t>4</a:t>
            </a:r>
            <a:r>
              <a:rPr lang="el-GR" b="1" dirty="0" smtClean="0"/>
              <a:t>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16</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9" name="Content Placeholder 8"/>
          <p:cNvSpPr>
            <a:spLocks noGrp="1"/>
          </p:cNvSpPr>
          <p:nvPr>
            <p:ph idx="1"/>
          </p:nvPr>
        </p:nvSpPr>
        <p:spPr>
          <a:xfrm>
            <a:off x="0" y="939979"/>
            <a:ext cx="12192000" cy="5585512"/>
          </a:xfrm>
        </p:spPr>
        <p:txBody>
          <a:bodyPr>
            <a:normAutofit/>
          </a:bodyPr>
          <a:lstStyle/>
          <a:p>
            <a:pPr lvl="0"/>
            <a:r>
              <a:rPr lang="el-GR" sz="2400" i="1" dirty="0" smtClean="0"/>
              <a:t>Να επιτρέψει στις σχετικές με το </a:t>
            </a:r>
            <a:r>
              <a:rPr lang="en-GB" sz="2400" i="1" dirty="0" smtClean="0"/>
              <a:t>EOSC</a:t>
            </a:r>
            <a:r>
              <a:rPr lang="el-GR" sz="2400" i="1" dirty="0"/>
              <a:t> </a:t>
            </a:r>
            <a:r>
              <a:rPr lang="el-GR" sz="2400" i="1" dirty="0" smtClean="0"/>
              <a:t>και μη-εμπορικές υπηρεσίες να γίνουν </a:t>
            </a:r>
            <a:r>
              <a:rPr lang="el-GR" sz="2400" i="1" dirty="0" err="1" smtClean="0"/>
              <a:t>προσβάσιμες</a:t>
            </a:r>
            <a:r>
              <a:rPr lang="el-GR" sz="2400" i="1" dirty="0" smtClean="0"/>
              <a:t> μέσω της πύλης του </a:t>
            </a:r>
            <a:r>
              <a:rPr lang="en-GB" sz="2400" i="1" dirty="0" smtClean="0"/>
              <a:t>EOSC. </a:t>
            </a:r>
          </a:p>
          <a:p>
            <a:pPr lvl="0"/>
            <a:endParaRPr lang="el-GR" sz="2400" i="1" dirty="0" smtClean="0"/>
          </a:p>
          <a:p>
            <a:pPr lvl="1"/>
            <a:r>
              <a:rPr lang="el-GR" sz="2000" i="1" dirty="0"/>
              <a:t>Υ</a:t>
            </a:r>
            <a:r>
              <a:rPr lang="el-GR" sz="2000" i="1" dirty="0" smtClean="0"/>
              <a:t>ποστήριξη σε </a:t>
            </a:r>
            <a:r>
              <a:rPr lang="el-GR" sz="2000" i="1" dirty="0" err="1" smtClean="0"/>
              <a:t>παροχείς</a:t>
            </a:r>
            <a:r>
              <a:rPr lang="el-GR" sz="2000" i="1" dirty="0" smtClean="0"/>
              <a:t> υπηρεσιών, </a:t>
            </a:r>
            <a:r>
              <a:rPr lang="el-GR" sz="2000" i="1" dirty="0"/>
              <a:t>διασφαλίζοντας </a:t>
            </a:r>
            <a:r>
              <a:rPr lang="el-GR" sz="2000" i="1" dirty="0" err="1" smtClean="0"/>
              <a:t>διαλειτουργικότητα</a:t>
            </a:r>
            <a:r>
              <a:rPr lang="el-GR" sz="2000" i="1" dirty="0" smtClean="0"/>
              <a:t> (</a:t>
            </a:r>
            <a:r>
              <a:rPr lang="en-GB" sz="2000" i="1" dirty="0"/>
              <a:t>interoperability</a:t>
            </a:r>
            <a:r>
              <a:rPr lang="el-GR" sz="2000" i="1" dirty="0" smtClean="0"/>
              <a:t>)</a:t>
            </a:r>
            <a:r>
              <a:rPr lang="en-US" sz="2000" i="1" dirty="0" smtClean="0"/>
              <a:t> </a:t>
            </a:r>
            <a:r>
              <a:rPr lang="el-GR" sz="2000" i="1" dirty="0" smtClean="0"/>
              <a:t>μεταξύ εθνικών υπηρεσιών και υπηρεσιών του</a:t>
            </a:r>
            <a:r>
              <a:rPr lang="en-GB" sz="2000" i="1" dirty="0"/>
              <a:t> </a:t>
            </a:r>
            <a:r>
              <a:rPr lang="en-GB" sz="2000" i="1" dirty="0" smtClean="0"/>
              <a:t>EOSC</a:t>
            </a:r>
            <a:r>
              <a:rPr lang="el-GR" sz="2000" i="1" dirty="0" smtClean="0"/>
              <a:t> για την διασύνδεσή τους και προσαρμογή τους στο </a:t>
            </a:r>
            <a:r>
              <a:rPr lang="en-GB" sz="2000" i="1" dirty="0" smtClean="0"/>
              <a:t>EOSC</a:t>
            </a:r>
            <a:r>
              <a:rPr lang="el-GR" sz="2000" i="1" dirty="0" smtClean="0"/>
              <a:t>.</a:t>
            </a:r>
            <a:endParaRPr lang="en-US" sz="2000" i="1" dirty="0" smtClean="0"/>
          </a:p>
          <a:p>
            <a:pPr lvl="1"/>
            <a:endParaRPr lang="en-GB" sz="2000" i="1" dirty="0" smtClean="0"/>
          </a:p>
          <a:p>
            <a:pPr lvl="1"/>
            <a:r>
              <a:rPr lang="el-GR" sz="2000" i="1" dirty="0"/>
              <a:t>Υ</a:t>
            </a:r>
            <a:r>
              <a:rPr lang="el-GR" sz="2000" i="1" dirty="0" smtClean="0"/>
              <a:t>ποστήριξη στην προσαρμογή των εθνικών </a:t>
            </a:r>
            <a:r>
              <a:rPr lang="el-GR" sz="2000" i="1" dirty="0" err="1" smtClean="0"/>
              <a:t>εναποθετηρίων</a:t>
            </a:r>
            <a:r>
              <a:rPr lang="el-GR" sz="2000" i="1" dirty="0" smtClean="0"/>
              <a:t> στο </a:t>
            </a:r>
            <a:r>
              <a:rPr lang="en-US" sz="2000" i="1" dirty="0" smtClean="0"/>
              <a:t>EOSC </a:t>
            </a:r>
            <a:r>
              <a:rPr lang="el-GR" sz="2000" i="1" dirty="0" smtClean="0"/>
              <a:t>διασφαλίζοντας</a:t>
            </a:r>
            <a:r>
              <a:rPr lang="en-US" sz="2000" i="1" dirty="0" smtClean="0"/>
              <a:t> </a:t>
            </a:r>
            <a:r>
              <a:rPr lang="en-GB" sz="2000" i="1" dirty="0" err="1" smtClean="0"/>
              <a:t>FAIRness</a:t>
            </a:r>
            <a:r>
              <a:rPr lang="el-GR" sz="2000" i="1" dirty="0" smtClean="0"/>
              <a:t>.</a:t>
            </a:r>
            <a:r>
              <a:rPr lang="en-GB" sz="2000" i="1" dirty="0" smtClean="0"/>
              <a:t> </a:t>
            </a:r>
          </a:p>
          <a:p>
            <a:pPr lvl="1"/>
            <a:endParaRPr lang="en-US" sz="2000" i="1" dirty="0"/>
          </a:p>
          <a:p>
            <a:pPr lvl="1"/>
            <a:r>
              <a:rPr lang="el-GR" sz="2000" i="1" dirty="0"/>
              <a:t>Κ</a:t>
            </a:r>
            <a:r>
              <a:rPr lang="el-GR" sz="2000" i="1" dirty="0" smtClean="0"/>
              <a:t>οινή </a:t>
            </a:r>
            <a:r>
              <a:rPr lang="el-GR" sz="2000" i="1" dirty="0"/>
              <a:t>πλατφόρμα, </a:t>
            </a:r>
            <a:r>
              <a:rPr lang="el-GR" sz="2000" i="1" dirty="0" smtClean="0"/>
              <a:t>με </a:t>
            </a:r>
            <a:r>
              <a:rPr lang="el-GR" sz="2000" i="1" dirty="0"/>
              <a:t>τις </a:t>
            </a:r>
            <a:r>
              <a:rPr lang="el-GR" sz="2000" i="1" dirty="0" smtClean="0"/>
              <a:t>συμπεριλαμβανόμενες υπηρεσίες </a:t>
            </a:r>
            <a:r>
              <a:rPr lang="el-GR" sz="2000" i="1" dirty="0"/>
              <a:t>της περιοχής, </a:t>
            </a:r>
            <a:r>
              <a:rPr lang="el-GR" sz="2000" i="1" dirty="0" smtClean="0"/>
              <a:t>μέσω της οποίας αυτές θα </a:t>
            </a:r>
            <a:r>
              <a:rPr lang="el-GR" sz="2000" i="1" dirty="0"/>
              <a:t>είναι διαθέσιμες ως ‘</a:t>
            </a:r>
            <a:r>
              <a:rPr lang="en-GB" sz="2000" i="1" dirty="0"/>
              <a:t>proof-of-concept</a:t>
            </a:r>
            <a:r>
              <a:rPr lang="el-GR" sz="2000" i="1" dirty="0"/>
              <a:t>’ για έλεγχο και τελειοποίηση με τις κοινότητες χρηστών</a:t>
            </a:r>
            <a:r>
              <a:rPr lang="el-GR" sz="2000" i="1" dirty="0" smtClean="0"/>
              <a:t>.</a:t>
            </a:r>
          </a:p>
          <a:p>
            <a:pPr lvl="1"/>
            <a:endParaRPr lang="el-GR" sz="2000" i="1" dirty="0"/>
          </a:p>
          <a:p>
            <a:r>
              <a:rPr lang="el-GR" sz="2400" i="1" dirty="0" smtClean="0"/>
              <a:t>Το </a:t>
            </a:r>
            <a:r>
              <a:rPr lang="en-US" sz="2400" i="1" dirty="0"/>
              <a:t>NI4OS-Europe </a:t>
            </a:r>
            <a:r>
              <a:rPr lang="el-GR" sz="2400" i="1" dirty="0" smtClean="0"/>
              <a:t>θα </a:t>
            </a:r>
            <a:r>
              <a:rPr lang="el-GR" sz="2400" i="1" dirty="0"/>
              <a:t>στηρίξει την συμπερίληψη ώριμων (</a:t>
            </a:r>
            <a:r>
              <a:rPr lang="en-US" sz="2400" i="1" dirty="0"/>
              <a:t>mature: TRL=9,8</a:t>
            </a:r>
            <a:r>
              <a:rPr lang="el-GR" sz="2400" i="1" dirty="0"/>
              <a:t>) </a:t>
            </a:r>
            <a:r>
              <a:rPr lang="el-GR" sz="2400" i="1" dirty="0" smtClean="0"/>
              <a:t>υποδομών και υπηρεσιών μέσω της πύλης του </a:t>
            </a:r>
            <a:r>
              <a:rPr lang="en-US" sz="2400" i="1" dirty="0" smtClean="0"/>
              <a:t>EOSC</a:t>
            </a:r>
            <a:endParaRPr lang="el-GR" sz="2400" i="1" dirty="0" smtClean="0"/>
          </a:p>
        </p:txBody>
      </p:sp>
    </p:spTree>
    <p:extLst>
      <p:ext uri="{BB962C8B-B14F-4D97-AF65-F5344CB8AC3E}">
        <p14:creationId xmlns:p14="http://schemas.microsoft.com/office/powerpoint/2010/main" val="2625834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9"/>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l-GR" dirty="0"/>
              <a:t>Σ</a:t>
            </a:r>
            <a:r>
              <a:rPr lang="el-GR" dirty="0" smtClean="0"/>
              <a:t>υμπερίληψη υπηρεσιών </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a:t>
            </a:r>
            <a:r>
              <a:rPr lang="en-US" b="1" dirty="0" smtClean="0"/>
              <a:t>4</a:t>
            </a:r>
            <a:r>
              <a:rPr lang="el-GR" b="1" dirty="0" smtClean="0"/>
              <a:t>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17</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9" name="Content Placeholder 8"/>
          <p:cNvSpPr>
            <a:spLocks noGrp="1"/>
          </p:cNvSpPr>
          <p:nvPr>
            <p:ph idx="1"/>
          </p:nvPr>
        </p:nvSpPr>
        <p:spPr>
          <a:xfrm>
            <a:off x="0" y="939979"/>
            <a:ext cx="12192000" cy="5585512"/>
          </a:xfrm>
        </p:spPr>
        <p:txBody>
          <a:bodyPr>
            <a:normAutofit/>
          </a:bodyPr>
          <a:lstStyle/>
          <a:p>
            <a:r>
              <a:rPr lang="en-US" sz="2400" i="1" dirty="0" smtClean="0"/>
              <a:t>Metric: </a:t>
            </a:r>
            <a:endParaRPr lang="el-GR" sz="2400" i="1" dirty="0" smtClean="0"/>
          </a:p>
          <a:p>
            <a:pPr marL="0" indent="0">
              <a:buNone/>
            </a:pPr>
            <a:endParaRPr lang="en-US" sz="2400" i="1" dirty="0" smtClean="0"/>
          </a:p>
          <a:p>
            <a:pPr lvl="1"/>
            <a:r>
              <a:rPr lang="el-GR" i="1" dirty="0" smtClean="0"/>
              <a:t>Γενικές υπηρεσίες</a:t>
            </a:r>
            <a:r>
              <a:rPr lang="en-GB" i="1" dirty="0" smtClean="0"/>
              <a:t> </a:t>
            </a:r>
            <a:r>
              <a:rPr lang="en-GB" i="1" dirty="0"/>
              <a:t>(computing, storage, data management): </a:t>
            </a:r>
            <a:r>
              <a:rPr lang="el-GR" i="1" dirty="0"/>
              <a:t> &gt;</a:t>
            </a:r>
            <a:r>
              <a:rPr lang="el-GR" i="1" dirty="0" smtClean="0"/>
              <a:t> 20</a:t>
            </a:r>
          </a:p>
          <a:p>
            <a:pPr lvl="1"/>
            <a:endParaRPr lang="en-GB" i="1" dirty="0" smtClean="0"/>
          </a:p>
          <a:p>
            <a:pPr lvl="1"/>
            <a:r>
              <a:rPr lang="el-GR" i="1" dirty="0" smtClean="0"/>
              <a:t>Θεματικές</a:t>
            </a:r>
            <a:r>
              <a:rPr lang="en-GB" i="1" dirty="0" smtClean="0"/>
              <a:t> </a:t>
            </a:r>
            <a:r>
              <a:rPr lang="en-GB" i="1" dirty="0"/>
              <a:t>(domain-specific) </a:t>
            </a:r>
            <a:r>
              <a:rPr lang="el-GR" i="1" dirty="0" smtClean="0"/>
              <a:t>υπηρεσίες</a:t>
            </a:r>
            <a:r>
              <a:rPr lang="en-GB" i="1" dirty="0" smtClean="0"/>
              <a:t>:</a:t>
            </a:r>
            <a:r>
              <a:rPr lang="el-GR" i="1" dirty="0" smtClean="0"/>
              <a:t> &gt; 20</a:t>
            </a:r>
          </a:p>
          <a:p>
            <a:pPr lvl="1"/>
            <a:endParaRPr lang="en-GB" i="1" dirty="0" smtClean="0"/>
          </a:p>
          <a:p>
            <a:pPr lvl="1"/>
            <a:r>
              <a:rPr lang="el-GR" i="1" dirty="0" err="1" smtClean="0"/>
              <a:t>Εναποθετήρια</a:t>
            </a:r>
            <a:r>
              <a:rPr lang="el-GR" i="1" dirty="0" smtClean="0"/>
              <a:t>: &gt; 15</a:t>
            </a:r>
          </a:p>
          <a:p>
            <a:pPr lvl="1"/>
            <a:endParaRPr lang="el-GR" i="1" dirty="0" smtClean="0"/>
          </a:p>
          <a:p>
            <a:pPr lvl="1"/>
            <a:r>
              <a:rPr lang="el-GR" i="1" dirty="0" smtClean="0"/>
              <a:t>1 ολοκληρωμένη πλατφόρμα σε επίπεδο παραγωγής για να χρησιμοποιηθεί από αυτούς που θα επικυρώσουν τις υπηρεσίες </a:t>
            </a:r>
            <a:endParaRPr lang="en-GB" i="1" dirty="0"/>
          </a:p>
        </p:txBody>
      </p:sp>
    </p:spTree>
    <p:extLst>
      <p:ext uri="{BB962C8B-B14F-4D97-AF65-F5344CB8AC3E}">
        <p14:creationId xmlns:p14="http://schemas.microsoft.com/office/powerpoint/2010/main" val="3251951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9"/>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l-GR" dirty="0" smtClean="0"/>
              <a:t>Γενικές υπηρεσίες </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a:t>
            </a:r>
            <a:r>
              <a:rPr lang="en-US" b="1" dirty="0" smtClean="0"/>
              <a:t>4</a:t>
            </a:r>
            <a:r>
              <a:rPr lang="el-GR" b="1" dirty="0" smtClean="0"/>
              <a:t>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18</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17" name="Content Placeholder 2"/>
          <p:cNvSpPr txBox="1">
            <a:spLocks/>
          </p:cNvSpPr>
          <p:nvPr/>
        </p:nvSpPr>
        <p:spPr bwMode="auto">
          <a:xfrm>
            <a:off x="197429" y="1124773"/>
            <a:ext cx="7524750" cy="2637283"/>
          </a:xfrm>
          <a:prstGeom prst="rect">
            <a:avLst/>
          </a:prstGeom>
          <a:solidFill>
            <a:srgbClr val="002060">
              <a:alpha val="20000"/>
            </a:srgbClr>
          </a:solidFill>
          <a:ln w="34925">
            <a:solidFill>
              <a:srgbClr val="002060"/>
            </a:solidFill>
            <a:headEnd/>
            <a:tailEnd/>
          </a:ln>
        </p:spPr>
        <p:style>
          <a:lnRef idx="2">
            <a:schemeClr val="accent2"/>
          </a:lnRef>
          <a:fillRef idx="1">
            <a:schemeClr val="lt1"/>
          </a:fillRef>
          <a:effectRef idx="0">
            <a:schemeClr val="accent2"/>
          </a:effectRef>
          <a:fontRef idx="minor">
            <a:schemeClr val="dk1"/>
          </a:fontRef>
        </p:style>
        <p:txBody>
          <a:bodyPr vert="horz" wrap="square" lIns="95785" tIns="47892" rIns="95785" bIns="47892" numCol="1" anchor="t" anchorCtr="0" compatLnSpc="1">
            <a:prstTxWarp prst="textNoShape">
              <a:avLst/>
            </a:prstTxWarp>
          </a:bodyPr>
          <a:lst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lumMod val="85000"/>
                    <a:lumOff val="15000"/>
                  </a:schemeClr>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lumMod val="85000"/>
                    <a:lumOff val="15000"/>
                  </a:schemeClr>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lumMod val="85000"/>
                    <a:lumOff val="15000"/>
                  </a:schemeClr>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lumMod val="85000"/>
                    <a:lumOff val="15000"/>
                  </a:schemeClr>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lumMod val="85000"/>
                    <a:lumOff val="15000"/>
                  </a:schemeClr>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a:lstStyle>
          <a:p>
            <a:r>
              <a:rPr lang="en-US" b="0" kern="0" dirty="0" smtClean="0"/>
              <a:t>HPC Resources </a:t>
            </a:r>
          </a:p>
          <a:p>
            <a:pPr lvl="1"/>
            <a:r>
              <a:rPr lang="en-US" b="0" kern="0" dirty="0" smtClean="0"/>
              <a:t>CPU</a:t>
            </a:r>
          </a:p>
          <a:p>
            <a:pPr marL="477837" lvl="1" indent="0">
              <a:buNone/>
            </a:pPr>
            <a:r>
              <a:rPr lang="en-US" b="0" kern="0" dirty="0" smtClean="0"/>
              <a:t>	</a:t>
            </a:r>
          </a:p>
          <a:p>
            <a:pPr lvl="1"/>
            <a:r>
              <a:rPr lang="en-US" b="0" kern="0" dirty="0" smtClean="0"/>
              <a:t>GPU</a:t>
            </a:r>
          </a:p>
          <a:p>
            <a:pPr marL="477837" lvl="1" indent="0">
              <a:buNone/>
            </a:pPr>
            <a:endParaRPr lang="en-US" b="0" kern="0" dirty="0" smtClean="0"/>
          </a:p>
          <a:p>
            <a:pPr lvl="1"/>
            <a:r>
              <a:rPr lang="en-US" b="0" kern="0" dirty="0" smtClean="0"/>
              <a:t>Xeon Phi	</a:t>
            </a:r>
          </a:p>
          <a:p>
            <a:pPr marL="0" indent="0">
              <a:buNone/>
            </a:pPr>
            <a:endParaRPr lang="en-US" b="0" kern="0" dirty="0" smtClean="0"/>
          </a:p>
          <a:p>
            <a:pPr marL="0" indent="0">
              <a:buNone/>
            </a:pPr>
            <a:endParaRPr lang="en-US" b="0" kern="0" dirty="0" smtClean="0"/>
          </a:p>
          <a:p>
            <a:pPr marL="0" indent="0">
              <a:buNone/>
            </a:pPr>
            <a:endParaRPr lang="en-US" b="0" kern="0" dirty="0" smtClean="0"/>
          </a:p>
        </p:txBody>
      </p:sp>
      <p:pic>
        <p:nvPicPr>
          <p:cNvPr id="19" name="Picture 18"/>
          <p:cNvPicPr>
            <a:picLocks noChangeAspect="1"/>
          </p:cNvPicPr>
          <p:nvPr/>
        </p:nvPicPr>
        <p:blipFill>
          <a:blip r:embed="rId5" cstate="print">
            <a:extLst>
              <a:ext uri="{BEBA8EAE-BF5A-486C-A8C5-ECC9F3942E4B}">
                <a14:imgProps xmlns:a14="http://schemas.microsoft.com/office/drawing/2010/main">
                  <a14:imgLayer r:embed="rId6">
                    <a14:imgEffect>
                      <a14:backgroundRemoval t="0" b="96000" l="0" r="100000">
                        <a14:backgroundMark x1="80444" y1="76000" x2="80444" y2="76000"/>
                        <a14:backgroundMark x1="10222" y1="82667" x2="10222" y2="82667"/>
                        <a14:backgroundMark x1="19111" y1="23333" x2="19111" y2="23333"/>
                        <a14:backgroundMark x1="75111" y1="23333" x2="75111" y2="23333"/>
                      </a14:backgroundRemoval>
                    </a14:imgEffect>
                  </a14:imgLayer>
                </a14:imgProps>
              </a:ext>
              <a:ext uri="{28A0092B-C50C-407E-A947-70E740481C1C}">
                <a14:useLocalDpi xmlns:a14="http://schemas.microsoft.com/office/drawing/2010/main" val="0"/>
              </a:ext>
            </a:extLst>
          </a:blip>
          <a:stretch>
            <a:fillRect/>
          </a:stretch>
        </p:blipFill>
        <p:spPr>
          <a:xfrm>
            <a:off x="2272531" y="2899182"/>
            <a:ext cx="933570" cy="626136"/>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2531" y="2232696"/>
            <a:ext cx="966959" cy="657532"/>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20622" y="1598774"/>
            <a:ext cx="470775" cy="49739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49050" y="1271352"/>
            <a:ext cx="3833580" cy="2188852"/>
          </a:xfrm>
          <a:prstGeom prst="rect">
            <a:avLst/>
          </a:prstGeom>
          <a:solidFill>
            <a:srgbClr val="002060"/>
          </a:solidFill>
          <a:ln>
            <a:noFill/>
          </a:ln>
          <a:effectLst>
            <a:outerShdw blurRad="292100" dist="139700" dir="2700000" algn="tl" rotWithShape="0">
              <a:srgbClr val="333333">
                <a:alpha val="65000"/>
              </a:srgbClr>
            </a:outerShdw>
          </a:effectLst>
        </p:spPr>
      </p:pic>
      <p:sp>
        <p:nvSpPr>
          <p:cNvPr id="29" name="Content Placeholder 2"/>
          <p:cNvSpPr txBox="1">
            <a:spLocks/>
          </p:cNvSpPr>
          <p:nvPr/>
        </p:nvSpPr>
        <p:spPr bwMode="auto">
          <a:xfrm>
            <a:off x="8208248" y="1124774"/>
            <a:ext cx="3839882" cy="2637282"/>
          </a:xfrm>
          <a:prstGeom prst="rect">
            <a:avLst/>
          </a:prstGeom>
          <a:solidFill>
            <a:srgbClr val="002060">
              <a:alpha val="20000"/>
            </a:srgbClr>
          </a:solidFill>
          <a:ln w="34925">
            <a:solidFill>
              <a:srgbClr val="002060"/>
            </a:solidFill>
            <a:headEnd/>
            <a:tailEnd/>
          </a:ln>
        </p:spPr>
        <p:style>
          <a:lnRef idx="2">
            <a:schemeClr val="accent2"/>
          </a:lnRef>
          <a:fillRef idx="1">
            <a:schemeClr val="lt1"/>
          </a:fillRef>
          <a:effectRef idx="0">
            <a:schemeClr val="accent2"/>
          </a:effectRef>
          <a:fontRef idx="minor">
            <a:schemeClr val="dk1"/>
          </a:fontRef>
        </p:style>
        <p:txBody>
          <a:bodyPr vert="horz" wrap="square" lIns="95785" tIns="47892" rIns="95785" bIns="47892" numCol="1" anchor="t" anchorCtr="0" compatLnSpc="1">
            <a:prstTxWarp prst="textNoShape">
              <a:avLst/>
            </a:prstTxWarp>
          </a:bodyPr>
          <a:lst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lumMod val="85000"/>
                    <a:lumOff val="15000"/>
                  </a:schemeClr>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lumMod val="85000"/>
                    <a:lumOff val="15000"/>
                  </a:schemeClr>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lumMod val="85000"/>
                    <a:lumOff val="15000"/>
                  </a:schemeClr>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lumMod val="85000"/>
                    <a:lumOff val="15000"/>
                  </a:schemeClr>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lumMod val="85000"/>
                    <a:lumOff val="15000"/>
                  </a:schemeClr>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a:lstStyle>
          <a:p>
            <a:r>
              <a:rPr lang="en-US" b="0" kern="0" dirty="0" smtClean="0"/>
              <a:t>Cloud Virtual Machines</a:t>
            </a:r>
          </a:p>
          <a:p>
            <a:pPr marL="477837" lvl="1" indent="0">
              <a:buNone/>
            </a:pPr>
            <a:r>
              <a:rPr lang="en-US" b="0" kern="0" dirty="0" smtClean="0"/>
              <a:t>	</a:t>
            </a:r>
          </a:p>
          <a:p>
            <a:pPr marL="0" indent="0">
              <a:buNone/>
            </a:pPr>
            <a:endParaRPr lang="en-US" b="0" kern="0" dirty="0" smtClean="0"/>
          </a:p>
          <a:p>
            <a:pPr marL="0" indent="0">
              <a:buNone/>
            </a:pPr>
            <a:endParaRPr lang="en-US" b="0" kern="0" dirty="0" smtClean="0"/>
          </a:p>
          <a:p>
            <a:pPr marL="0" indent="0">
              <a:buNone/>
            </a:pPr>
            <a:endParaRPr lang="en-US" b="0" kern="0" dirty="0" smtClean="0"/>
          </a:p>
        </p:txBody>
      </p:sp>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40283" y="1492302"/>
            <a:ext cx="3575813" cy="2033016"/>
          </a:xfrm>
          <a:prstGeom prst="rect">
            <a:avLst/>
          </a:prstGeom>
          <a:ln>
            <a:noFill/>
          </a:ln>
          <a:effectLst>
            <a:outerShdw blurRad="292100" dist="139700" dir="2700000" algn="tl" rotWithShape="0">
              <a:srgbClr val="333333">
                <a:alpha val="65000"/>
              </a:srgbClr>
            </a:outerShdw>
          </a:effectLst>
        </p:spPr>
      </p:pic>
      <p:sp>
        <p:nvSpPr>
          <p:cNvPr id="30" name="Content Placeholder 2"/>
          <p:cNvSpPr txBox="1">
            <a:spLocks/>
          </p:cNvSpPr>
          <p:nvPr/>
        </p:nvSpPr>
        <p:spPr bwMode="auto">
          <a:xfrm>
            <a:off x="197429" y="3998151"/>
            <a:ext cx="3839882" cy="2221674"/>
          </a:xfrm>
          <a:prstGeom prst="rect">
            <a:avLst/>
          </a:prstGeom>
          <a:solidFill>
            <a:srgbClr val="002060">
              <a:alpha val="20000"/>
            </a:srgbClr>
          </a:solidFill>
          <a:ln w="34925">
            <a:solidFill>
              <a:srgbClr val="002060"/>
            </a:solidFill>
            <a:headEnd/>
            <a:tailEnd/>
          </a:ln>
        </p:spPr>
        <p:style>
          <a:lnRef idx="2">
            <a:schemeClr val="accent2"/>
          </a:lnRef>
          <a:fillRef idx="1">
            <a:schemeClr val="lt1"/>
          </a:fillRef>
          <a:effectRef idx="0">
            <a:schemeClr val="accent2"/>
          </a:effectRef>
          <a:fontRef idx="minor">
            <a:schemeClr val="dk1"/>
          </a:fontRef>
        </p:style>
        <p:txBody>
          <a:bodyPr vert="horz" wrap="square" lIns="95785" tIns="47892" rIns="95785" bIns="47892" numCol="1" anchor="t" anchorCtr="0" compatLnSpc="1">
            <a:prstTxWarp prst="textNoShape">
              <a:avLst/>
            </a:prstTxWarp>
          </a:bodyPr>
          <a:lst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lumMod val="85000"/>
                    <a:lumOff val="15000"/>
                  </a:schemeClr>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lumMod val="85000"/>
                    <a:lumOff val="15000"/>
                  </a:schemeClr>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lumMod val="85000"/>
                    <a:lumOff val="15000"/>
                  </a:schemeClr>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lumMod val="85000"/>
                    <a:lumOff val="15000"/>
                  </a:schemeClr>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lumMod val="85000"/>
                    <a:lumOff val="15000"/>
                  </a:schemeClr>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a:lstStyle>
          <a:p>
            <a:r>
              <a:rPr lang="en-US" b="0" kern="0" dirty="0" smtClean="0"/>
              <a:t>Generic Storage</a:t>
            </a:r>
          </a:p>
          <a:p>
            <a:pPr marL="477837" lvl="1" indent="0">
              <a:buNone/>
            </a:pPr>
            <a:r>
              <a:rPr lang="en-US" b="0" kern="0" dirty="0" smtClean="0"/>
              <a:t>	</a:t>
            </a:r>
          </a:p>
          <a:p>
            <a:pPr marL="0" indent="0">
              <a:buNone/>
            </a:pPr>
            <a:endParaRPr lang="en-US" b="0" kern="0" dirty="0" smtClean="0"/>
          </a:p>
          <a:p>
            <a:pPr marL="0" indent="0">
              <a:buNone/>
            </a:pPr>
            <a:endParaRPr lang="en-US" b="0" kern="0" dirty="0" smtClean="0"/>
          </a:p>
          <a:p>
            <a:pPr marL="0" indent="0">
              <a:buNone/>
            </a:pPr>
            <a:endParaRPr lang="en-US" b="0" kern="0" dirty="0" smtClean="0"/>
          </a:p>
        </p:txBody>
      </p:sp>
      <p:pic>
        <p:nvPicPr>
          <p:cNvPr id="31" name="Picture 30"/>
          <p:cNvPicPr>
            <a:picLocks noChangeAspect="1"/>
          </p:cNvPicPr>
          <p:nvPr/>
        </p:nvPicPr>
        <p:blipFill>
          <a:blip r:embed="rId11" cstate="print">
            <a:extLst>
              <a:ext uri="{BEBA8EAE-BF5A-486C-A8C5-ECC9F3942E4B}">
                <a14:imgProps xmlns:a14="http://schemas.microsoft.com/office/drawing/2010/main">
                  <a14:imgLayer r:embed="rId12">
                    <a14:imgEffect>
                      <a14:backgroundRemoval t="275" b="100000" l="0" r="100000">
                        <a14:backgroundMark x1="12658" y1="23691" x2="12658" y2="23691"/>
                        <a14:backgroundMark x1="14768" y1="82920" x2="14768" y2="82920"/>
                        <a14:backgroundMark x1="82278" y1="84298" x2="82278" y2="84298"/>
                        <a14:backgroundMark x1="90084" y1="12121" x2="90084" y2="12121"/>
                      </a14:backgroundRemoval>
                    </a14:imgEffect>
                  </a14:imgLayer>
                </a14:imgProps>
              </a:ext>
              <a:ext uri="{28A0092B-C50C-407E-A947-70E740481C1C}">
                <a14:useLocalDpi xmlns:a14="http://schemas.microsoft.com/office/drawing/2010/main" val="0"/>
              </a:ext>
            </a:extLst>
          </a:blip>
          <a:stretch>
            <a:fillRect/>
          </a:stretch>
        </p:blipFill>
        <p:spPr>
          <a:xfrm>
            <a:off x="838199" y="4390648"/>
            <a:ext cx="2108280" cy="1613293"/>
          </a:xfrm>
          <a:prstGeom prst="rect">
            <a:avLst/>
          </a:prstGeom>
        </p:spPr>
      </p:pic>
      <p:sp>
        <p:nvSpPr>
          <p:cNvPr id="32" name="Content Placeholder 2"/>
          <p:cNvSpPr txBox="1">
            <a:spLocks/>
          </p:cNvSpPr>
          <p:nvPr/>
        </p:nvSpPr>
        <p:spPr bwMode="auto">
          <a:xfrm>
            <a:off x="4500400" y="3998151"/>
            <a:ext cx="7547729" cy="2221674"/>
          </a:xfrm>
          <a:prstGeom prst="rect">
            <a:avLst/>
          </a:prstGeom>
          <a:solidFill>
            <a:srgbClr val="002060">
              <a:alpha val="20000"/>
            </a:srgbClr>
          </a:solidFill>
          <a:ln w="34925">
            <a:solidFill>
              <a:srgbClr val="002060"/>
            </a:solidFill>
            <a:headEnd/>
            <a:tailEnd/>
          </a:ln>
        </p:spPr>
        <p:style>
          <a:lnRef idx="2">
            <a:schemeClr val="accent2"/>
          </a:lnRef>
          <a:fillRef idx="1">
            <a:schemeClr val="lt1"/>
          </a:fillRef>
          <a:effectRef idx="0">
            <a:schemeClr val="accent2"/>
          </a:effectRef>
          <a:fontRef idx="minor">
            <a:schemeClr val="dk1"/>
          </a:fontRef>
        </p:style>
        <p:txBody>
          <a:bodyPr vert="horz" wrap="square" lIns="95785" tIns="47892" rIns="95785" bIns="47892" numCol="1" anchor="t" anchorCtr="0" compatLnSpc="1">
            <a:prstTxWarp prst="textNoShape">
              <a:avLst/>
            </a:prstTxWarp>
          </a:bodyPr>
          <a:lst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lumMod val="85000"/>
                    <a:lumOff val="15000"/>
                  </a:schemeClr>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lumMod val="85000"/>
                    <a:lumOff val="15000"/>
                  </a:schemeClr>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lumMod val="85000"/>
                    <a:lumOff val="15000"/>
                  </a:schemeClr>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lumMod val="85000"/>
                    <a:lumOff val="15000"/>
                  </a:schemeClr>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lumMod val="85000"/>
                    <a:lumOff val="15000"/>
                  </a:schemeClr>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a:lstStyle>
          <a:p>
            <a:r>
              <a:rPr lang="el-GR" kern="0" dirty="0" smtClean="0"/>
              <a:t>Υπηρεσίες Διαχείρισης Δεδομένων</a:t>
            </a:r>
            <a:endParaRPr lang="en-US" b="0" kern="0" dirty="0" smtClean="0"/>
          </a:p>
          <a:p>
            <a:pPr marL="477837" lvl="1" indent="0">
              <a:buNone/>
            </a:pPr>
            <a:r>
              <a:rPr lang="en-US" b="0" kern="0" dirty="0" smtClean="0"/>
              <a:t>	</a:t>
            </a:r>
          </a:p>
          <a:p>
            <a:pPr marL="0" indent="0">
              <a:buNone/>
            </a:pPr>
            <a:endParaRPr lang="en-US" b="0" kern="0" dirty="0" smtClean="0"/>
          </a:p>
          <a:p>
            <a:pPr marL="0" indent="0">
              <a:buNone/>
            </a:pPr>
            <a:endParaRPr lang="en-US" b="0" kern="0" dirty="0" smtClean="0"/>
          </a:p>
          <a:p>
            <a:pPr marL="0" indent="0">
              <a:buNone/>
            </a:pPr>
            <a:endParaRPr lang="en-US" b="0" kern="0" dirty="0" smtClean="0"/>
          </a:p>
        </p:txBody>
      </p:sp>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14753" y="4520889"/>
            <a:ext cx="1470042" cy="1470042"/>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6865639" y="4525989"/>
            <a:ext cx="1342609" cy="1342609"/>
          </a:xfrm>
          <a:prstGeom prst="rect">
            <a:avLst/>
          </a:prstGeom>
        </p:spPr>
      </p:pic>
      <p:pic>
        <p:nvPicPr>
          <p:cNvPr id="11" name="Picture 10"/>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99000">
                        <a14:foregroundMark x1="28333" y1="16000" x2="28333" y2="16000"/>
                        <a14:foregroundMark x1="37667" y1="34000" x2="37667" y2="34000"/>
                        <a14:foregroundMark x1="37667" y1="50333" x2="37667" y2="50333"/>
                        <a14:foregroundMark x1="42000" y1="48500" x2="42000" y2="48500"/>
                        <a14:foregroundMark x1="45833" y1="48500" x2="45833" y2="48500"/>
                        <a14:foregroundMark x1="49667" y1="47000" x2="49667" y2="47000"/>
                        <a14:foregroundMark x1="62167" y1="59667" x2="62167" y2="59667"/>
                        <a14:backgroundMark x1="13333" y1="11833" x2="13333" y2="11833"/>
                        <a14:backgroundMark x1="59500" y1="25833" x2="59500" y2="25833"/>
                        <a14:backgroundMark x1="42000" y1="39500" x2="42000" y2="39500"/>
                      </a14:backgroundRemoval>
                    </a14:imgEffect>
                  </a14:imgLayer>
                </a14:imgProps>
              </a:ext>
              <a:ext uri="{28A0092B-C50C-407E-A947-70E740481C1C}">
                <a14:useLocalDpi xmlns:a14="http://schemas.microsoft.com/office/drawing/2010/main" val="0"/>
              </a:ext>
            </a:extLst>
          </a:blip>
          <a:stretch>
            <a:fillRect/>
          </a:stretch>
        </p:blipFill>
        <p:spPr>
          <a:xfrm>
            <a:off x="8336625" y="4371563"/>
            <a:ext cx="1619368" cy="1619368"/>
          </a:xfrm>
          <a:prstGeom prst="rect">
            <a:avLst/>
          </a:prstGeom>
        </p:spPr>
      </p:pic>
      <p:pic>
        <p:nvPicPr>
          <p:cNvPr id="12" name="Picture 11"/>
          <p:cNvPicPr>
            <a:picLocks noChangeAspect="1"/>
          </p:cNvPicPr>
          <p:nvPr/>
        </p:nvPicPr>
        <p:blipFill rotWithShape="1">
          <a:blip r:embed="rId17" cstate="print">
            <a:extLst>
              <a:ext uri="{BEBA8EAE-BF5A-486C-A8C5-ECC9F3942E4B}">
                <a14:imgProps xmlns:a14="http://schemas.microsoft.com/office/drawing/2010/main">
                  <a14:imgLayer r:embed="rId18">
                    <a14:imgEffect>
                      <a14:backgroundRemoval t="6757" b="65991" l="10000" r="90000">
                        <a14:foregroundMark x1="38500" y1="29730" x2="38500" y2="29730"/>
                        <a14:foregroundMark x1="50600" y1="28153" x2="50600" y2="28153"/>
                        <a14:foregroundMark x1="64400" y1="26577" x2="64400" y2="26577"/>
                        <a14:backgroundMark x1="20600" y1="26126" x2="20600" y2="26126"/>
                        <a14:backgroundMark x1="32900" y1="31982" x2="32900" y2="31982"/>
                      </a14:backgroundRemoval>
                    </a14:imgEffect>
                  </a14:imgLayer>
                </a14:imgProps>
              </a:ext>
              <a:ext uri="{28A0092B-C50C-407E-A947-70E740481C1C}">
                <a14:useLocalDpi xmlns:a14="http://schemas.microsoft.com/office/drawing/2010/main" val="0"/>
              </a:ext>
            </a:extLst>
          </a:blip>
          <a:srcRect b="32330"/>
          <a:stretch/>
        </p:blipFill>
        <p:spPr>
          <a:xfrm>
            <a:off x="9559445" y="4217176"/>
            <a:ext cx="2951773" cy="1773755"/>
          </a:xfrm>
          <a:prstGeom prst="rect">
            <a:avLst/>
          </a:prstGeom>
        </p:spPr>
      </p:pic>
    </p:spTree>
    <p:extLst>
      <p:ext uri="{BB962C8B-B14F-4D97-AF65-F5344CB8AC3E}">
        <p14:creationId xmlns:p14="http://schemas.microsoft.com/office/powerpoint/2010/main" val="3840373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9"/>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l-GR" dirty="0" smtClean="0"/>
              <a:t>Παραδείγματα θεματικών υπηρεσιών </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a:t>
            </a:r>
            <a:r>
              <a:rPr lang="en-US" b="1" dirty="0" smtClean="0"/>
              <a:t>4</a:t>
            </a:r>
            <a:r>
              <a:rPr lang="el-GR" b="1" dirty="0" smtClean="0"/>
              <a:t>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19</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18" name="Content Placeholder 2"/>
          <p:cNvSpPr txBox="1">
            <a:spLocks noGrp="1"/>
          </p:cNvSpPr>
          <p:nvPr>
            <p:ph idx="1"/>
          </p:nvPr>
        </p:nvSpPr>
        <p:spPr bwMode="auto">
          <a:xfrm>
            <a:off x="0" y="939801"/>
            <a:ext cx="3409123" cy="2470458"/>
          </a:xfrm>
          <a:prstGeom prst="rect">
            <a:avLst/>
          </a:prstGeom>
          <a:noFill/>
          <a:ln w="9525">
            <a:noFill/>
            <a:miter lim="800000"/>
            <a:headEnd/>
            <a:tailEnd/>
          </a:ln>
        </p:spPr>
        <p:txBody>
          <a:bodyPr vert="horz" wrap="square" lIns="95785" tIns="47892" rIns="95785" bIns="47892" numCol="1" anchor="t" anchorCtr="0" compatLnSpc="1">
            <a:prstTxWarp prst="textNoShape">
              <a:avLst/>
            </a:prstTxWarp>
            <a:normAutofit lnSpcReduction="10000"/>
          </a:bodyPr>
          <a:lst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lumMod val="85000"/>
                    <a:lumOff val="15000"/>
                  </a:schemeClr>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lumMod val="85000"/>
                    <a:lumOff val="15000"/>
                  </a:schemeClr>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lumMod val="85000"/>
                    <a:lumOff val="15000"/>
                  </a:schemeClr>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lumMod val="85000"/>
                    <a:lumOff val="15000"/>
                  </a:schemeClr>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lumMod val="85000"/>
                    <a:lumOff val="15000"/>
                  </a:schemeClr>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a:lstStyle>
          <a:p>
            <a:pPr marL="0" indent="0">
              <a:buNone/>
            </a:pPr>
            <a:r>
              <a:rPr lang="en-GB" sz="2000" dirty="0">
                <a:solidFill>
                  <a:schemeClr val="tx1"/>
                </a:solidFill>
                <a:ea typeface="Arial Unicode MS" panose="020B0604020202020204" pitchFamily="34" charset="-128"/>
                <a:cs typeface="Arial Unicode MS" panose="020B0604020202020204" pitchFamily="34" charset="-128"/>
              </a:rPr>
              <a:t>Live Access Server</a:t>
            </a:r>
          </a:p>
          <a:p>
            <a:pPr marL="0" indent="0">
              <a:buNone/>
            </a:pPr>
            <a:r>
              <a:rPr lang="en-GB" sz="2000" dirty="0">
                <a:solidFill>
                  <a:schemeClr val="tx1"/>
                </a:solidFill>
                <a:ea typeface="Arial Unicode MS" panose="020B0604020202020204" pitchFamily="34" charset="-128"/>
                <a:cs typeface="Arial Unicode MS" panose="020B0604020202020204" pitchFamily="34" charset="-128"/>
                <a:hlinkClick r:id="rId5"/>
              </a:rPr>
              <a:t>http://las.vi-seem.eu/las</a:t>
            </a:r>
            <a:endParaRPr lang="en-GB" sz="2000" dirty="0">
              <a:solidFill>
                <a:schemeClr val="tx1"/>
              </a:solidFill>
              <a:ea typeface="Arial Unicode MS" panose="020B0604020202020204" pitchFamily="34" charset="-128"/>
              <a:cs typeface="Arial Unicode MS" panose="020B0604020202020204" pitchFamily="34" charset="-128"/>
            </a:endParaRPr>
          </a:p>
          <a:p>
            <a:pPr marL="0" indent="0">
              <a:buNone/>
            </a:pPr>
            <a:endParaRPr lang="en-GB" sz="2000" dirty="0">
              <a:solidFill>
                <a:schemeClr val="tx1"/>
              </a:solidFill>
              <a:ea typeface="Arial Unicode MS" panose="020B0604020202020204" pitchFamily="34" charset="-128"/>
              <a:cs typeface="Arial Unicode MS" panose="020B0604020202020204" pitchFamily="34" charset="-128"/>
            </a:endParaRPr>
          </a:p>
          <a:p>
            <a:pPr marL="0" indent="0">
              <a:buNone/>
            </a:pPr>
            <a:r>
              <a:rPr lang="en-GB" sz="2000" dirty="0">
                <a:solidFill>
                  <a:schemeClr val="tx1"/>
                </a:solidFill>
                <a:ea typeface="Arial Unicode MS" panose="020B0604020202020204" pitchFamily="34" charset="-128"/>
                <a:cs typeface="Arial Unicode MS" panose="020B0604020202020204" pitchFamily="34" charset="-128"/>
              </a:rPr>
              <a:t>A web server providing flexible access to geo-referenced scientific data, offering visualization &amp; post-processing capabilities for climate data</a:t>
            </a:r>
            <a:endParaRPr lang="en-US" sz="2000" dirty="0">
              <a:solidFill>
                <a:schemeClr val="tx1"/>
              </a:solidFill>
              <a:ea typeface="Arial Unicode MS" panose="020B0604020202020204" pitchFamily="34" charset="-128"/>
              <a:cs typeface="Arial Unicode MS" panose="020B0604020202020204" pitchFamily="34" charset="-128"/>
            </a:endParaRPr>
          </a:p>
          <a:p>
            <a:endParaRPr lang="en-GB" sz="2000" dirty="0">
              <a:solidFill>
                <a:schemeClr val="tx1"/>
              </a:solidFill>
            </a:endParaRPr>
          </a:p>
          <a:p>
            <a:pPr marL="0" indent="0">
              <a:buNone/>
            </a:pPr>
            <a:endParaRPr lang="en-GB" sz="2000" b="1" dirty="0">
              <a:solidFill>
                <a:schemeClr val="tx1"/>
              </a:solidFill>
            </a:endParaRPr>
          </a:p>
        </p:txBody>
      </p:sp>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t="4429"/>
          <a:stretch/>
        </p:blipFill>
        <p:spPr>
          <a:xfrm>
            <a:off x="42862" y="3419213"/>
            <a:ext cx="3323398" cy="2074536"/>
          </a:xfrm>
          <a:prstGeom prst="rect">
            <a:avLst/>
          </a:prstGeom>
          <a:ln>
            <a:noFill/>
          </a:ln>
          <a:effectLst>
            <a:outerShdw blurRad="190500" algn="tl" rotWithShape="0">
              <a:srgbClr val="000000">
                <a:alpha val="70000"/>
              </a:srgbClr>
            </a:outerShdw>
          </a:effectLst>
        </p:spPr>
      </p:pic>
      <p:sp>
        <p:nvSpPr>
          <p:cNvPr id="22" name="Content Placeholder 2"/>
          <p:cNvSpPr txBox="1">
            <a:spLocks/>
          </p:cNvSpPr>
          <p:nvPr/>
        </p:nvSpPr>
        <p:spPr bwMode="auto">
          <a:xfrm>
            <a:off x="4244236" y="931024"/>
            <a:ext cx="4044999" cy="2497109"/>
          </a:xfrm>
          <a:prstGeom prst="rect">
            <a:avLst/>
          </a:prstGeom>
          <a:noFill/>
          <a:ln w="9525">
            <a:noFill/>
            <a:miter lim="800000"/>
            <a:headEnd/>
            <a:tailEnd/>
          </a:ln>
        </p:spPr>
        <p:txBody>
          <a:bodyPr vert="horz" wrap="square" lIns="95785" tIns="47892" rIns="95785" bIns="47892" numCol="1" anchor="t" anchorCtr="0" compatLnSpc="1">
            <a:prstTxWarp prst="textNoShape">
              <a:avLst/>
            </a:prstTxWarp>
          </a:bodyPr>
          <a:lst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lumMod val="85000"/>
                    <a:lumOff val="15000"/>
                  </a:schemeClr>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lumMod val="85000"/>
                    <a:lumOff val="15000"/>
                  </a:schemeClr>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lumMod val="85000"/>
                    <a:lumOff val="15000"/>
                  </a:schemeClr>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lumMod val="85000"/>
                    <a:lumOff val="15000"/>
                  </a:schemeClr>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lumMod val="85000"/>
                    <a:lumOff val="15000"/>
                  </a:schemeClr>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a:lstStyle>
          <a:p>
            <a:pPr marL="0" indent="0">
              <a:buNone/>
            </a:pPr>
            <a:r>
              <a:rPr lang="en-GB" sz="1900" b="0" kern="0" dirty="0" smtClean="0">
                <a:solidFill>
                  <a:schemeClr val="tx1"/>
                </a:solidFill>
                <a:ea typeface="Arial Unicode MS" panose="020B0604020202020204" pitchFamily="34" charset="-128"/>
                <a:cs typeface="Arial Unicode MS" panose="020B0604020202020204" pitchFamily="34" charset="-128"/>
              </a:rPr>
              <a:t>Clowder</a:t>
            </a:r>
          </a:p>
          <a:p>
            <a:pPr marL="0" indent="0">
              <a:buFont typeface="Wingdings" pitchFamily="2" charset="2"/>
              <a:buNone/>
            </a:pPr>
            <a:r>
              <a:rPr lang="en-GB" sz="1900" b="0" kern="0" dirty="0" smtClean="0">
                <a:solidFill>
                  <a:schemeClr val="tx1"/>
                </a:solidFill>
                <a:ea typeface="Arial Unicode MS" panose="020B0604020202020204" pitchFamily="34" charset="-128"/>
                <a:cs typeface="Arial Unicode MS" panose="020B0604020202020204" pitchFamily="34" charset="-128"/>
                <a:hlinkClick r:id="rId7"/>
              </a:rPr>
              <a:t>http://dchrepo.vi-seem.eu/</a:t>
            </a:r>
            <a:endParaRPr lang="en-GB" sz="1900" b="0" kern="0" dirty="0" smtClean="0">
              <a:solidFill>
                <a:schemeClr val="tx1"/>
              </a:solidFill>
              <a:ea typeface="Arial Unicode MS" panose="020B0604020202020204" pitchFamily="34" charset="-128"/>
              <a:cs typeface="Arial Unicode MS" panose="020B0604020202020204" pitchFamily="34" charset="-128"/>
            </a:endParaRPr>
          </a:p>
          <a:p>
            <a:pPr marL="0" indent="0">
              <a:buFont typeface="Wingdings" pitchFamily="2" charset="2"/>
              <a:buNone/>
            </a:pPr>
            <a:endParaRPr lang="en-GB" sz="1900" b="0" kern="0" dirty="0" smtClean="0">
              <a:solidFill>
                <a:schemeClr val="tx1"/>
              </a:solidFill>
              <a:ea typeface="Arial Unicode MS" panose="020B0604020202020204" pitchFamily="34" charset="-128"/>
              <a:cs typeface="Arial Unicode MS" panose="020B0604020202020204" pitchFamily="34" charset="-128"/>
            </a:endParaRPr>
          </a:p>
          <a:p>
            <a:pPr marL="0" indent="0">
              <a:buFont typeface="Wingdings" pitchFamily="2" charset="2"/>
              <a:buNone/>
            </a:pPr>
            <a:r>
              <a:rPr lang="en-GB" sz="2000" b="0" kern="0" dirty="0" smtClean="0">
                <a:solidFill>
                  <a:schemeClr val="tx1"/>
                </a:solidFill>
                <a:ea typeface="Arial Unicode MS" panose="020B0604020202020204" pitchFamily="34" charset="-128"/>
                <a:cs typeface="Arial Unicode MS" panose="020B0604020202020204" pitchFamily="34" charset="-128"/>
              </a:rPr>
              <a:t>A Digital Culture Heritage repository which also offers integrated interactive visualization tools</a:t>
            </a:r>
          </a:p>
          <a:p>
            <a:pPr marL="0" indent="0">
              <a:buFont typeface="Wingdings" pitchFamily="2" charset="2"/>
              <a:buNone/>
            </a:pPr>
            <a:endParaRPr lang="en-US" sz="1900" b="0" kern="0" dirty="0">
              <a:solidFill>
                <a:schemeClr val="tx1"/>
              </a:solidFill>
              <a:ea typeface="Arial Unicode MS" panose="020B0604020202020204" pitchFamily="34" charset="-128"/>
              <a:cs typeface="Arial Unicode MS" panose="020B0604020202020204" pitchFamily="34" charset="-128"/>
            </a:endParaRPr>
          </a:p>
        </p:txBody>
      </p:sp>
      <p:pic>
        <p:nvPicPr>
          <p:cNvPr id="23" name="Picture 22">
            <a:extLst>
              <a:ext uri="{FF2B5EF4-FFF2-40B4-BE49-F238E27FC236}">
                <a16:creationId xmlns:a16="http://schemas.microsoft.com/office/drawing/2014/main" id="{995D7215-4AF5-463D-844F-B01D4D3DE820}"/>
              </a:ext>
            </a:extLst>
          </p:cNvPr>
          <p:cNvPicPr>
            <a:picLocks noChangeAspect="1"/>
          </p:cNvPicPr>
          <p:nvPr/>
        </p:nvPicPr>
        <p:blipFill rotWithShape="1">
          <a:blip r:embed="rId8"/>
          <a:srcRect l="9937" r="1713"/>
          <a:stretch/>
        </p:blipFill>
        <p:spPr>
          <a:xfrm>
            <a:off x="4244236" y="3428134"/>
            <a:ext cx="4044999" cy="2065615"/>
          </a:xfrm>
          <a:prstGeom prst="rect">
            <a:avLst/>
          </a:prstGeom>
          <a:ln>
            <a:noFill/>
          </a:ln>
          <a:effectLst>
            <a:outerShdw blurRad="190500" algn="tl" rotWithShape="0">
              <a:srgbClr val="000000">
                <a:alpha val="70000"/>
              </a:srgbClr>
            </a:outerShdw>
          </a:effectLst>
        </p:spPr>
      </p:pic>
      <p:sp>
        <p:nvSpPr>
          <p:cNvPr id="24" name="Content Placeholder 2"/>
          <p:cNvSpPr txBox="1">
            <a:spLocks/>
          </p:cNvSpPr>
          <p:nvPr/>
        </p:nvSpPr>
        <p:spPr bwMode="auto">
          <a:xfrm>
            <a:off x="9069428" y="948355"/>
            <a:ext cx="3043774" cy="2461904"/>
          </a:xfrm>
          <a:prstGeom prst="rect">
            <a:avLst/>
          </a:prstGeom>
          <a:noFill/>
          <a:ln w="9525">
            <a:noFill/>
            <a:miter lim="800000"/>
            <a:headEnd/>
            <a:tailEnd/>
          </a:ln>
        </p:spPr>
        <p:txBody>
          <a:bodyPr vert="horz" wrap="square" lIns="95785" tIns="47892" rIns="95785" bIns="47892" numCol="1" anchor="t" anchorCtr="0" compatLnSpc="1">
            <a:prstTxWarp prst="textNoShape">
              <a:avLst/>
            </a:prstTxWarp>
          </a:bodyPr>
          <a:lst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lumMod val="85000"/>
                    <a:lumOff val="15000"/>
                  </a:schemeClr>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lumMod val="85000"/>
                    <a:lumOff val="15000"/>
                  </a:schemeClr>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lumMod val="85000"/>
                    <a:lumOff val="15000"/>
                  </a:schemeClr>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lumMod val="85000"/>
                    <a:lumOff val="15000"/>
                  </a:schemeClr>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lumMod val="85000"/>
                    <a:lumOff val="15000"/>
                  </a:schemeClr>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a:lstStyle>
          <a:p>
            <a:pPr marL="0" indent="0">
              <a:buNone/>
            </a:pPr>
            <a:r>
              <a:rPr lang="en-GB" sz="1800" kern="0" dirty="0" err="1" smtClean="0">
                <a:solidFill>
                  <a:schemeClr val="tx1"/>
                </a:solidFill>
                <a:ea typeface="Arial Unicode MS" panose="020B0604020202020204" pitchFamily="34" charset="-128"/>
                <a:cs typeface="Arial Unicode MS" panose="020B0604020202020204" pitchFamily="34" charset="-128"/>
              </a:rPr>
              <a:t>DroneMapper</a:t>
            </a:r>
            <a:endParaRPr lang="en-GB" sz="1800" kern="0" dirty="0" smtClean="0">
              <a:solidFill>
                <a:schemeClr val="tx1"/>
              </a:solidFill>
              <a:ea typeface="Arial Unicode MS" panose="020B0604020202020204" pitchFamily="34" charset="-128"/>
              <a:cs typeface="Arial Unicode MS" panose="020B0604020202020204" pitchFamily="34" charset="-128"/>
            </a:endParaRPr>
          </a:p>
          <a:p>
            <a:pPr marL="0" indent="0">
              <a:buNone/>
            </a:pPr>
            <a:endParaRPr lang="en-GB" sz="1800" b="0" kern="0" dirty="0" smtClean="0">
              <a:solidFill>
                <a:schemeClr val="tx1"/>
              </a:solidFill>
              <a:ea typeface="Arial Unicode MS" panose="020B0604020202020204" pitchFamily="34" charset="-128"/>
              <a:cs typeface="Arial Unicode MS" panose="020B0604020202020204" pitchFamily="34" charset="-128"/>
            </a:endParaRPr>
          </a:p>
          <a:p>
            <a:pPr marL="0" indent="0">
              <a:buNone/>
            </a:pPr>
            <a:endParaRPr lang="en-GB" sz="1800" b="0" kern="0" dirty="0">
              <a:solidFill>
                <a:schemeClr val="tx1"/>
              </a:solidFill>
              <a:ea typeface="Arial Unicode MS" panose="020B0604020202020204" pitchFamily="34" charset="-128"/>
              <a:cs typeface="Arial Unicode MS" panose="020B0604020202020204" pitchFamily="34" charset="-128"/>
            </a:endParaRPr>
          </a:p>
          <a:p>
            <a:pPr marL="0" indent="0">
              <a:buNone/>
            </a:pPr>
            <a:r>
              <a:rPr lang="en-GB" sz="2000" kern="0" dirty="0" smtClean="0">
                <a:solidFill>
                  <a:schemeClr val="tx1"/>
                </a:solidFill>
                <a:ea typeface="Arial Unicode MS" panose="020B0604020202020204" pitchFamily="34" charset="-128"/>
                <a:cs typeface="Arial Unicode MS" panose="020B0604020202020204" pitchFamily="34" charset="-128"/>
              </a:rPr>
              <a:t>A cloud </a:t>
            </a:r>
            <a:r>
              <a:rPr lang="en-GB" sz="2000" kern="0" dirty="0">
                <a:solidFill>
                  <a:schemeClr val="tx1"/>
                </a:solidFill>
                <a:ea typeface="Arial Unicode MS" panose="020B0604020202020204" pitchFamily="34" charset="-128"/>
                <a:cs typeface="Arial Unicode MS" panose="020B0604020202020204" pitchFamily="34" charset="-128"/>
              </a:rPr>
              <a:t>application for automatic mosaicking and </a:t>
            </a:r>
            <a:r>
              <a:rPr lang="en-GB" sz="2000" kern="0" dirty="0" err="1">
                <a:solidFill>
                  <a:schemeClr val="tx1"/>
                </a:solidFill>
                <a:ea typeface="Arial Unicode MS" panose="020B0604020202020204" pitchFamily="34" charset="-128"/>
                <a:cs typeface="Arial Unicode MS" panose="020B0604020202020204" pitchFamily="34" charset="-128"/>
              </a:rPr>
              <a:t>georeferencing</a:t>
            </a:r>
            <a:endParaRPr lang="en-GB" sz="2000" b="0" kern="0" dirty="0" smtClean="0">
              <a:solidFill>
                <a:schemeClr val="tx1"/>
              </a:solidFill>
              <a:ea typeface="Arial Unicode MS" panose="020B0604020202020204" pitchFamily="34" charset="-128"/>
              <a:cs typeface="Arial Unicode MS" panose="020B0604020202020204" pitchFamily="34" charset="-128"/>
            </a:endParaRPr>
          </a:p>
          <a:p>
            <a:pPr marL="0" indent="0">
              <a:buNone/>
            </a:pPr>
            <a:endParaRPr lang="en-US" sz="1800" b="0" kern="0" dirty="0" smtClean="0">
              <a:solidFill>
                <a:schemeClr val="tx1"/>
              </a:solidFill>
              <a:ea typeface="Arial Unicode MS" panose="020B0604020202020204" pitchFamily="34" charset="-128"/>
              <a:cs typeface="Arial Unicode MS" panose="020B0604020202020204" pitchFamily="34" charset="-128"/>
            </a:endParaRPr>
          </a:p>
          <a:p>
            <a:pPr marL="0" indent="0">
              <a:buNone/>
            </a:pPr>
            <a:endParaRPr lang="en-US" sz="1800" b="0" kern="0" dirty="0">
              <a:solidFill>
                <a:schemeClr val="tx1"/>
              </a:solidFill>
              <a:ea typeface="Arial Unicode MS" panose="020B0604020202020204" pitchFamily="34" charset="-128"/>
              <a:cs typeface="Arial Unicode MS" panose="020B0604020202020204" pitchFamily="34" charset="-128"/>
            </a:endParaRPr>
          </a:p>
        </p:txBody>
      </p:sp>
      <p:pic>
        <p:nvPicPr>
          <p:cNvPr id="16" name="Picture 15"/>
          <p:cNvPicPr>
            <a:picLocks noChangeAspect="1"/>
          </p:cNvPicPr>
          <p:nvPr/>
        </p:nvPicPr>
        <p:blipFill>
          <a:blip r:embed="rId9"/>
          <a:stretch>
            <a:fillRect/>
          </a:stretch>
        </p:blipFill>
        <p:spPr>
          <a:xfrm>
            <a:off x="9013708" y="3419213"/>
            <a:ext cx="3099494" cy="20745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79688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8"/>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Περιεχόμενα</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a:t>
            </a:r>
            <a:r>
              <a:rPr lang="en-US" b="1" dirty="0" smtClean="0"/>
              <a:t>4</a:t>
            </a:r>
            <a:r>
              <a:rPr lang="el-GR" b="1" dirty="0" smtClean="0"/>
              <a:t>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2</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11" name="Content Placeholder 8"/>
          <p:cNvSpPr>
            <a:spLocks noGrp="1"/>
          </p:cNvSpPr>
          <p:nvPr>
            <p:ph idx="1"/>
          </p:nvPr>
        </p:nvSpPr>
        <p:spPr>
          <a:xfrm>
            <a:off x="-1" y="1162050"/>
            <a:ext cx="12191999" cy="5704902"/>
          </a:xfrm>
        </p:spPr>
        <p:txBody>
          <a:bodyPr>
            <a:noAutofit/>
          </a:bodyPr>
          <a:lstStyle/>
          <a:p>
            <a:pPr>
              <a:lnSpc>
                <a:spcPct val="70000"/>
              </a:lnSpc>
            </a:pPr>
            <a:r>
              <a:rPr lang="el-GR" sz="2400" dirty="0" smtClean="0"/>
              <a:t>Τι είναι το Ευρωπαϊκό Νέφος Ανοικτής Επιστήμης;</a:t>
            </a:r>
          </a:p>
          <a:p>
            <a:pPr>
              <a:lnSpc>
                <a:spcPct val="70000"/>
              </a:lnSpc>
            </a:pPr>
            <a:r>
              <a:rPr lang="el-GR" sz="2400" dirty="0"/>
              <a:t>Γιατί το Ευρωπαϊκό Νέφος Ανοικτής Επιστήμης</a:t>
            </a:r>
            <a:r>
              <a:rPr lang="el-GR" sz="2400" dirty="0" smtClean="0"/>
              <a:t>;</a:t>
            </a:r>
            <a:endParaRPr lang="en-US" sz="2400" dirty="0" smtClean="0"/>
          </a:p>
          <a:p>
            <a:pPr>
              <a:lnSpc>
                <a:spcPct val="70000"/>
              </a:lnSpc>
            </a:pPr>
            <a:r>
              <a:rPr lang="el-GR" sz="2400" dirty="0" smtClean="0"/>
              <a:t>Ειδικά </a:t>
            </a:r>
            <a:r>
              <a:rPr lang="el-GR" sz="2400" dirty="0"/>
              <a:t>σχεδιασμένες δραστηριότητες του </a:t>
            </a:r>
            <a:r>
              <a:rPr lang="en-US" sz="2400" dirty="0"/>
              <a:t>H2020 </a:t>
            </a:r>
            <a:r>
              <a:rPr lang="el-GR" sz="2400" dirty="0"/>
              <a:t>για την υλοποίηση του </a:t>
            </a:r>
            <a:r>
              <a:rPr lang="en-US" sz="2400" dirty="0" smtClean="0"/>
              <a:t>EOSC</a:t>
            </a:r>
          </a:p>
          <a:p>
            <a:pPr>
              <a:lnSpc>
                <a:spcPct val="70000"/>
              </a:lnSpc>
            </a:pPr>
            <a:r>
              <a:rPr lang="el-GR" sz="2400" dirty="0"/>
              <a:t>Προγράμματα </a:t>
            </a:r>
            <a:r>
              <a:rPr lang="en-US" sz="2400" dirty="0" smtClean="0"/>
              <a:t>INFRAEOSC-05-b-2018-2019</a:t>
            </a:r>
            <a:endParaRPr lang="el-GR" sz="2400" dirty="0" smtClean="0"/>
          </a:p>
          <a:p>
            <a:pPr>
              <a:lnSpc>
                <a:spcPct val="70000"/>
              </a:lnSpc>
            </a:pPr>
            <a:r>
              <a:rPr lang="el-GR" sz="2400" dirty="0" smtClean="0"/>
              <a:t>Το πρόγραμμα </a:t>
            </a:r>
            <a:r>
              <a:rPr lang="en-US" sz="2400" dirty="0"/>
              <a:t>NI4OS-Europe</a:t>
            </a:r>
            <a:endParaRPr lang="en-US" sz="2400" dirty="0" smtClean="0"/>
          </a:p>
          <a:p>
            <a:pPr>
              <a:lnSpc>
                <a:spcPct val="70000"/>
              </a:lnSpc>
            </a:pPr>
            <a:r>
              <a:rPr lang="el-GR" sz="2400" dirty="0"/>
              <a:t>Αποστολή και Όραμα</a:t>
            </a:r>
            <a:r>
              <a:rPr lang="en-US" sz="2400" dirty="0"/>
              <a:t> </a:t>
            </a:r>
            <a:r>
              <a:rPr lang="el-GR" sz="2400" dirty="0"/>
              <a:t>του προγράμματος </a:t>
            </a:r>
            <a:r>
              <a:rPr lang="en-US" sz="2400" dirty="0"/>
              <a:t>NI4OS-Europe </a:t>
            </a:r>
            <a:endParaRPr lang="el-GR" sz="2400" dirty="0" smtClean="0"/>
          </a:p>
          <a:p>
            <a:pPr>
              <a:lnSpc>
                <a:spcPct val="70000"/>
              </a:lnSpc>
            </a:pPr>
            <a:r>
              <a:rPr lang="el-GR" sz="2400" dirty="0"/>
              <a:t>Συμμετέχοντες</a:t>
            </a:r>
            <a:r>
              <a:rPr lang="en-US" sz="2400" dirty="0"/>
              <a:t> </a:t>
            </a:r>
            <a:r>
              <a:rPr lang="el-GR" sz="2400" dirty="0"/>
              <a:t>στο πρόγραμμα </a:t>
            </a:r>
            <a:r>
              <a:rPr lang="en-US" sz="2400" dirty="0"/>
              <a:t>NI4OS-Europe </a:t>
            </a:r>
            <a:endParaRPr lang="el-GR" sz="2400" dirty="0"/>
          </a:p>
          <a:p>
            <a:pPr>
              <a:lnSpc>
                <a:spcPct val="70000"/>
              </a:lnSpc>
            </a:pPr>
            <a:r>
              <a:rPr lang="el-GR" sz="2400" dirty="0"/>
              <a:t>Γενικός στόχος του προγράμματος </a:t>
            </a:r>
            <a:r>
              <a:rPr lang="en-US" sz="2400" dirty="0"/>
              <a:t>NI4OS-Europe </a:t>
            </a:r>
            <a:endParaRPr lang="el-GR" sz="2400" dirty="0" smtClean="0"/>
          </a:p>
          <a:p>
            <a:pPr>
              <a:lnSpc>
                <a:spcPct val="70000"/>
              </a:lnSpc>
            </a:pPr>
            <a:r>
              <a:rPr lang="el-GR" sz="2400" dirty="0"/>
              <a:t>Επιμέρους στόχοι του προγράμματος </a:t>
            </a:r>
            <a:r>
              <a:rPr lang="en-US" sz="2400" dirty="0"/>
              <a:t>NI4OS-Europe</a:t>
            </a:r>
            <a:endParaRPr lang="el-GR" sz="2400" dirty="0" smtClean="0"/>
          </a:p>
          <a:p>
            <a:pPr>
              <a:lnSpc>
                <a:spcPct val="70000"/>
              </a:lnSpc>
            </a:pPr>
            <a:r>
              <a:rPr lang="el-GR" sz="2400" dirty="0"/>
              <a:t>Το </a:t>
            </a:r>
            <a:r>
              <a:rPr lang="en-GB" sz="2400" dirty="0"/>
              <a:t>NI4OS-Europe </a:t>
            </a:r>
            <a:r>
              <a:rPr lang="el-GR" sz="2400" dirty="0"/>
              <a:t>στο</a:t>
            </a:r>
            <a:r>
              <a:rPr lang="en-GB" sz="2400" dirty="0"/>
              <a:t> </a:t>
            </a:r>
            <a:r>
              <a:rPr lang="el-GR" sz="2400" dirty="0"/>
              <a:t>οικοσύστημα του </a:t>
            </a:r>
            <a:r>
              <a:rPr lang="en-GB" sz="2400" dirty="0"/>
              <a:t>EOSC </a:t>
            </a:r>
            <a:r>
              <a:rPr lang="el-GR" sz="2400" dirty="0"/>
              <a:t>και η συνολική στρατηγική</a:t>
            </a:r>
            <a:r>
              <a:rPr lang="en-GB" sz="2400" dirty="0"/>
              <a:t> </a:t>
            </a:r>
            <a:endParaRPr lang="el-GR" sz="2400" dirty="0" smtClean="0"/>
          </a:p>
          <a:p>
            <a:pPr>
              <a:lnSpc>
                <a:spcPct val="70000"/>
              </a:lnSpc>
            </a:pPr>
            <a:r>
              <a:rPr lang="el-GR" sz="2400" dirty="0" smtClean="0"/>
              <a:t>Εθνικά </a:t>
            </a:r>
            <a:r>
              <a:rPr lang="el-GR" sz="2400" dirty="0"/>
              <a:t>σημεία επικοινωνίας</a:t>
            </a:r>
            <a:endParaRPr lang="en-US" sz="2400" dirty="0"/>
          </a:p>
        </p:txBody>
      </p:sp>
    </p:spTree>
    <p:extLst>
      <p:ext uri="{BB962C8B-B14F-4D97-AF65-F5344CB8AC3E}">
        <p14:creationId xmlns:p14="http://schemas.microsoft.com/office/powerpoint/2010/main" val="2205523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9"/>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l-GR" dirty="0"/>
              <a:t>Παραδείγματα θεματικών </a:t>
            </a:r>
            <a:r>
              <a:rPr lang="el-GR" dirty="0" smtClean="0"/>
              <a:t>υπηρεσιών </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a:t>
            </a:r>
            <a:r>
              <a:rPr lang="en-US" b="1" dirty="0" smtClean="0"/>
              <a:t>4</a:t>
            </a:r>
            <a:r>
              <a:rPr lang="el-GR" b="1" dirty="0" smtClean="0"/>
              <a:t>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20</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200" y="2614775"/>
            <a:ext cx="2688682" cy="3649226"/>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1495" y="4842491"/>
            <a:ext cx="1793661" cy="1421510"/>
          </a:xfrm>
          <a:prstGeom prst="rect">
            <a:avLst/>
          </a:prstGeom>
          <a:ln>
            <a:noFill/>
          </a:ln>
          <a:effectLst>
            <a:outerShdw blurRad="190500" algn="tl" rotWithShape="0">
              <a:srgbClr val="000000">
                <a:alpha val="70000"/>
              </a:srgbClr>
            </a:outerShdw>
          </a:effectLst>
        </p:spPr>
      </p:pic>
      <p:sp>
        <p:nvSpPr>
          <p:cNvPr id="13" name="Content Placeholder 2"/>
          <p:cNvSpPr txBox="1">
            <a:spLocks/>
          </p:cNvSpPr>
          <p:nvPr/>
        </p:nvSpPr>
        <p:spPr bwMode="auto">
          <a:xfrm>
            <a:off x="4091638" y="4237203"/>
            <a:ext cx="3589228" cy="779398"/>
          </a:xfrm>
          <a:prstGeom prst="rect">
            <a:avLst/>
          </a:prstGeom>
          <a:noFill/>
          <a:ln w="9525">
            <a:noFill/>
            <a:miter lim="800000"/>
            <a:headEnd/>
            <a:tailEnd/>
          </a:ln>
        </p:spPr>
        <p:txBody>
          <a:bodyPr vert="horz" wrap="square" lIns="95785" tIns="47892" rIns="95785" bIns="47892" numCol="1" anchor="t" anchorCtr="0" compatLnSpc="1">
            <a:prstTxWarp prst="textNoShape">
              <a:avLst/>
            </a:prstTxWarp>
          </a:bodyPr>
          <a:lst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lumMod val="85000"/>
                    <a:lumOff val="15000"/>
                  </a:schemeClr>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lumMod val="85000"/>
                    <a:lumOff val="15000"/>
                  </a:schemeClr>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lumMod val="85000"/>
                    <a:lumOff val="15000"/>
                  </a:schemeClr>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lumMod val="85000"/>
                    <a:lumOff val="15000"/>
                  </a:schemeClr>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lumMod val="85000"/>
                    <a:lumOff val="15000"/>
                  </a:schemeClr>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a:lstStyle>
          <a:p>
            <a:pPr marL="0" indent="0">
              <a:buNone/>
            </a:pPr>
            <a:r>
              <a:rPr lang="en-GB" sz="1800" b="0" kern="0" dirty="0" smtClean="0">
                <a:solidFill>
                  <a:schemeClr val="tx1"/>
                </a:solidFill>
                <a:ea typeface="Arial Unicode MS" panose="020B0604020202020204" pitchFamily="34" charset="-128"/>
                <a:cs typeface="Arial Unicode MS" panose="020B0604020202020204" pitchFamily="34" charset="-128"/>
              </a:rPr>
              <a:t>DICOM</a:t>
            </a:r>
          </a:p>
          <a:p>
            <a:pPr marL="0" indent="0">
              <a:buNone/>
            </a:pPr>
            <a:r>
              <a:rPr lang="en-GB" sz="1400" dirty="0" smtClean="0">
                <a:solidFill>
                  <a:schemeClr val="tx1"/>
                </a:solidFill>
                <a:hlinkClick r:id="rId7"/>
              </a:rPr>
              <a:t>http://viseem.dicom.md</a:t>
            </a:r>
            <a:r>
              <a:rPr lang="en-GB" sz="1400" dirty="0" smtClean="0">
                <a:solidFill>
                  <a:schemeClr val="tx1"/>
                </a:solidFill>
              </a:rPr>
              <a:t> </a:t>
            </a:r>
            <a:endParaRPr lang="en-US" sz="1800" b="0" kern="0" dirty="0">
              <a:solidFill>
                <a:schemeClr val="tx1"/>
              </a:solidFill>
              <a:ea typeface="Arial Unicode MS" panose="020B0604020202020204" pitchFamily="34" charset="-128"/>
              <a:cs typeface="Arial Unicode MS" panose="020B0604020202020204" pitchFamily="34" charset="-128"/>
            </a:endParaRPr>
          </a:p>
        </p:txBody>
      </p:sp>
      <p:pic>
        <p:nvPicPr>
          <p:cNvPr id="14" name="Picture 13"/>
          <p:cNvPicPr>
            <a:picLocks noChangeAspect="1"/>
          </p:cNvPicPr>
          <p:nvPr/>
        </p:nvPicPr>
        <p:blipFill rotWithShape="1">
          <a:blip r:embed="rId8"/>
          <a:srcRect l="577" t="14175" r="1328" b="5658"/>
          <a:stretch/>
        </p:blipFill>
        <p:spPr>
          <a:xfrm>
            <a:off x="6642210" y="1685837"/>
            <a:ext cx="3954058" cy="1817661"/>
          </a:xfrm>
          <a:prstGeom prst="rect">
            <a:avLst/>
          </a:prstGeom>
          <a:ln>
            <a:noFill/>
          </a:ln>
          <a:effectLst>
            <a:outerShdw blurRad="190500" algn="tl" rotWithShape="0">
              <a:srgbClr val="000000">
                <a:alpha val="70000"/>
              </a:srgbClr>
            </a:outerShdw>
          </a:effectLst>
        </p:spPr>
      </p:pic>
      <p:sp>
        <p:nvSpPr>
          <p:cNvPr id="15" name="Content Placeholder 2"/>
          <p:cNvSpPr txBox="1">
            <a:spLocks/>
          </p:cNvSpPr>
          <p:nvPr/>
        </p:nvSpPr>
        <p:spPr bwMode="auto">
          <a:xfrm>
            <a:off x="6570002" y="1015297"/>
            <a:ext cx="3589228" cy="779398"/>
          </a:xfrm>
          <a:prstGeom prst="rect">
            <a:avLst/>
          </a:prstGeom>
          <a:noFill/>
          <a:ln w="9525">
            <a:noFill/>
            <a:miter lim="800000"/>
            <a:headEnd/>
            <a:tailEnd/>
          </a:ln>
        </p:spPr>
        <p:txBody>
          <a:bodyPr vert="horz" wrap="square" lIns="95785" tIns="47892" rIns="95785" bIns="47892" numCol="1" anchor="t" anchorCtr="0" compatLnSpc="1">
            <a:prstTxWarp prst="textNoShape">
              <a:avLst/>
            </a:prstTxWarp>
          </a:bodyPr>
          <a:lst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lumMod val="85000"/>
                    <a:lumOff val="15000"/>
                  </a:schemeClr>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lumMod val="85000"/>
                    <a:lumOff val="15000"/>
                  </a:schemeClr>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lumMod val="85000"/>
                    <a:lumOff val="15000"/>
                  </a:schemeClr>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lumMod val="85000"/>
                    <a:lumOff val="15000"/>
                  </a:schemeClr>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lumMod val="85000"/>
                    <a:lumOff val="15000"/>
                  </a:schemeClr>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a:lstStyle>
          <a:p>
            <a:pPr marL="0" indent="0">
              <a:buNone/>
            </a:pPr>
            <a:r>
              <a:rPr lang="en-GB" sz="1800" b="0" kern="0" dirty="0" smtClean="0">
                <a:solidFill>
                  <a:schemeClr val="tx1"/>
                </a:solidFill>
                <a:ea typeface="Arial Unicode MS" panose="020B0604020202020204" pitchFamily="34" charset="-128"/>
                <a:cs typeface="Arial Unicode MS" panose="020B0604020202020204" pitchFamily="34" charset="-128"/>
              </a:rPr>
              <a:t>Nano-Crystal</a:t>
            </a:r>
          </a:p>
          <a:p>
            <a:pPr marL="0" indent="0">
              <a:buNone/>
            </a:pPr>
            <a:r>
              <a:rPr lang="en-GB" sz="1400" dirty="0">
                <a:solidFill>
                  <a:schemeClr val="tx1"/>
                </a:solidFill>
                <a:hlinkClick r:id="rId9"/>
              </a:rPr>
              <a:t>http://nanocrystal.vi-seem.eu</a:t>
            </a:r>
            <a:r>
              <a:rPr lang="en-GB" sz="1400" dirty="0" smtClean="0">
                <a:solidFill>
                  <a:schemeClr val="tx1"/>
                </a:solidFill>
                <a:hlinkClick r:id="rId9"/>
              </a:rPr>
              <a:t>/</a:t>
            </a:r>
            <a:r>
              <a:rPr lang="en-GB" sz="1400" dirty="0" smtClean="0">
                <a:solidFill>
                  <a:schemeClr val="tx1"/>
                </a:solidFill>
              </a:rPr>
              <a:t> </a:t>
            </a:r>
            <a:endParaRPr lang="en-US" sz="1800" b="0" kern="0" dirty="0">
              <a:solidFill>
                <a:schemeClr val="tx1"/>
              </a:solidFill>
              <a:ea typeface="Arial Unicode MS" panose="020B0604020202020204" pitchFamily="34" charset="-128"/>
              <a:cs typeface="Arial Unicode MS" panose="020B0604020202020204" pitchFamily="34" charset="-128"/>
            </a:endParaRPr>
          </a:p>
        </p:txBody>
      </p:sp>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46507" y="4231989"/>
            <a:ext cx="4037833" cy="2032012"/>
          </a:xfrm>
          <a:prstGeom prst="rect">
            <a:avLst/>
          </a:prstGeom>
          <a:ln>
            <a:noFill/>
          </a:ln>
          <a:effectLst>
            <a:outerShdw blurRad="190500" algn="tl" rotWithShape="0">
              <a:srgbClr val="000000">
                <a:alpha val="70000"/>
              </a:srgbClr>
            </a:outerShdw>
          </a:effectLst>
        </p:spPr>
      </p:pic>
      <p:sp>
        <p:nvSpPr>
          <p:cNvPr id="17" name="Content Placeholder 2"/>
          <p:cNvSpPr txBox="1">
            <a:spLocks/>
          </p:cNvSpPr>
          <p:nvPr/>
        </p:nvSpPr>
        <p:spPr bwMode="auto">
          <a:xfrm>
            <a:off x="6570002" y="3511780"/>
            <a:ext cx="4568242" cy="989588"/>
          </a:xfrm>
          <a:prstGeom prst="rect">
            <a:avLst/>
          </a:prstGeom>
          <a:noFill/>
          <a:ln w="9525">
            <a:noFill/>
            <a:miter lim="800000"/>
            <a:headEnd/>
            <a:tailEnd/>
          </a:ln>
        </p:spPr>
        <p:txBody>
          <a:bodyPr vert="horz" wrap="square" lIns="95785" tIns="47892" rIns="95785" bIns="47892" numCol="1" anchor="t" anchorCtr="0" compatLnSpc="1">
            <a:prstTxWarp prst="textNoShape">
              <a:avLst/>
            </a:prstTxWarp>
          </a:bodyPr>
          <a:lst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lumMod val="85000"/>
                    <a:lumOff val="15000"/>
                  </a:schemeClr>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lumMod val="85000"/>
                    <a:lumOff val="15000"/>
                  </a:schemeClr>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lumMod val="85000"/>
                    <a:lumOff val="15000"/>
                  </a:schemeClr>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lumMod val="85000"/>
                    <a:lumOff val="15000"/>
                  </a:schemeClr>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lumMod val="85000"/>
                    <a:lumOff val="15000"/>
                  </a:schemeClr>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a:lstStyle>
          <a:p>
            <a:pPr marL="0" indent="0">
              <a:buNone/>
            </a:pPr>
            <a:r>
              <a:rPr lang="en-GB" sz="1800" b="0" kern="0" dirty="0" smtClean="0">
                <a:solidFill>
                  <a:schemeClr val="tx1"/>
                </a:solidFill>
                <a:ea typeface="Arial Unicode MS" panose="020B0604020202020204" pitchFamily="34" charset="-128"/>
                <a:cs typeface="Arial Unicode MS" panose="020B0604020202020204" pitchFamily="34" charset="-128"/>
              </a:rPr>
              <a:t>Subtract</a:t>
            </a:r>
          </a:p>
          <a:p>
            <a:pPr marL="0" indent="0">
              <a:buNone/>
            </a:pPr>
            <a:r>
              <a:rPr lang="en-GB" sz="1400" dirty="0" smtClean="0">
                <a:solidFill>
                  <a:schemeClr val="tx1"/>
                </a:solidFill>
                <a:hlinkClick r:id="rId11"/>
              </a:rPr>
              <a:t>http://subtract.vi-seem.eu/</a:t>
            </a:r>
            <a:r>
              <a:rPr lang="en-GB" sz="1400" dirty="0" smtClean="0">
                <a:solidFill>
                  <a:schemeClr val="tx1"/>
                </a:solidFill>
              </a:rPr>
              <a:t>     </a:t>
            </a:r>
            <a:endParaRPr lang="en-GB" sz="1400" dirty="0">
              <a:solidFill>
                <a:schemeClr val="tx1"/>
              </a:solidFill>
            </a:endParaRPr>
          </a:p>
        </p:txBody>
      </p:sp>
      <p:sp>
        <p:nvSpPr>
          <p:cNvPr id="18" name="Content Placeholder 2"/>
          <p:cNvSpPr txBox="1">
            <a:spLocks noGrp="1"/>
          </p:cNvSpPr>
          <p:nvPr>
            <p:ph idx="1"/>
          </p:nvPr>
        </p:nvSpPr>
        <p:spPr bwMode="auto">
          <a:xfrm>
            <a:off x="0" y="939800"/>
            <a:ext cx="3800475" cy="1765635"/>
          </a:xfrm>
          <a:prstGeom prst="rect">
            <a:avLst/>
          </a:prstGeom>
          <a:noFill/>
          <a:ln w="9525">
            <a:noFill/>
            <a:miter lim="800000"/>
            <a:headEnd/>
            <a:tailEnd/>
          </a:ln>
        </p:spPr>
        <p:txBody>
          <a:bodyPr vert="horz" wrap="square" lIns="95785" tIns="47892" rIns="95785" bIns="47892" numCol="1" anchor="t" anchorCtr="0" compatLnSpc="1">
            <a:prstTxWarp prst="textNoShape">
              <a:avLst/>
            </a:prstTxWarp>
          </a:bodyPr>
          <a:lst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lumMod val="85000"/>
                    <a:lumOff val="15000"/>
                  </a:schemeClr>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lumMod val="85000"/>
                    <a:lumOff val="15000"/>
                  </a:schemeClr>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lumMod val="85000"/>
                    <a:lumOff val="15000"/>
                  </a:schemeClr>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lumMod val="85000"/>
                    <a:lumOff val="15000"/>
                  </a:schemeClr>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lumMod val="85000"/>
                    <a:lumOff val="15000"/>
                  </a:schemeClr>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a:lstStyle>
          <a:p>
            <a:pPr marL="0" indent="0">
              <a:buNone/>
            </a:pPr>
            <a:r>
              <a:rPr lang="en-GB" sz="2000" b="0" dirty="0" err="1">
                <a:solidFill>
                  <a:schemeClr val="tx1"/>
                </a:solidFill>
                <a:ea typeface="Arial Unicode MS" panose="020B0604020202020204" pitchFamily="34" charset="-128"/>
                <a:cs typeface="Arial Unicode MS" panose="020B0604020202020204" pitchFamily="34" charset="-128"/>
              </a:rPr>
              <a:t>ChemBioServer</a:t>
            </a:r>
            <a:endParaRPr lang="en-GB" sz="2000" b="0" dirty="0">
              <a:solidFill>
                <a:schemeClr val="tx1"/>
              </a:solidFill>
              <a:ea typeface="Arial Unicode MS" panose="020B0604020202020204" pitchFamily="34" charset="-128"/>
              <a:cs typeface="Arial Unicode MS" panose="020B0604020202020204" pitchFamily="34" charset="-128"/>
            </a:endParaRPr>
          </a:p>
          <a:p>
            <a:pPr marL="0" indent="0">
              <a:buNone/>
            </a:pPr>
            <a:r>
              <a:rPr lang="en-GB" sz="2000" b="0" dirty="0">
                <a:solidFill>
                  <a:schemeClr val="tx1"/>
                </a:solidFill>
                <a:ea typeface="Arial Unicode MS" panose="020B0604020202020204" pitchFamily="34" charset="-128"/>
                <a:cs typeface="Arial Unicode MS" panose="020B0604020202020204" pitchFamily="34" charset="-128"/>
                <a:hlinkClick r:id="rId12"/>
              </a:rPr>
              <a:t>http://chembioserver.vi-seem.eu</a:t>
            </a:r>
            <a:r>
              <a:rPr lang="en-GB" sz="2000" b="0" dirty="0" smtClean="0">
                <a:solidFill>
                  <a:schemeClr val="tx1"/>
                </a:solidFill>
                <a:ea typeface="Arial Unicode MS" panose="020B0604020202020204" pitchFamily="34" charset="-128"/>
                <a:cs typeface="Arial Unicode MS" panose="020B0604020202020204" pitchFamily="34" charset="-128"/>
                <a:hlinkClick r:id="rId12"/>
              </a:rPr>
              <a:t>/</a:t>
            </a:r>
            <a:r>
              <a:rPr lang="en-GB" sz="2000" b="0" dirty="0" smtClean="0">
                <a:solidFill>
                  <a:schemeClr val="tx1"/>
                </a:solidFill>
                <a:ea typeface="Arial Unicode MS" panose="020B0604020202020204" pitchFamily="34" charset="-128"/>
                <a:cs typeface="Arial Unicode MS" panose="020B0604020202020204" pitchFamily="34" charset="-128"/>
              </a:rPr>
              <a:t> </a:t>
            </a:r>
            <a:endParaRPr lang="en-GB" sz="2000" b="0" dirty="0">
              <a:solidFill>
                <a:schemeClr val="tx1"/>
              </a:solidFill>
              <a:ea typeface="Arial Unicode MS" panose="020B0604020202020204" pitchFamily="34" charset="-128"/>
              <a:cs typeface="Arial Unicode MS" panose="020B0604020202020204" pitchFamily="34" charset="-128"/>
            </a:endParaRPr>
          </a:p>
          <a:p>
            <a:pPr marL="0" lvl="1" indent="0">
              <a:lnSpc>
                <a:spcPct val="90000"/>
              </a:lnSpc>
              <a:buClr>
                <a:schemeClr val="folHlink"/>
              </a:buClr>
              <a:buSzPct val="60000"/>
              <a:buNone/>
            </a:pPr>
            <a:r>
              <a:rPr lang="en-GB" b="0" dirty="0" smtClean="0">
                <a:solidFill>
                  <a:schemeClr val="tx1"/>
                </a:solidFill>
                <a:ea typeface="Arial Unicode MS" panose="020B0604020202020204" pitchFamily="34" charset="-128"/>
                <a:cs typeface="Arial Unicode MS" panose="020B0604020202020204" pitchFamily="34" charset="-128"/>
              </a:rPr>
              <a:t>Service </a:t>
            </a:r>
            <a:r>
              <a:rPr lang="en-GB" b="0" dirty="0">
                <a:solidFill>
                  <a:schemeClr val="tx1"/>
                </a:solidFill>
                <a:ea typeface="Arial Unicode MS" panose="020B0604020202020204" pitchFamily="34" charset="-128"/>
                <a:cs typeface="Arial Unicode MS" panose="020B0604020202020204" pitchFamily="34" charset="-128"/>
              </a:rPr>
              <a:t>for filtering, clustering and visualization of chemical compounds used in drug discovery</a:t>
            </a:r>
            <a:endParaRPr lang="en-US" b="0" dirty="0">
              <a:solidFill>
                <a:schemeClr val="tx1"/>
              </a:solidFill>
              <a:ea typeface="Arial Unicode MS" panose="020B0604020202020204" pitchFamily="34" charset="-128"/>
              <a:cs typeface="Arial Unicode MS" panose="020B0604020202020204" pitchFamily="34" charset="-128"/>
            </a:endParaRPr>
          </a:p>
          <a:p>
            <a:pPr marL="0" indent="0">
              <a:buNone/>
            </a:pPr>
            <a:endParaRPr lang="en-US" sz="2000" b="0" dirty="0">
              <a:solidFill>
                <a:schemeClr val="tx1"/>
              </a:solidFill>
              <a:ea typeface="Arial Unicode MS" panose="020B0604020202020204" pitchFamily="34" charset="-128"/>
              <a:cs typeface="Arial Unicode MS" panose="020B0604020202020204" pitchFamily="34" charset="-128"/>
            </a:endParaRPr>
          </a:p>
        </p:txBody>
      </p:sp>
      <p:sp>
        <p:nvSpPr>
          <p:cNvPr id="19" name="Content Placeholder 2"/>
          <p:cNvSpPr txBox="1">
            <a:spLocks/>
          </p:cNvSpPr>
          <p:nvPr/>
        </p:nvSpPr>
        <p:spPr bwMode="auto">
          <a:xfrm>
            <a:off x="4038599" y="1005042"/>
            <a:ext cx="3589228" cy="779398"/>
          </a:xfrm>
          <a:prstGeom prst="rect">
            <a:avLst/>
          </a:prstGeom>
          <a:noFill/>
          <a:ln w="9525">
            <a:noFill/>
            <a:miter lim="800000"/>
            <a:headEnd/>
            <a:tailEnd/>
          </a:ln>
        </p:spPr>
        <p:txBody>
          <a:bodyPr vert="horz" wrap="square" lIns="95785" tIns="47892" rIns="95785" bIns="47892" numCol="1" anchor="t" anchorCtr="0" compatLnSpc="1">
            <a:prstTxWarp prst="textNoShape">
              <a:avLst/>
            </a:prstTxWarp>
          </a:bodyPr>
          <a:lstStyle>
            <a:lvl1pPr marL="358775" indent="-358775" algn="l" defTabSz="958850" rtl="0" eaLnBrk="0" fontAlgn="base" hangingPunct="0">
              <a:lnSpc>
                <a:spcPct val="90000"/>
              </a:lnSpc>
              <a:spcBef>
                <a:spcPct val="20000"/>
              </a:spcBef>
              <a:spcAft>
                <a:spcPct val="0"/>
              </a:spcAft>
              <a:buClr>
                <a:srgbClr val="2164A8"/>
              </a:buClr>
              <a:buSzPct val="75000"/>
              <a:buFont typeface="Wingdings" pitchFamily="2" charset="2"/>
              <a:buChar char="q"/>
              <a:defRPr sz="2400">
                <a:solidFill>
                  <a:schemeClr val="tx1">
                    <a:lumMod val="85000"/>
                    <a:lumOff val="15000"/>
                  </a:schemeClr>
                </a:solidFill>
                <a:latin typeface="+mn-lt"/>
                <a:ea typeface="+mn-ea"/>
                <a:cs typeface="+mn-cs"/>
              </a:defRPr>
            </a:lvl1pPr>
            <a:lvl2pPr marL="777875" indent="-300038" algn="l" defTabSz="958850" rtl="0" eaLnBrk="0" fontAlgn="base" hangingPunct="0">
              <a:spcBef>
                <a:spcPct val="20000"/>
              </a:spcBef>
              <a:spcAft>
                <a:spcPct val="0"/>
              </a:spcAft>
              <a:buClr>
                <a:srgbClr val="2164A8"/>
              </a:buClr>
              <a:buSzPct val="75000"/>
              <a:buFont typeface="Wingdings" pitchFamily="2" charset="2"/>
              <a:buChar char="q"/>
              <a:defRPr sz="2000">
                <a:solidFill>
                  <a:schemeClr val="tx1">
                    <a:lumMod val="85000"/>
                    <a:lumOff val="15000"/>
                  </a:schemeClr>
                </a:solidFill>
                <a:latin typeface="+mn-lt"/>
                <a:cs typeface="+mn-cs"/>
              </a:defRPr>
            </a:lvl2pPr>
            <a:lvl3pPr marL="1196975" indent="-238125" algn="l" defTabSz="958850" rtl="0" eaLnBrk="0" fontAlgn="base" hangingPunct="0">
              <a:spcBef>
                <a:spcPct val="20000"/>
              </a:spcBef>
              <a:spcAft>
                <a:spcPct val="0"/>
              </a:spcAft>
              <a:buClr>
                <a:srgbClr val="2164A8"/>
              </a:buClr>
              <a:buSzPct val="75000"/>
              <a:buFont typeface="Wingdings" pitchFamily="2" charset="2"/>
              <a:buChar char="q"/>
              <a:defRPr>
                <a:solidFill>
                  <a:schemeClr val="tx1">
                    <a:lumMod val="85000"/>
                    <a:lumOff val="15000"/>
                  </a:schemeClr>
                </a:solidFill>
                <a:latin typeface="+mn-lt"/>
                <a:cs typeface="+mn-cs"/>
              </a:defRPr>
            </a:lvl3pPr>
            <a:lvl4pPr marL="1674813" indent="-238125" algn="l" defTabSz="958850" rtl="0" eaLnBrk="0" fontAlgn="base" hangingPunct="0">
              <a:spcBef>
                <a:spcPct val="20000"/>
              </a:spcBef>
              <a:spcAft>
                <a:spcPct val="0"/>
              </a:spcAft>
              <a:buChar char="–"/>
              <a:defRPr sz="1600">
                <a:solidFill>
                  <a:schemeClr val="tx1">
                    <a:lumMod val="85000"/>
                    <a:lumOff val="15000"/>
                  </a:schemeClr>
                </a:solidFill>
                <a:latin typeface="+mn-lt"/>
                <a:cs typeface="+mn-cs"/>
              </a:defRPr>
            </a:lvl4pPr>
            <a:lvl5pPr marL="2155825" indent="-239713" algn="l" defTabSz="958850" rtl="0" eaLnBrk="0" fontAlgn="base" hangingPunct="0">
              <a:spcBef>
                <a:spcPct val="20000"/>
              </a:spcBef>
              <a:spcAft>
                <a:spcPct val="0"/>
              </a:spcAft>
              <a:buChar char="»"/>
              <a:defRPr sz="1400">
                <a:solidFill>
                  <a:schemeClr val="tx1">
                    <a:lumMod val="85000"/>
                    <a:lumOff val="15000"/>
                  </a:schemeClr>
                </a:solidFill>
                <a:latin typeface="+mn-lt"/>
                <a:cs typeface="+mn-cs"/>
              </a:defRPr>
            </a:lvl5pPr>
            <a:lvl6pPr marL="2613025" indent="-239713" algn="l" defTabSz="958850" rtl="0" fontAlgn="base">
              <a:spcBef>
                <a:spcPct val="20000"/>
              </a:spcBef>
              <a:spcAft>
                <a:spcPct val="0"/>
              </a:spcAft>
              <a:buChar char="»"/>
              <a:defRPr sz="1400">
                <a:solidFill>
                  <a:schemeClr val="tx1"/>
                </a:solidFill>
                <a:latin typeface="+mn-lt"/>
                <a:cs typeface="+mn-cs"/>
              </a:defRPr>
            </a:lvl6pPr>
            <a:lvl7pPr marL="3070225" indent="-239713" algn="l" defTabSz="958850" rtl="0" fontAlgn="base">
              <a:spcBef>
                <a:spcPct val="20000"/>
              </a:spcBef>
              <a:spcAft>
                <a:spcPct val="0"/>
              </a:spcAft>
              <a:buChar char="»"/>
              <a:defRPr sz="1400">
                <a:solidFill>
                  <a:schemeClr val="tx1"/>
                </a:solidFill>
                <a:latin typeface="+mn-lt"/>
                <a:cs typeface="+mn-cs"/>
              </a:defRPr>
            </a:lvl7pPr>
            <a:lvl8pPr marL="3527425" indent="-239713" algn="l" defTabSz="958850" rtl="0" fontAlgn="base">
              <a:spcBef>
                <a:spcPct val="20000"/>
              </a:spcBef>
              <a:spcAft>
                <a:spcPct val="0"/>
              </a:spcAft>
              <a:buChar char="»"/>
              <a:defRPr sz="1400">
                <a:solidFill>
                  <a:schemeClr val="tx1"/>
                </a:solidFill>
                <a:latin typeface="+mn-lt"/>
                <a:cs typeface="+mn-cs"/>
              </a:defRPr>
            </a:lvl8pPr>
            <a:lvl9pPr marL="3984625" indent="-239713" algn="l" defTabSz="958850" rtl="0" fontAlgn="base">
              <a:spcBef>
                <a:spcPct val="20000"/>
              </a:spcBef>
              <a:spcAft>
                <a:spcPct val="0"/>
              </a:spcAft>
              <a:buChar char="»"/>
              <a:defRPr sz="1400">
                <a:solidFill>
                  <a:schemeClr val="tx1"/>
                </a:solidFill>
                <a:latin typeface="+mn-lt"/>
                <a:cs typeface="+mn-cs"/>
              </a:defRPr>
            </a:lvl9pPr>
          </a:lstStyle>
          <a:p>
            <a:pPr marL="0" indent="0">
              <a:buNone/>
            </a:pPr>
            <a:r>
              <a:rPr lang="el-GR" sz="1800" b="0" kern="0" dirty="0" smtClean="0">
                <a:solidFill>
                  <a:schemeClr val="tx1"/>
                </a:solidFill>
                <a:ea typeface="Arial Unicode MS" panose="020B0604020202020204" pitchFamily="34" charset="-128"/>
                <a:cs typeface="Arial Unicode MS" panose="020B0604020202020204" pitchFamily="34" charset="-128"/>
              </a:rPr>
              <a:t>Α</a:t>
            </a:r>
            <a:r>
              <a:rPr lang="en-GB" sz="1800" b="0" kern="0" dirty="0" smtClean="0">
                <a:solidFill>
                  <a:schemeClr val="tx1"/>
                </a:solidFill>
                <a:ea typeface="Arial Unicode MS" panose="020B0604020202020204" pitchFamily="34" charset="-128"/>
                <a:cs typeface="Arial Unicode MS" panose="020B0604020202020204" pitchFamily="34" charset="-128"/>
              </a:rPr>
              <a:t>FMM</a:t>
            </a:r>
          </a:p>
          <a:p>
            <a:pPr marL="0" indent="0">
              <a:buNone/>
            </a:pPr>
            <a:r>
              <a:rPr lang="en-GB" sz="1400" dirty="0">
                <a:solidFill>
                  <a:schemeClr val="tx1"/>
                </a:solidFill>
              </a:rPr>
              <a:t> </a:t>
            </a:r>
            <a:r>
              <a:rPr lang="en-GB" sz="1400" dirty="0">
                <a:solidFill>
                  <a:schemeClr val="tx1"/>
                </a:solidFill>
                <a:hlinkClick r:id="rId13"/>
              </a:rPr>
              <a:t>http://afmm.vi-seem.eu</a:t>
            </a:r>
            <a:r>
              <a:rPr lang="en-GB" sz="1400" dirty="0" smtClean="0">
                <a:solidFill>
                  <a:schemeClr val="tx1"/>
                </a:solidFill>
                <a:hlinkClick r:id="rId13"/>
              </a:rPr>
              <a:t>/</a:t>
            </a:r>
            <a:r>
              <a:rPr lang="en-GB" sz="1400" dirty="0" smtClean="0">
                <a:solidFill>
                  <a:schemeClr val="tx1"/>
                </a:solidFill>
              </a:rPr>
              <a:t> </a:t>
            </a:r>
            <a:endParaRPr lang="en-GB" sz="1400" b="0" kern="0" dirty="0">
              <a:solidFill>
                <a:schemeClr val="tx1"/>
              </a:solidFill>
              <a:ea typeface="Arial Unicode MS" panose="020B0604020202020204" pitchFamily="34" charset="-128"/>
              <a:cs typeface="Arial Unicode MS" panose="020B0604020202020204" pitchFamily="34" charset="-128"/>
            </a:endParaRPr>
          </a:p>
          <a:p>
            <a:pPr marL="0" indent="0">
              <a:buNone/>
            </a:pPr>
            <a:endParaRPr lang="en-US" sz="1800" b="0" kern="0" dirty="0">
              <a:solidFill>
                <a:schemeClr val="tx1"/>
              </a:solidFill>
              <a:ea typeface="Arial Unicode MS" panose="020B0604020202020204" pitchFamily="34" charset="-128"/>
              <a:cs typeface="Arial Unicode MS" panose="020B0604020202020204" pitchFamily="34" charset="-128"/>
            </a:endParaRPr>
          </a:p>
        </p:txBody>
      </p:sp>
      <p:pic>
        <p:nvPicPr>
          <p:cNvPr id="20" name="Picture 19"/>
          <p:cNvPicPr>
            <a:picLocks noChangeAspect="1"/>
          </p:cNvPicPr>
          <p:nvPr/>
        </p:nvPicPr>
        <p:blipFill rotWithShape="1">
          <a:blip r:embed="rId14" cstate="print">
            <a:extLst>
              <a:ext uri="{28A0092B-C50C-407E-A947-70E740481C1C}">
                <a14:useLocalDpi xmlns:a14="http://schemas.microsoft.com/office/drawing/2010/main" val="0"/>
              </a:ext>
            </a:extLst>
          </a:blip>
          <a:srcRect r="4348"/>
          <a:stretch/>
        </p:blipFill>
        <p:spPr bwMode="auto">
          <a:xfrm>
            <a:off x="4158237" y="1685837"/>
            <a:ext cx="1518047" cy="237927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0312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9"/>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Μεθοδολογίες </a:t>
            </a:r>
            <a:r>
              <a:rPr lang="en-GB" dirty="0"/>
              <a:t>Open Research Data Management </a:t>
            </a:r>
            <a:r>
              <a:rPr lang="el-GR" dirty="0" smtClean="0"/>
              <a:t> (</a:t>
            </a:r>
            <a:r>
              <a:rPr lang="en-US" dirty="0" smtClean="0"/>
              <a:t>ORDM</a:t>
            </a:r>
            <a:r>
              <a:rPr lang="el-GR" dirty="0" smtClean="0"/>
              <a:t>)</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24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21</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9" name="Content Placeholder 8"/>
          <p:cNvSpPr>
            <a:spLocks noGrp="1"/>
          </p:cNvSpPr>
          <p:nvPr>
            <p:ph idx="1"/>
          </p:nvPr>
        </p:nvSpPr>
        <p:spPr>
          <a:xfrm>
            <a:off x="0" y="939979"/>
            <a:ext cx="12192000" cy="5585512"/>
          </a:xfrm>
        </p:spPr>
        <p:txBody>
          <a:bodyPr>
            <a:normAutofit/>
          </a:bodyPr>
          <a:lstStyle/>
          <a:p>
            <a:pPr lvl="0"/>
            <a:r>
              <a:rPr lang="el-GR" sz="2400" i="1" dirty="0" smtClean="0">
                <a:solidFill>
                  <a:schemeClr val="tx1"/>
                </a:solidFill>
              </a:rPr>
              <a:t>Θα δημιουργηθούν κατευθυντήριες γραμμές για τεχνικής, οργανωτικής και νομικής φύσεως θέματα, εργαλεία, μηχανισμοί καθώς και σχήματα πιστοποίησης για να στηρίξουν την διαχείριση ανοικτών δεδομένων έρευνας και της εφαρμογής τους με ένα εναρμονισμένο και συντονισμένο τρόπο.</a:t>
            </a:r>
            <a:r>
              <a:rPr lang="en-US" sz="2400" i="1" dirty="0" smtClean="0">
                <a:solidFill>
                  <a:schemeClr val="tx1"/>
                </a:solidFill>
              </a:rPr>
              <a:t> </a:t>
            </a:r>
            <a:endParaRPr lang="el-GR" sz="2400" i="1" dirty="0" smtClean="0">
              <a:solidFill>
                <a:schemeClr val="tx1"/>
              </a:solidFill>
            </a:endParaRPr>
          </a:p>
          <a:p>
            <a:pPr marL="0" lvl="0" indent="0">
              <a:buNone/>
            </a:pPr>
            <a:endParaRPr lang="el-GR" sz="2400" i="1" dirty="0" smtClean="0">
              <a:solidFill>
                <a:schemeClr val="tx1"/>
              </a:solidFill>
            </a:endParaRPr>
          </a:p>
          <a:p>
            <a:pPr lvl="1"/>
            <a:r>
              <a:rPr lang="el-GR" sz="2200" i="1" dirty="0" smtClean="0"/>
              <a:t>Κατευθυντήριες οδηγίες </a:t>
            </a:r>
            <a:r>
              <a:rPr lang="en-US" sz="2200" i="1" dirty="0" smtClean="0"/>
              <a:t>ORDM</a:t>
            </a:r>
            <a:endParaRPr lang="el-GR" sz="2200" i="1" dirty="0" smtClean="0"/>
          </a:p>
          <a:p>
            <a:pPr lvl="1"/>
            <a:endParaRPr lang="el-GR" sz="2200" i="1" dirty="0" smtClean="0"/>
          </a:p>
          <a:p>
            <a:pPr lvl="1"/>
            <a:r>
              <a:rPr lang="el-GR" sz="2200" i="1" dirty="0" smtClean="0"/>
              <a:t>Κατευθυντήριες γραμμές για </a:t>
            </a:r>
            <a:r>
              <a:rPr lang="en-GB" sz="2200" i="1" dirty="0" smtClean="0"/>
              <a:t>FAIR </a:t>
            </a:r>
            <a:r>
              <a:rPr lang="en-GB" sz="2200" i="1" dirty="0"/>
              <a:t>guidelines </a:t>
            </a:r>
            <a:r>
              <a:rPr lang="el-GR" sz="2200" i="1" dirty="0" smtClean="0"/>
              <a:t>και διασφάλιση </a:t>
            </a:r>
            <a:r>
              <a:rPr lang="en-GB" sz="2200" i="1" dirty="0" err="1" smtClean="0"/>
              <a:t>FAIRness</a:t>
            </a:r>
            <a:r>
              <a:rPr lang="el-GR" sz="2200" i="1" dirty="0" smtClean="0"/>
              <a:t> των </a:t>
            </a:r>
            <a:r>
              <a:rPr lang="el-GR" sz="2200" i="1" dirty="0" err="1" smtClean="0"/>
              <a:t>εναποθετηρίων</a:t>
            </a:r>
            <a:endParaRPr lang="el-GR" sz="2200" i="1" dirty="0" smtClean="0"/>
          </a:p>
          <a:p>
            <a:pPr marL="457200" lvl="1" indent="0">
              <a:buNone/>
            </a:pPr>
            <a:endParaRPr lang="el-GR" sz="2200" i="1" dirty="0" smtClean="0"/>
          </a:p>
          <a:p>
            <a:pPr lvl="1"/>
            <a:r>
              <a:rPr lang="el-GR" sz="2200" i="1" dirty="0"/>
              <a:t>Ε</a:t>
            </a:r>
            <a:r>
              <a:rPr lang="el-GR" sz="2200" i="1" dirty="0" smtClean="0"/>
              <a:t>ύχρηστα τεχνικά και νομικά εργαλεία</a:t>
            </a:r>
            <a:r>
              <a:rPr lang="en-GB" sz="2200" i="1" dirty="0" smtClean="0"/>
              <a:t>: </a:t>
            </a:r>
            <a:r>
              <a:rPr lang="en-GB" sz="2200" i="1" dirty="0"/>
              <a:t>DMP management, FAIR assessors, licence calculators, decision trees, </a:t>
            </a:r>
            <a:r>
              <a:rPr lang="el-GR" sz="2200" i="1" dirty="0" smtClean="0"/>
              <a:t>παροχή</a:t>
            </a:r>
            <a:r>
              <a:rPr lang="en-GB" sz="2200" i="1" dirty="0" smtClean="0"/>
              <a:t> identifiers</a:t>
            </a:r>
            <a:endParaRPr lang="el-GR" sz="2200" i="1" dirty="0" smtClean="0"/>
          </a:p>
          <a:p>
            <a:pPr lvl="1"/>
            <a:endParaRPr lang="el-GR" sz="2200" i="1" dirty="0" smtClean="0"/>
          </a:p>
          <a:p>
            <a:pPr lvl="1"/>
            <a:r>
              <a:rPr lang="el-GR" sz="2200" i="1" dirty="0"/>
              <a:t>Α</a:t>
            </a:r>
            <a:r>
              <a:rPr lang="el-GR" sz="2200" i="1" dirty="0" smtClean="0"/>
              <a:t>ξιόπιστες μεθόδους πιστοποίησης</a:t>
            </a:r>
            <a:r>
              <a:rPr lang="en-GB" sz="2200" i="1" dirty="0" smtClean="0"/>
              <a:t> </a:t>
            </a:r>
            <a:r>
              <a:rPr lang="el-GR" sz="2200" i="1" dirty="0" smtClean="0"/>
              <a:t>για ανοικτή επιστήμη και </a:t>
            </a:r>
            <a:r>
              <a:rPr lang="el-GR" sz="2200" i="1" dirty="0" err="1" smtClean="0"/>
              <a:t>διαχείρηση</a:t>
            </a:r>
            <a:r>
              <a:rPr lang="el-GR" sz="2200" i="1" dirty="0" smtClean="0"/>
              <a:t> υπηρεσιών για </a:t>
            </a:r>
            <a:r>
              <a:rPr lang="el-GR" sz="2200" i="1" dirty="0" err="1" smtClean="0"/>
              <a:t>εναποθετήρια</a:t>
            </a:r>
            <a:r>
              <a:rPr lang="el-GR" sz="2200" i="1" dirty="0" smtClean="0"/>
              <a:t> δεδομένων, </a:t>
            </a:r>
            <a:r>
              <a:rPr lang="en-GB" sz="2200" i="1" dirty="0" smtClean="0"/>
              <a:t>GDPR</a:t>
            </a:r>
            <a:r>
              <a:rPr lang="el-GR" sz="2200" i="1" dirty="0" smtClean="0"/>
              <a:t> </a:t>
            </a:r>
            <a:r>
              <a:rPr lang="en-US" sz="2200" i="1" dirty="0" smtClean="0"/>
              <a:t>compliance, ethics</a:t>
            </a:r>
            <a:r>
              <a:rPr lang="el-GR" sz="2200" i="1" dirty="0" smtClean="0"/>
              <a:t>, κανόνων πνευματικής ιδιοκτησίας και οποιονδήποτε άλλων πολιτικών.</a:t>
            </a:r>
          </a:p>
        </p:txBody>
      </p:sp>
    </p:spTree>
    <p:extLst>
      <p:ext uri="{BB962C8B-B14F-4D97-AF65-F5344CB8AC3E}">
        <p14:creationId xmlns:p14="http://schemas.microsoft.com/office/powerpoint/2010/main" val="2923589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9"/>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Εμπλοκή της επιστημονική κοινότητας</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24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22</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9" name="Content Placeholder 8"/>
          <p:cNvSpPr>
            <a:spLocks noGrp="1"/>
          </p:cNvSpPr>
          <p:nvPr>
            <p:ph idx="1"/>
          </p:nvPr>
        </p:nvSpPr>
        <p:spPr>
          <a:xfrm>
            <a:off x="0" y="939979"/>
            <a:ext cx="12192000" cy="5585512"/>
          </a:xfrm>
        </p:spPr>
        <p:txBody>
          <a:bodyPr>
            <a:normAutofit/>
          </a:bodyPr>
          <a:lstStyle/>
          <a:p>
            <a:pPr lvl="0"/>
            <a:r>
              <a:rPr lang="el-GR" sz="2400" i="1" dirty="0" smtClean="0"/>
              <a:t>Θα διασφαλίσουμε την εμπλοκή επιλεγμένων επιστημονικών κοινοτήτων έτσι ώστε να επικυρώσουμε τις προτεινόμενες λύσεις…</a:t>
            </a:r>
          </a:p>
          <a:p>
            <a:pPr lvl="0"/>
            <a:endParaRPr lang="el-GR" sz="2400" i="1" dirty="0" smtClean="0"/>
          </a:p>
          <a:p>
            <a:pPr lvl="1"/>
            <a:r>
              <a:rPr lang="el-GR" sz="2000" i="1" dirty="0"/>
              <a:t>Δ</a:t>
            </a:r>
            <a:r>
              <a:rPr lang="el-GR" sz="2000" i="1" dirty="0" smtClean="0"/>
              <a:t>ια-κρατικές και δια-επιστημονικές επιδείξεις και δοκιμές με επιλεγμένες πραγματικές επιστημονικές κοινότητες και υποδομές έρευνας.   </a:t>
            </a:r>
          </a:p>
          <a:p>
            <a:pPr lvl="1"/>
            <a:endParaRPr lang="el-GR" sz="2000" i="1" dirty="0" smtClean="0"/>
          </a:p>
          <a:p>
            <a:pPr lvl="1"/>
            <a:r>
              <a:rPr lang="el-GR" sz="2000" i="1" dirty="0"/>
              <a:t>Ε</a:t>
            </a:r>
            <a:r>
              <a:rPr lang="el-GR" sz="2000" i="1" dirty="0" smtClean="0"/>
              <a:t>ντατικό πρόγραμμα εκπαίδευσης για υποψήφιους </a:t>
            </a:r>
            <a:r>
              <a:rPr lang="el-GR" sz="2000" i="1" dirty="0" err="1" smtClean="0"/>
              <a:t>παροχείς</a:t>
            </a:r>
            <a:r>
              <a:rPr lang="el-GR" sz="2000" i="1" dirty="0" smtClean="0"/>
              <a:t> υπηρεσιών και χρηστών.</a:t>
            </a:r>
          </a:p>
          <a:p>
            <a:pPr marL="457200" lvl="1" indent="0">
              <a:buNone/>
            </a:pPr>
            <a:r>
              <a:rPr lang="el-GR" sz="2000" i="1" dirty="0" smtClean="0"/>
              <a:t> </a:t>
            </a:r>
          </a:p>
          <a:p>
            <a:pPr lvl="1"/>
            <a:r>
              <a:rPr lang="el-GR" sz="2000" i="1" dirty="0"/>
              <a:t>Ε</a:t>
            </a:r>
            <a:r>
              <a:rPr lang="el-GR" sz="2000" i="1" dirty="0" smtClean="0"/>
              <a:t>ντατικό πρόγραμμα εκπαίδευσης για την δημιουργία ενεργών ομάδων σε </a:t>
            </a:r>
          </a:p>
          <a:p>
            <a:pPr marL="457200" lvl="1" indent="0">
              <a:buNone/>
            </a:pPr>
            <a:r>
              <a:rPr lang="en-GB" sz="2000" i="1" dirty="0" smtClean="0"/>
              <a:t>service </a:t>
            </a:r>
            <a:r>
              <a:rPr lang="en-GB" sz="2000" i="1" dirty="0"/>
              <a:t>management, federation, interoperability, FAIR, certification, </a:t>
            </a:r>
            <a:r>
              <a:rPr lang="el-GR" sz="2000" i="1" dirty="0" smtClean="0"/>
              <a:t>και </a:t>
            </a:r>
            <a:r>
              <a:rPr lang="el-GR" sz="2000" i="1" dirty="0"/>
              <a:t> </a:t>
            </a:r>
            <a:r>
              <a:rPr lang="en-GB" sz="2000" i="1" dirty="0" smtClean="0"/>
              <a:t>technical/organizational/legal </a:t>
            </a:r>
            <a:r>
              <a:rPr lang="en-GB" sz="2000" i="1" dirty="0"/>
              <a:t>aspects of </a:t>
            </a:r>
            <a:r>
              <a:rPr lang="en-GB" sz="2000" i="1" dirty="0" smtClean="0"/>
              <a:t>ORDM</a:t>
            </a:r>
            <a:endParaRPr lang="el-GR" sz="2000" i="1" dirty="0" smtClean="0"/>
          </a:p>
          <a:p>
            <a:pPr lvl="1"/>
            <a:endParaRPr lang="el-GR" sz="2000" i="1" dirty="0" smtClean="0"/>
          </a:p>
          <a:p>
            <a:pPr lvl="1"/>
            <a:r>
              <a:rPr lang="el-GR" sz="2000" i="1" dirty="0"/>
              <a:t>Υ</a:t>
            </a:r>
            <a:r>
              <a:rPr lang="el-GR" sz="2000" i="1" dirty="0" smtClean="0"/>
              <a:t>ιοθέτηση των κατευθυντήριων γραμμών του </a:t>
            </a:r>
            <a:r>
              <a:rPr lang="en-US" sz="2000" i="1" dirty="0" smtClean="0"/>
              <a:t>EOSC </a:t>
            </a:r>
            <a:r>
              <a:rPr lang="el-GR" sz="2000" i="1" dirty="0" smtClean="0"/>
              <a:t>και των αρχών για </a:t>
            </a:r>
            <a:r>
              <a:rPr lang="en-US" sz="2000" i="1" dirty="0" smtClean="0"/>
              <a:t>FAIR </a:t>
            </a:r>
            <a:r>
              <a:rPr lang="el-GR" sz="2000" i="1" dirty="0" smtClean="0"/>
              <a:t>δεδομένα με όσο το δυνατό πιο μεγάλο βαθμό στην κοινότητα.</a:t>
            </a:r>
            <a:endParaRPr lang="el-GR" sz="2000" i="1" dirty="0"/>
          </a:p>
        </p:txBody>
      </p:sp>
    </p:spTree>
    <p:extLst>
      <p:ext uri="{BB962C8B-B14F-4D97-AF65-F5344CB8AC3E}">
        <p14:creationId xmlns:p14="http://schemas.microsoft.com/office/powerpoint/2010/main" val="255879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9"/>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Εμπλοκή της επιστημονική κοινότητας - Εκπαίδευση</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24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23</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9" name="Content Placeholder 8"/>
          <p:cNvSpPr>
            <a:spLocks noGrp="1"/>
          </p:cNvSpPr>
          <p:nvPr>
            <p:ph idx="1"/>
          </p:nvPr>
        </p:nvSpPr>
        <p:spPr>
          <a:xfrm>
            <a:off x="0" y="939979"/>
            <a:ext cx="12192000" cy="5585512"/>
          </a:xfrm>
        </p:spPr>
        <p:txBody>
          <a:bodyPr>
            <a:normAutofit/>
          </a:bodyPr>
          <a:lstStyle/>
          <a:p>
            <a:pPr lvl="0"/>
            <a:r>
              <a:rPr lang="en-US" i="1" dirty="0" smtClean="0"/>
              <a:t>Metric:</a:t>
            </a:r>
          </a:p>
          <a:p>
            <a:pPr lvl="1"/>
            <a:r>
              <a:rPr lang="en-GB" i="1" dirty="0"/>
              <a:t>3 </a:t>
            </a:r>
            <a:r>
              <a:rPr lang="el-GR" i="1" dirty="0" smtClean="0"/>
              <a:t>δια-επιστημονικές κοινότητες οι οποίες θα επικυρώσουν τις </a:t>
            </a:r>
            <a:r>
              <a:rPr lang="en-GB" i="1" dirty="0"/>
              <a:t>EOSC </a:t>
            </a:r>
            <a:r>
              <a:rPr lang="en-GB" i="1" dirty="0" smtClean="0"/>
              <a:t>e-Infrastructure</a:t>
            </a:r>
            <a:r>
              <a:rPr lang="el-GR" i="1" dirty="0" smtClean="0"/>
              <a:t> υπηρεσίες, τις θεματικές υπηρεσίες, θα δημοσιεύσουν δεδομένα και αποτελέσματα στο Νέφος </a:t>
            </a:r>
            <a:endParaRPr lang="en-GB" i="1" dirty="0" smtClean="0"/>
          </a:p>
          <a:p>
            <a:pPr lvl="1"/>
            <a:r>
              <a:rPr lang="el-GR" i="1" dirty="0" smtClean="0"/>
              <a:t>Θα διοργανωθούν </a:t>
            </a:r>
            <a:r>
              <a:rPr lang="en-GB" i="1" dirty="0"/>
              <a:t>30 national-level training </a:t>
            </a:r>
            <a:r>
              <a:rPr lang="en-GB" i="1" dirty="0" smtClean="0"/>
              <a:t>events</a:t>
            </a:r>
            <a:r>
              <a:rPr lang="el-GR" i="1" dirty="0" smtClean="0"/>
              <a:t> και θα προσελκύσουν πάνω από 450 άτομα</a:t>
            </a:r>
            <a:r>
              <a:rPr lang="en-GB" i="1" dirty="0" smtClean="0"/>
              <a:t> </a:t>
            </a:r>
            <a:endParaRPr lang="el-GR" i="1" dirty="0" smtClean="0"/>
          </a:p>
          <a:p>
            <a:pPr lvl="1"/>
            <a:r>
              <a:rPr lang="el-GR" i="1" dirty="0" smtClean="0"/>
              <a:t>Θα διοργανωθούν </a:t>
            </a:r>
            <a:r>
              <a:rPr lang="en-GB" i="1" dirty="0" smtClean="0"/>
              <a:t>5 </a:t>
            </a:r>
            <a:r>
              <a:rPr lang="en-GB" i="1" dirty="0"/>
              <a:t>train-the-trainer events. </a:t>
            </a:r>
            <a:endParaRPr lang="en-GB" i="1" dirty="0" smtClean="0"/>
          </a:p>
          <a:p>
            <a:pPr lvl="1"/>
            <a:r>
              <a:rPr lang="el-GR" i="1" dirty="0" smtClean="0"/>
              <a:t>Θα διοργανωθούν </a:t>
            </a:r>
            <a:r>
              <a:rPr lang="en-GB" i="1" dirty="0" smtClean="0"/>
              <a:t>30 </a:t>
            </a:r>
            <a:r>
              <a:rPr lang="en-GB" i="1" dirty="0"/>
              <a:t>national dissemination </a:t>
            </a:r>
            <a:r>
              <a:rPr lang="en-GB" i="1" dirty="0" smtClean="0"/>
              <a:t>events</a:t>
            </a:r>
            <a:r>
              <a:rPr lang="el-GR" i="1" dirty="0" smtClean="0"/>
              <a:t> και θα προσελκύσουν πάνω από </a:t>
            </a:r>
            <a:r>
              <a:rPr lang="en-GB" i="1" dirty="0" smtClean="0"/>
              <a:t>600</a:t>
            </a:r>
            <a:r>
              <a:rPr lang="el-GR" i="1" dirty="0" smtClean="0"/>
              <a:t> άτομα </a:t>
            </a:r>
            <a:endParaRPr lang="en-GB" i="1" dirty="0" smtClean="0"/>
          </a:p>
          <a:p>
            <a:pPr lvl="1"/>
            <a:r>
              <a:rPr lang="el-GR" i="1" dirty="0" smtClean="0"/>
              <a:t>Θα διοργανωθεί </a:t>
            </a:r>
            <a:r>
              <a:rPr lang="en-GB" i="1" dirty="0" smtClean="0"/>
              <a:t>1 </a:t>
            </a:r>
            <a:r>
              <a:rPr lang="en-GB" i="1" dirty="0"/>
              <a:t>regional event </a:t>
            </a:r>
            <a:r>
              <a:rPr lang="el-GR" i="1" dirty="0" smtClean="0"/>
              <a:t>με</a:t>
            </a:r>
            <a:r>
              <a:rPr lang="en-GB" i="1" dirty="0" smtClean="0"/>
              <a:t> </a:t>
            </a:r>
            <a:r>
              <a:rPr lang="en-GB" i="1" dirty="0"/>
              <a:t>200 </a:t>
            </a:r>
            <a:r>
              <a:rPr lang="el-GR" i="1" dirty="0" smtClean="0"/>
              <a:t>άτομα</a:t>
            </a:r>
          </a:p>
          <a:p>
            <a:pPr lvl="1"/>
            <a:endParaRPr lang="el-GR" i="1" dirty="0"/>
          </a:p>
          <a:p>
            <a:r>
              <a:rPr lang="el-GR" i="1" dirty="0" smtClean="0">
                <a:solidFill>
                  <a:srgbClr val="FF0000"/>
                </a:solidFill>
              </a:rPr>
              <a:t>Θα παρέχουμε σε εθνικό επίπεδο εκπαίδευση σε </a:t>
            </a:r>
            <a:r>
              <a:rPr lang="en-US" i="1" dirty="0" smtClean="0">
                <a:solidFill>
                  <a:srgbClr val="FF0000"/>
                </a:solidFill>
              </a:rPr>
              <a:t>EOSC &amp; FAIR</a:t>
            </a:r>
            <a:endParaRPr lang="el-GR" i="1" dirty="0" smtClean="0">
              <a:solidFill>
                <a:srgbClr val="FF0000"/>
              </a:solidFill>
            </a:endParaRPr>
          </a:p>
          <a:p>
            <a:pPr marL="457200" lvl="1" indent="0">
              <a:buNone/>
            </a:pPr>
            <a:endParaRPr lang="el-GR" i="1" dirty="0"/>
          </a:p>
        </p:txBody>
      </p:sp>
    </p:spTree>
    <p:extLst>
      <p:ext uri="{BB962C8B-B14F-4D97-AF65-F5344CB8AC3E}">
        <p14:creationId xmlns:p14="http://schemas.microsoft.com/office/powerpoint/2010/main" val="1665237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8"/>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0" y="-8954"/>
            <a:ext cx="10933945" cy="939979"/>
          </a:xfrm>
        </p:spPr>
        <p:txBody>
          <a:bodyPr>
            <a:normAutofit fontScale="90000"/>
          </a:bodyPr>
          <a:lstStyle/>
          <a:p>
            <a:r>
              <a:rPr lang="el-GR" dirty="0" smtClean="0"/>
              <a:t>Το </a:t>
            </a:r>
            <a:r>
              <a:rPr lang="en-GB" dirty="0" smtClean="0"/>
              <a:t>NI4OS-Europe </a:t>
            </a:r>
            <a:r>
              <a:rPr lang="el-GR" dirty="0" smtClean="0"/>
              <a:t>στο</a:t>
            </a:r>
            <a:r>
              <a:rPr lang="en-GB" dirty="0" smtClean="0"/>
              <a:t> </a:t>
            </a:r>
            <a:r>
              <a:rPr lang="el-GR" dirty="0" smtClean="0"/>
              <a:t>οικοσύστημα του </a:t>
            </a:r>
            <a:r>
              <a:rPr lang="en-GB" dirty="0" smtClean="0"/>
              <a:t>EOSC </a:t>
            </a:r>
            <a:r>
              <a:rPr lang="el-GR" dirty="0" smtClean="0"/>
              <a:t>και η συνολική στρατηγική</a:t>
            </a:r>
            <a:r>
              <a:rPr lang="en-GB" dirty="0" smtClean="0"/>
              <a:t> </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24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24</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9" name="Content Placeholder 8"/>
          <p:cNvSpPr>
            <a:spLocks noGrp="1"/>
          </p:cNvSpPr>
          <p:nvPr>
            <p:ph idx="1"/>
          </p:nvPr>
        </p:nvSpPr>
        <p:spPr>
          <a:xfrm>
            <a:off x="4031673" y="939978"/>
            <a:ext cx="7320815" cy="5070729"/>
          </a:xfrm>
        </p:spPr>
        <p:txBody>
          <a:bodyPr/>
          <a:lstStyle/>
          <a:p>
            <a:pPr marL="0" indent="0">
              <a:buNone/>
            </a:pPr>
            <a:r>
              <a:rPr lang="el-GR" dirty="0" smtClean="0"/>
              <a:t> </a:t>
            </a:r>
            <a:endParaRPr lang="en-US" dirty="0"/>
          </a:p>
        </p:txBody>
      </p:sp>
      <p:pic>
        <p:nvPicPr>
          <p:cNvPr id="10" name="Picture 9" descr="C:\Users\oprnjat\AppData\Local\Microsoft\Windows\INetCache\Content.Outlook\2XX84CO5\architecture final (3).png"/>
          <p:cNvPicPr/>
          <p:nvPr/>
        </p:nvPicPr>
        <p:blipFill>
          <a:blip r:embed="rId5">
            <a:extLst>
              <a:ext uri="{28A0092B-C50C-407E-A947-70E740481C1C}">
                <a14:useLocalDpi xmlns:a14="http://schemas.microsoft.com/office/drawing/2010/main" val="0"/>
              </a:ext>
            </a:extLst>
          </a:blip>
          <a:srcRect/>
          <a:stretch>
            <a:fillRect/>
          </a:stretch>
        </p:blipFill>
        <p:spPr bwMode="auto">
          <a:xfrm>
            <a:off x="1418736" y="1040530"/>
            <a:ext cx="9354528" cy="4970177"/>
          </a:xfrm>
          <a:prstGeom prst="rect">
            <a:avLst/>
          </a:prstGeom>
          <a:noFill/>
          <a:ln>
            <a:noFill/>
          </a:ln>
        </p:spPr>
      </p:pic>
    </p:spTree>
    <p:extLst>
      <p:ext uri="{BB962C8B-B14F-4D97-AF65-F5344CB8AC3E}">
        <p14:creationId xmlns:p14="http://schemas.microsoft.com/office/powerpoint/2010/main" val="3075994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9"/>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Εθνικά σημεία επικοινωνίας</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24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25</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9" name="Content Placeholder 8"/>
          <p:cNvSpPr>
            <a:spLocks noGrp="1"/>
          </p:cNvSpPr>
          <p:nvPr>
            <p:ph idx="1"/>
          </p:nvPr>
        </p:nvSpPr>
        <p:spPr>
          <a:xfrm>
            <a:off x="0" y="939979"/>
            <a:ext cx="12192000" cy="5585512"/>
          </a:xfrm>
        </p:spPr>
        <p:txBody>
          <a:bodyPr>
            <a:normAutofit/>
          </a:bodyPr>
          <a:lstStyle/>
          <a:p>
            <a:pPr lvl="0"/>
            <a:r>
              <a:rPr lang="el-GR" dirty="0" smtClean="0"/>
              <a:t>Σας παρακαλούμε να μας ενοχλήσετε!</a:t>
            </a:r>
          </a:p>
          <a:p>
            <a:pPr lvl="0"/>
            <a:endParaRPr lang="el-GR" dirty="0"/>
          </a:p>
          <a:p>
            <a:pPr lvl="1"/>
            <a:r>
              <a:rPr lang="en-US" dirty="0" smtClean="0"/>
              <a:t>The Cyprus Institute: </a:t>
            </a:r>
            <a:r>
              <a:rPr lang="el-GR" dirty="0" err="1" smtClean="0"/>
              <a:t>Χρυσοβαλάντης</a:t>
            </a:r>
            <a:r>
              <a:rPr lang="el-GR" dirty="0" smtClean="0"/>
              <a:t> (Βαλεντίνος) Κωνσταντίνου</a:t>
            </a:r>
          </a:p>
          <a:p>
            <a:pPr marL="457200" lvl="1" indent="0">
              <a:buNone/>
            </a:pPr>
            <a:r>
              <a:rPr lang="en-US" dirty="0" smtClean="0"/>
              <a:t>Email: </a:t>
            </a:r>
            <a:r>
              <a:rPr lang="en-US" dirty="0" smtClean="0">
                <a:hlinkClick r:id="rId5"/>
              </a:rPr>
              <a:t>ch.constantinou@cyi.ac.cy</a:t>
            </a:r>
            <a:r>
              <a:rPr lang="el-GR" dirty="0" smtClean="0"/>
              <a:t> </a:t>
            </a:r>
            <a:endParaRPr lang="en-US" dirty="0" smtClean="0"/>
          </a:p>
          <a:p>
            <a:pPr marL="457200" lvl="1" indent="0">
              <a:buNone/>
            </a:pPr>
            <a:r>
              <a:rPr lang="en-US" dirty="0" smtClean="0"/>
              <a:t>Tel: </a:t>
            </a:r>
            <a:r>
              <a:rPr lang="en-US" dirty="0"/>
              <a:t>+357 22892168</a:t>
            </a:r>
            <a:endParaRPr lang="el-GR" dirty="0" smtClean="0"/>
          </a:p>
          <a:p>
            <a:pPr marL="0" lvl="0" indent="0">
              <a:buNone/>
            </a:pPr>
            <a:endParaRPr lang="el-GR" dirty="0"/>
          </a:p>
          <a:p>
            <a:pPr lvl="1"/>
            <a:r>
              <a:rPr lang="el-GR" dirty="0" smtClean="0"/>
              <a:t>Πανεπιστήμιο Κύπρου: Βασιλική (Σύλβια) </a:t>
            </a:r>
            <a:r>
              <a:rPr lang="el-GR" dirty="0" err="1" smtClean="0"/>
              <a:t>Κουκουνίδου</a:t>
            </a:r>
            <a:endParaRPr lang="en-US" dirty="0" smtClean="0"/>
          </a:p>
          <a:p>
            <a:pPr marL="457200" lvl="1" indent="0">
              <a:buNone/>
            </a:pPr>
            <a:r>
              <a:rPr lang="en-US" dirty="0" smtClean="0"/>
              <a:t>Email: </a:t>
            </a:r>
            <a:r>
              <a:rPr lang="en-US" dirty="0" smtClean="0">
                <a:hlinkClick r:id="rId6"/>
              </a:rPr>
              <a:t>koukounidou.vasiliki@ucy.ac.cy</a:t>
            </a:r>
            <a:r>
              <a:rPr lang="en-US" dirty="0" smtClean="0"/>
              <a:t>  </a:t>
            </a:r>
          </a:p>
          <a:p>
            <a:pPr marL="457200" lvl="1" indent="0">
              <a:buNone/>
            </a:pPr>
            <a:r>
              <a:rPr lang="en-US" dirty="0" smtClean="0"/>
              <a:t>Tel: </a:t>
            </a:r>
            <a:r>
              <a:rPr lang="en-US" dirty="0"/>
              <a:t>+357 22892168</a:t>
            </a:r>
            <a:endParaRPr lang="el-GR" dirty="0"/>
          </a:p>
        </p:txBody>
      </p:sp>
    </p:spTree>
    <p:extLst>
      <p:ext uri="{BB962C8B-B14F-4D97-AF65-F5344CB8AC3E}">
        <p14:creationId xmlns:p14="http://schemas.microsoft.com/office/powerpoint/2010/main" val="2803736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9"/>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Η εμπειρία σας μετρά στο </a:t>
            </a:r>
            <a:r>
              <a:rPr lang="en-US" dirty="0" smtClean="0"/>
              <a:t>NI4OS-Europe</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24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26</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9" name="Content Placeholder 8"/>
          <p:cNvSpPr>
            <a:spLocks noGrp="1"/>
          </p:cNvSpPr>
          <p:nvPr>
            <p:ph idx="1"/>
          </p:nvPr>
        </p:nvSpPr>
        <p:spPr>
          <a:xfrm>
            <a:off x="0" y="939979"/>
            <a:ext cx="12192000" cy="5585512"/>
          </a:xfrm>
        </p:spPr>
        <p:txBody>
          <a:bodyPr>
            <a:normAutofit/>
          </a:bodyPr>
          <a:lstStyle/>
          <a:p>
            <a:pPr lvl="0"/>
            <a:r>
              <a:rPr lang="el-GR" dirty="0" smtClean="0"/>
              <a:t>Σας παρακαλούμε να λάβετε μέρος στην έρευνά μας!</a:t>
            </a:r>
          </a:p>
          <a:p>
            <a:pPr lvl="0"/>
            <a:endParaRPr lang="el-GR" dirty="0"/>
          </a:p>
        </p:txBody>
      </p:sp>
      <p:pic>
        <p:nvPicPr>
          <p:cNvPr id="11" name="Picture 10"/>
          <p:cNvPicPr>
            <a:picLocks noChangeAspect="1"/>
          </p:cNvPicPr>
          <p:nvPr/>
        </p:nvPicPr>
        <p:blipFill>
          <a:blip r:embed="rId5"/>
          <a:stretch>
            <a:fillRect/>
          </a:stretch>
        </p:blipFill>
        <p:spPr>
          <a:xfrm>
            <a:off x="419100" y="1565058"/>
            <a:ext cx="11353800" cy="4791292"/>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509155" y="1662545"/>
            <a:ext cx="3210791" cy="369332"/>
          </a:xfrm>
          <a:prstGeom prst="rect">
            <a:avLst/>
          </a:prstGeom>
          <a:noFill/>
        </p:spPr>
        <p:txBody>
          <a:bodyPr wrap="square" rtlCol="0">
            <a:spAutoFit/>
          </a:bodyPr>
          <a:lstStyle/>
          <a:p>
            <a:r>
              <a:rPr lang="en-US" dirty="0">
                <a:hlinkClick r:id="rId6"/>
              </a:rPr>
              <a:t>https://ni4os.eu/survey</a:t>
            </a:r>
            <a:r>
              <a:rPr lang="en-US" dirty="0" smtClean="0">
                <a:hlinkClick r:id="rId6"/>
              </a:rPr>
              <a:t>/</a:t>
            </a:r>
            <a:r>
              <a:rPr lang="en-US" dirty="0" smtClean="0"/>
              <a:t> </a:t>
            </a:r>
            <a:endParaRPr lang="en-US" dirty="0"/>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795" y="1395917"/>
            <a:ext cx="3541151" cy="2216272"/>
          </a:xfrm>
          <a:prstGeom prst="rect">
            <a:avLst/>
          </a:prstGeom>
        </p:spPr>
      </p:pic>
    </p:spTree>
    <p:extLst>
      <p:ext uri="{BB962C8B-B14F-4D97-AF65-F5344CB8AC3E}">
        <p14:creationId xmlns:p14="http://schemas.microsoft.com/office/powerpoint/2010/main" val="11270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8"/>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Ας απογειώσουμε την επιστήμη στα νέφη…</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24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27</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9" name="Content Placeholder 8"/>
          <p:cNvSpPr>
            <a:spLocks noGrp="1"/>
          </p:cNvSpPr>
          <p:nvPr>
            <p:ph idx="1"/>
          </p:nvPr>
        </p:nvSpPr>
        <p:spPr>
          <a:xfrm>
            <a:off x="4031673" y="939978"/>
            <a:ext cx="7320815" cy="5070729"/>
          </a:xfrm>
        </p:spPr>
        <p:txBody>
          <a:bodyPr/>
          <a:lstStyle/>
          <a:p>
            <a:pPr marL="0" indent="0">
              <a:buNone/>
            </a:pPr>
            <a:r>
              <a:rPr lang="el-GR" dirty="0" smtClean="0"/>
              <a:t> </a:t>
            </a:r>
            <a:endParaRPr lang="en-US"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2044" y="1022007"/>
            <a:ext cx="6507911" cy="5207432"/>
          </a:xfrm>
          <a:prstGeom prst="rect">
            <a:avLst/>
          </a:prstGeom>
        </p:spPr>
      </p:pic>
    </p:spTree>
    <p:extLst>
      <p:ext uri="{BB962C8B-B14F-4D97-AF65-F5344CB8AC3E}">
        <p14:creationId xmlns:p14="http://schemas.microsoft.com/office/powerpoint/2010/main" val="344250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9524" y="931025"/>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l-GR" dirty="0" smtClean="0"/>
              <a:t>Τι είναι το Ευρωπαϊκό Νέφος Ανοικτής Επιστήμης;</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a:t>
            </a:r>
            <a:r>
              <a:rPr lang="en-US" b="1" dirty="0" smtClean="0"/>
              <a:t>4</a:t>
            </a:r>
            <a:r>
              <a:rPr lang="el-GR" b="1" dirty="0" smtClean="0"/>
              <a:t>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3</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10" name="Rectangle 9"/>
          <p:cNvSpPr/>
          <p:nvPr/>
        </p:nvSpPr>
        <p:spPr>
          <a:xfrm>
            <a:off x="78708" y="1042562"/>
            <a:ext cx="5631873" cy="922072"/>
          </a:xfrm>
          <a:prstGeom prst="rect">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8"/>
          <p:cNvSpPr>
            <a:spLocks noGrp="1"/>
          </p:cNvSpPr>
          <p:nvPr>
            <p:ph idx="1"/>
          </p:nvPr>
        </p:nvSpPr>
        <p:spPr>
          <a:xfrm>
            <a:off x="118062" y="1036446"/>
            <a:ext cx="5631873" cy="922072"/>
          </a:xfrm>
          <a:effectLst/>
        </p:spPr>
        <p:txBody>
          <a:bodyPr>
            <a:normAutofit fontScale="92500" lnSpcReduction="10000"/>
          </a:bodyPr>
          <a:lstStyle/>
          <a:p>
            <a:pPr marL="0" indent="0">
              <a:buNone/>
            </a:pPr>
            <a:r>
              <a:rPr lang="el-GR" dirty="0" smtClean="0"/>
              <a:t>Ευρωπαϊκό Νέφος Ανοικτής Επιστήμης</a:t>
            </a:r>
            <a:endParaRPr lang="en-US" dirty="0" smtClean="0"/>
          </a:p>
          <a:p>
            <a:pPr marL="0" indent="0">
              <a:buNone/>
            </a:pPr>
            <a:r>
              <a:rPr lang="en-US" dirty="0" smtClean="0"/>
              <a:t>European Open Science Cloud (EOSC)</a:t>
            </a:r>
            <a:r>
              <a:rPr lang="el-GR" dirty="0" smtClean="0"/>
              <a:t> </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289" y="1042562"/>
            <a:ext cx="6402710" cy="5279847"/>
          </a:xfrm>
          <a:prstGeom prst="rect">
            <a:avLst/>
          </a:prstGeom>
          <a:ln>
            <a:solidFill>
              <a:schemeClr val="bg1"/>
            </a:solidFill>
          </a:ln>
        </p:spPr>
      </p:pic>
      <p:sp>
        <p:nvSpPr>
          <p:cNvPr id="12" name="TextBox 11"/>
          <p:cNvSpPr txBox="1"/>
          <p:nvPr/>
        </p:nvSpPr>
        <p:spPr>
          <a:xfrm>
            <a:off x="9523" y="2061362"/>
            <a:ext cx="5706161" cy="2308324"/>
          </a:xfrm>
          <a:prstGeom prst="rect">
            <a:avLst/>
          </a:prstGeom>
          <a:noFill/>
        </p:spPr>
        <p:txBody>
          <a:bodyPr wrap="square" rtlCol="0">
            <a:spAutoFit/>
          </a:bodyPr>
          <a:lstStyle/>
          <a:p>
            <a:r>
              <a:rPr lang="el-GR" sz="2400" i="1" dirty="0" smtClean="0">
                <a:solidFill>
                  <a:srgbClr val="FF0000"/>
                </a:solidFill>
              </a:rPr>
              <a:t>Το </a:t>
            </a:r>
            <a:r>
              <a:rPr lang="el-GR" sz="2400" b="1" i="1" dirty="0" smtClean="0">
                <a:solidFill>
                  <a:srgbClr val="FF0000"/>
                </a:solidFill>
              </a:rPr>
              <a:t>Ευρωπαϊκό Νέφος Ανοικτής Επιστήμης </a:t>
            </a:r>
            <a:r>
              <a:rPr lang="el-GR" sz="2400" i="1" dirty="0" smtClean="0">
                <a:solidFill>
                  <a:srgbClr val="FF0000"/>
                </a:solidFill>
              </a:rPr>
              <a:t>- </a:t>
            </a:r>
            <a:r>
              <a:rPr lang="en-GB" sz="2400" i="1" dirty="0" smtClean="0">
                <a:solidFill>
                  <a:srgbClr val="FF0000"/>
                </a:solidFill>
              </a:rPr>
              <a:t> </a:t>
            </a:r>
            <a:r>
              <a:rPr lang="en-GB" sz="2400" b="1" i="1" dirty="0">
                <a:solidFill>
                  <a:srgbClr val="FF0000"/>
                </a:solidFill>
              </a:rPr>
              <a:t>European Open Science Cloud</a:t>
            </a:r>
            <a:r>
              <a:rPr lang="en-GB" sz="2400" i="1" dirty="0">
                <a:solidFill>
                  <a:srgbClr val="FF0000"/>
                </a:solidFill>
              </a:rPr>
              <a:t> (EOSC) </a:t>
            </a:r>
            <a:r>
              <a:rPr lang="el-GR" sz="2400" i="1" dirty="0" smtClean="0">
                <a:solidFill>
                  <a:srgbClr val="FF0000"/>
                </a:solidFill>
              </a:rPr>
              <a:t>είναι ένα πρόγραμμα της </a:t>
            </a:r>
            <a:r>
              <a:rPr lang="el-GR" sz="2400" b="1" i="1" dirty="0" smtClean="0">
                <a:solidFill>
                  <a:srgbClr val="FF0000"/>
                </a:solidFill>
              </a:rPr>
              <a:t>Ευρωπαϊκής </a:t>
            </a:r>
            <a:r>
              <a:rPr lang="en-US" sz="2400" b="1" i="1" dirty="0">
                <a:solidFill>
                  <a:srgbClr val="FF0000"/>
                </a:solidFill>
              </a:rPr>
              <a:t>E</a:t>
            </a:r>
            <a:r>
              <a:rPr lang="el-GR" sz="2400" b="1" i="1" dirty="0" err="1" smtClean="0">
                <a:solidFill>
                  <a:srgbClr val="FF0000"/>
                </a:solidFill>
              </a:rPr>
              <a:t>πιτροπής</a:t>
            </a:r>
            <a:r>
              <a:rPr lang="el-GR" sz="2400" b="1" i="1" dirty="0" smtClean="0">
                <a:solidFill>
                  <a:srgbClr val="FF0000"/>
                </a:solidFill>
              </a:rPr>
              <a:t> </a:t>
            </a:r>
            <a:r>
              <a:rPr lang="el-GR" sz="2400" i="1" dirty="0" smtClean="0">
                <a:solidFill>
                  <a:srgbClr val="FF0000"/>
                </a:solidFill>
              </a:rPr>
              <a:t>με σκοπό να παρέχει ανοικτά δεδομένα και υπηρεσίες προσαρμοσμένες στις αρχές της </a:t>
            </a:r>
            <a:r>
              <a:rPr lang="el-GR" sz="2400" b="1" i="1" dirty="0">
                <a:solidFill>
                  <a:srgbClr val="FF0000"/>
                </a:solidFill>
              </a:rPr>
              <a:t>Α</a:t>
            </a:r>
            <a:r>
              <a:rPr lang="el-GR" sz="2400" b="1" i="1" dirty="0" smtClean="0">
                <a:solidFill>
                  <a:srgbClr val="FF0000"/>
                </a:solidFill>
              </a:rPr>
              <a:t>νοικτής </a:t>
            </a:r>
            <a:r>
              <a:rPr lang="el-GR" sz="2400" b="1" i="1" dirty="0">
                <a:solidFill>
                  <a:srgbClr val="FF0000"/>
                </a:solidFill>
              </a:rPr>
              <a:t>Ε</a:t>
            </a:r>
            <a:r>
              <a:rPr lang="el-GR" sz="2400" b="1" i="1" dirty="0" smtClean="0">
                <a:solidFill>
                  <a:srgbClr val="FF0000"/>
                </a:solidFill>
              </a:rPr>
              <a:t>πιστήμης</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3140" y="4675165"/>
            <a:ext cx="1855636" cy="1285898"/>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084" y="4880393"/>
            <a:ext cx="2559182" cy="965250"/>
          </a:xfrm>
          <a:prstGeom prst="rect">
            <a:avLst/>
          </a:prstGeom>
        </p:spPr>
      </p:pic>
    </p:spTree>
    <p:extLst>
      <p:ext uri="{BB962C8B-B14F-4D97-AF65-F5344CB8AC3E}">
        <p14:creationId xmlns:p14="http://schemas.microsoft.com/office/powerpoint/2010/main" val="3869347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1" y="931025"/>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l-GR" dirty="0" smtClean="0"/>
              <a:t>Τι είναι το Ευρωπαϊκό Νέφος Ανοικτής Επιστήμης;</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a:t>
            </a:r>
            <a:r>
              <a:rPr lang="en-US" b="1" dirty="0" smtClean="0"/>
              <a:t>4</a:t>
            </a:r>
            <a:r>
              <a:rPr lang="el-GR" b="1" dirty="0" smtClean="0"/>
              <a:t>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4</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10" name="Rectangle 9"/>
          <p:cNvSpPr/>
          <p:nvPr/>
        </p:nvSpPr>
        <p:spPr>
          <a:xfrm>
            <a:off x="78708" y="1042562"/>
            <a:ext cx="5631873" cy="922072"/>
          </a:xfrm>
          <a:prstGeom prst="rect">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8"/>
          <p:cNvSpPr>
            <a:spLocks noGrp="1"/>
          </p:cNvSpPr>
          <p:nvPr>
            <p:ph idx="1"/>
          </p:nvPr>
        </p:nvSpPr>
        <p:spPr>
          <a:xfrm>
            <a:off x="118062" y="1036446"/>
            <a:ext cx="5631873" cy="922072"/>
          </a:xfrm>
          <a:effectLst/>
        </p:spPr>
        <p:txBody>
          <a:bodyPr>
            <a:normAutofit fontScale="92500" lnSpcReduction="10000"/>
          </a:bodyPr>
          <a:lstStyle/>
          <a:p>
            <a:pPr marL="0" indent="0">
              <a:buNone/>
            </a:pPr>
            <a:r>
              <a:rPr lang="el-GR" dirty="0" smtClean="0"/>
              <a:t>Ευρωπαϊκό Νέφος Ανοικτής Επιστήμης</a:t>
            </a:r>
            <a:endParaRPr lang="en-US" dirty="0" smtClean="0"/>
          </a:p>
          <a:p>
            <a:pPr marL="0" indent="0">
              <a:buNone/>
            </a:pPr>
            <a:r>
              <a:rPr lang="en-US" dirty="0" smtClean="0"/>
              <a:t>European Open Science Cloud (EOSC)</a:t>
            </a:r>
            <a:r>
              <a:rPr lang="el-GR" dirty="0" smtClean="0"/>
              <a:t> </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289" y="1042562"/>
            <a:ext cx="6402710" cy="5279847"/>
          </a:xfrm>
          <a:prstGeom prst="rect">
            <a:avLst/>
          </a:prstGeom>
          <a:ln>
            <a:solidFill>
              <a:schemeClr val="bg1"/>
            </a:solidFill>
          </a:ln>
        </p:spPr>
      </p:pic>
      <p:sp>
        <p:nvSpPr>
          <p:cNvPr id="12" name="TextBox 11"/>
          <p:cNvSpPr txBox="1"/>
          <p:nvPr/>
        </p:nvSpPr>
        <p:spPr>
          <a:xfrm>
            <a:off x="83126" y="2161309"/>
            <a:ext cx="5706161" cy="4154984"/>
          </a:xfrm>
          <a:prstGeom prst="rect">
            <a:avLst/>
          </a:prstGeom>
          <a:noFill/>
        </p:spPr>
        <p:txBody>
          <a:bodyPr wrap="square" rtlCol="0">
            <a:spAutoFit/>
          </a:bodyPr>
          <a:lstStyle/>
          <a:p>
            <a:r>
              <a:rPr lang="el-GR" sz="2400" i="1" dirty="0"/>
              <a:t>Αυτό θα δώσει την δυνατότητα σε 2 εκ. ερευνητές και </a:t>
            </a:r>
            <a:r>
              <a:rPr lang="el-GR" sz="2400" i="1" dirty="0" smtClean="0"/>
              <a:t>in</a:t>
            </a:r>
            <a:r>
              <a:rPr lang="en-US" sz="2400" i="1" dirty="0" smtClean="0"/>
              <a:t>n</a:t>
            </a:r>
            <a:r>
              <a:rPr lang="el-GR" sz="2400" i="1" dirty="0" smtClean="0"/>
              <a:t>ovators </a:t>
            </a:r>
            <a:r>
              <a:rPr lang="el-GR" sz="2400" i="1" dirty="0"/>
              <a:t>να έχουν πρόσβαση σε ένα εικονικό περιβάλλον επιστημονικών εφαρμογών καθώς επίσης και εφαρμογών διαχείρισης, ανάλυσης και επαναχρησιμοποίησης δεδομένων μεταξύ διαφορετικών επιστημονικών </a:t>
            </a:r>
            <a:r>
              <a:rPr lang="el-GR" sz="2400" i="1" dirty="0" smtClean="0"/>
              <a:t>θεμάτων</a:t>
            </a:r>
            <a:r>
              <a:rPr lang="en-US" sz="2400" i="1" dirty="0" smtClean="0"/>
              <a:t>, </a:t>
            </a:r>
            <a:r>
              <a:rPr lang="el-GR" sz="2400" i="1" dirty="0" smtClean="0"/>
              <a:t>αυξάνοντας έτσι την δημιουργικότητά τους, επιταχύνοντας την παραγωγικότητ</a:t>
            </a:r>
            <a:r>
              <a:rPr lang="el-GR" sz="2400" i="1" dirty="0"/>
              <a:t>ά</a:t>
            </a:r>
            <a:r>
              <a:rPr lang="el-GR" sz="2400" i="1" dirty="0" smtClean="0"/>
              <a:t> τους και ενδυναμώνοντας την επαναχρησιμοποίηση της έρευνας!</a:t>
            </a:r>
            <a:endParaRPr lang="en-US" sz="2400" i="1" dirty="0"/>
          </a:p>
        </p:txBody>
      </p:sp>
    </p:spTree>
    <p:extLst>
      <p:ext uri="{BB962C8B-B14F-4D97-AF65-F5344CB8AC3E}">
        <p14:creationId xmlns:p14="http://schemas.microsoft.com/office/powerpoint/2010/main" val="1488243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1" y="931025"/>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l-GR" dirty="0" smtClean="0"/>
              <a:t>Γιατί το Ευρωπαϊκό Νέφος Ανοικτής Επιστήμης;</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θεωρία στην Πράξη</a:t>
            </a:r>
            <a:r>
              <a:rPr lang="en-US" b="1" dirty="0"/>
              <a:t>, </a:t>
            </a:r>
            <a:r>
              <a:rPr lang="el-GR" b="1" dirty="0" smtClean="0"/>
              <a:t>2</a:t>
            </a:r>
            <a:r>
              <a:rPr lang="en-US" b="1" dirty="0" smtClean="0"/>
              <a:t>4</a:t>
            </a:r>
            <a:r>
              <a:rPr lang="el-GR" b="1" dirty="0" smtClean="0"/>
              <a:t>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5</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sp>
        <p:nvSpPr>
          <p:cNvPr id="10" name="Rectangle 9"/>
          <p:cNvSpPr/>
          <p:nvPr/>
        </p:nvSpPr>
        <p:spPr>
          <a:xfrm>
            <a:off x="78708" y="1042562"/>
            <a:ext cx="5631873" cy="922072"/>
          </a:xfrm>
          <a:prstGeom prst="rect">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8"/>
          <p:cNvSpPr>
            <a:spLocks noGrp="1"/>
          </p:cNvSpPr>
          <p:nvPr>
            <p:ph idx="1"/>
          </p:nvPr>
        </p:nvSpPr>
        <p:spPr>
          <a:xfrm>
            <a:off x="118062" y="1036446"/>
            <a:ext cx="5631873" cy="922072"/>
          </a:xfrm>
          <a:effectLst/>
        </p:spPr>
        <p:txBody>
          <a:bodyPr>
            <a:normAutofit fontScale="92500" lnSpcReduction="10000"/>
          </a:bodyPr>
          <a:lstStyle/>
          <a:p>
            <a:pPr marL="0" indent="0">
              <a:buNone/>
            </a:pPr>
            <a:r>
              <a:rPr lang="el-GR" dirty="0" smtClean="0"/>
              <a:t>Ευρωπαϊκό Νέφος Ανοικτής Επιστήμης</a:t>
            </a:r>
            <a:endParaRPr lang="en-US" dirty="0" smtClean="0"/>
          </a:p>
          <a:p>
            <a:pPr marL="0" indent="0">
              <a:buNone/>
            </a:pPr>
            <a:r>
              <a:rPr lang="en-US" dirty="0" smtClean="0"/>
              <a:t>European Open Science Cloud (EOSC)</a:t>
            </a:r>
            <a:r>
              <a:rPr lang="el-GR" dirty="0" smtClean="0"/>
              <a:t> </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9289" y="1042562"/>
            <a:ext cx="6402710" cy="5279847"/>
          </a:xfrm>
          <a:prstGeom prst="rect">
            <a:avLst/>
          </a:prstGeom>
          <a:ln>
            <a:solidFill>
              <a:schemeClr val="bg1"/>
            </a:solidFill>
          </a:ln>
        </p:spPr>
      </p:pic>
      <p:sp>
        <p:nvSpPr>
          <p:cNvPr id="12" name="TextBox 11"/>
          <p:cNvSpPr txBox="1"/>
          <p:nvPr/>
        </p:nvSpPr>
        <p:spPr>
          <a:xfrm>
            <a:off x="83127" y="2158991"/>
            <a:ext cx="5706161" cy="3046988"/>
          </a:xfrm>
          <a:prstGeom prst="rect">
            <a:avLst/>
          </a:prstGeom>
          <a:noFill/>
        </p:spPr>
        <p:txBody>
          <a:bodyPr wrap="square" rtlCol="0">
            <a:spAutoFit/>
          </a:bodyPr>
          <a:lstStyle/>
          <a:p>
            <a:r>
              <a:rPr lang="el-GR" sz="2400" i="1" dirty="0" smtClean="0"/>
              <a:t>Το Ευρωπαϊκό Νέφος Ανοικτής Επιστήμης θα καταστήσει δυνατό τον Ψηφιακό μετασχηματισμό της έρευνας προς ένα είδος επιστήμης το οποίο καθοδηγείται από τα ίδια τα δεδομένα (</a:t>
            </a:r>
            <a:r>
              <a:rPr lang="en-US" sz="2400" i="1" dirty="0" smtClean="0"/>
              <a:t>data-driven</a:t>
            </a:r>
            <a:r>
              <a:rPr lang="el-GR" sz="2400" i="1" dirty="0" smtClean="0"/>
              <a:t>)</a:t>
            </a:r>
            <a:r>
              <a:rPr lang="en-US" sz="2400" i="1" dirty="0" smtClean="0"/>
              <a:t> </a:t>
            </a:r>
            <a:r>
              <a:rPr lang="el-GR" sz="2400" i="1" dirty="0" smtClean="0"/>
              <a:t>υποβοηθώντας την συνεργασία και προάγοντας την διεπιστημονική έρευνα (</a:t>
            </a:r>
            <a:r>
              <a:rPr lang="en-US" sz="2400" i="1" dirty="0" smtClean="0"/>
              <a:t>cross-disciplinary &amp; inter-disciplinary</a:t>
            </a:r>
            <a:r>
              <a:rPr lang="el-GR" sz="2400" i="1" dirty="0" smtClean="0"/>
              <a:t>)</a:t>
            </a:r>
            <a:endParaRPr lang="en-US" sz="2400" i="1" dirty="0"/>
          </a:p>
        </p:txBody>
      </p:sp>
    </p:spTree>
    <p:extLst>
      <p:ext uri="{BB962C8B-B14F-4D97-AF65-F5344CB8AC3E}">
        <p14:creationId xmlns:p14="http://schemas.microsoft.com/office/powerpoint/2010/main" val="4034178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42276"/>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0" y="-8954"/>
            <a:ext cx="10933945" cy="939979"/>
          </a:xfrm>
        </p:spPr>
        <p:txBody>
          <a:bodyPr>
            <a:normAutofit fontScale="90000"/>
          </a:bodyPr>
          <a:lstStyle/>
          <a:p>
            <a:r>
              <a:rPr lang="el-GR" dirty="0" smtClean="0"/>
              <a:t>Ειδικά σχεδιασμένες δραστηριότητες του </a:t>
            </a:r>
            <a:r>
              <a:rPr lang="en-US" dirty="0" smtClean="0"/>
              <a:t>H2020 </a:t>
            </a:r>
            <a:r>
              <a:rPr lang="el-GR" dirty="0" smtClean="0"/>
              <a:t>για την υλοποίηση του </a:t>
            </a:r>
            <a:r>
              <a:rPr lang="en-US" dirty="0" smtClean="0"/>
              <a:t>EOSC</a:t>
            </a:r>
            <a:r>
              <a:rPr lang="el-GR" dirty="0" smtClean="0"/>
              <a:t>  </a:t>
            </a:r>
            <a:endParaRPr lang="en-US" dirty="0"/>
          </a:p>
        </p:txBody>
      </p:sp>
      <p:sp>
        <p:nvSpPr>
          <p:cNvPr id="5" name="Slide Number Placeholder 4"/>
          <p:cNvSpPr>
            <a:spLocks noGrp="1"/>
          </p:cNvSpPr>
          <p:nvPr>
            <p:ph type="sldNum" sz="quarter" idx="12"/>
          </p:nvPr>
        </p:nvSpPr>
        <p:spPr/>
        <p:txBody>
          <a:bodyPr/>
          <a:lstStyle/>
          <a:p>
            <a:fld id="{E8321681-3B98-44C9-B431-7E0EFD004BBE}" type="slidenum">
              <a:rPr lang="en-US" smtClean="0"/>
              <a:t>6</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pic>
        <p:nvPicPr>
          <p:cNvPr id="18" name="Picture 17"/>
          <p:cNvPicPr>
            <a:picLocks noChangeAspect="1"/>
          </p:cNvPicPr>
          <p:nvPr/>
        </p:nvPicPr>
        <p:blipFill>
          <a:blip r:embed="rId5"/>
          <a:stretch>
            <a:fillRect/>
          </a:stretch>
        </p:blipFill>
        <p:spPr>
          <a:xfrm>
            <a:off x="92436" y="2141687"/>
            <a:ext cx="1491528" cy="3877974"/>
          </a:xfrm>
          <a:prstGeom prst="rect">
            <a:avLst/>
          </a:prstGeom>
        </p:spPr>
      </p:pic>
      <p:cxnSp>
        <p:nvCxnSpPr>
          <p:cNvPr id="24" name="Straight Arrow Connector 23"/>
          <p:cNvCxnSpPr/>
          <p:nvPr/>
        </p:nvCxnSpPr>
        <p:spPr>
          <a:xfrm flipV="1">
            <a:off x="1693718" y="1468344"/>
            <a:ext cx="4942607" cy="2426168"/>
          </a:xfrm>
          <a:prstGeom prst="straightConnector1">
            <a:avLst/>
          </a:prstGeom>
          <a:ln w="889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693717" y="3019565"/>
            <a:ext cx="4665518" cy="980935"/>
          </a:xfrm>
          <a:prstGeom prst="straightConnector1">
            <a:avLst/>
          </a:prstGeom>
          <a:ln w="889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693717" y="4186722"/>
            <a:ext cx="4584553" cy="752305"/>
          </a:xfrm>
          <a:prstGeom prst="straightConnector1">
            <a:avLst/>
          </a:prstGeom>
          <a:ln w="889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693717" y="4340513"/>
            <a:ext cx="4831774" cy="1849934"/>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799250" y="1753274"/>
            <a:ext cx="2956864" cy="461665"/>
          </a:xfrm>
          <a:prstGeom prst="rect">
            <a:avLst/>
          </a:prstGeom>
          <a:noFill/>
        </p:spPr>
        <p:txBody>
          <a:bodyPr wrap="square" rtlCol="0">
            <a:spAutoFit/>
          </a:bodyPr>
          <a:lstStyle/>
          <a:p>
            <a:r>
              <a:rPr lang="en-US" sz="2400" b="1" dirty="0" smtClean="0">
                <a:solidFill>
                  <a:srgbClr val="3776BB"/>
                </a:solidFill>
              </a:rPr>
              <a:t>Portal Development</a:t>
            </a:r>
            <a:endParaRPr lang="en-US" sz="2400" b="1" dirty="0">
              <a:solidFill>
                <a:srgbClr val="3776BB"/>
              </a:solidFill>
            </a:endParaRPr>
          </a:p>
        </p:txBody>
      </p:sp>
      <p:sp>
        <p:nvSpPr>
          <p:cNvPr id="34" name="TextBox 33"/>
          <p:cNvSpPr txBox="1"/>
          <p:nvPr/>
        </p:nvSpPr>
        <p:spPr>
          <a:xfrm>
            <a:off x="1799250" y="5857091"/>
            <a:ext cx="3229950" cy="461665"/>
          </a:xfrm>
          <a:prstGeom prst="rect">
            <a:avLst/>
          </a:prstGeom>
          <a:noFill/>
        </p:spPr>
        <p:txBody>
          <a:bodyPr wrap="square" rtlCol="0">
            <a:spAutoFit/>
          </a:bodyPr>
          <a:lstStyle/>
          <a:p>
            <a:r>
              <a:rPr lang="en-US" sz="2400" b="1" dirty="0" smtClean="0">
                <a:solidFill>
                  <a:srgbClr val="FF0000"/>
                </a:solidFill>
              </a:rPr>
              <a:t>Governance and Policy</a:t>
            </a:r>
            <a:endParaRPr lang="en-US" sz="2400" b="1" dirty="0">
              <a:solidFill>
                <a:srgbClr val="FF0000"/>
              </a:solidFill>
            </a:endParaRPr>
          </a:p>
        </p:txBody>
      </p:sp>
      <p:sp>
        <p:nvSpPr>
          <p:cNvPr id="36" name="TextBox 35"/>
          <p:cNvSpPr txBox="1"/>
          <p:nvPr/>
        </p:nvSpPr>
        <p:spPr>
          <a:xfrm>
            <a:off x="2793312" y="3806145"/>
            <a:ext cx="3565923" cy="461665"/>
          </a:xfrm>
          <a:prstGeom prst="rect">
            <a:avLst/>
          </a:prstGeom>
          <a:noFill/>
        </p:spPr>
        <p:txBody>
          <a:bodyPr wrap="square" rtlCol="0">
            <a:spAutoFit/>
          </a:bodyPr>
          <a:lstStyle/>
          <a:p>
            <a:r>
              <a:rPr lang="en-US" sz="2400" b="1" dirty="0" smtClean="0">
                <a:solidFill>
                  <a:srgbClr val="00B050"/>
                </a:solidFill>
              </a:rPr>
              <a:t>New Services – New users</a:t>
            </a:r>
            <a:endParaRPr lang="en-US" sz="2400" b="1" dirty="0">
              <a:solidFill>
                <a:srgbClr val="00B050"/>
              </a:solidFill>
            </a:endParaRPr>
          </a:p>
        </p:txBody>
      </p:sp>
      <p:sp>
        <p:nvSpPr>
          <p:cNvPr id="38" name="Rectangle 37"/>
          <p:cNvSpPr/>
          <p:nvPr/>
        </p:nvSpPr>
        <p:spPr>
          <a:xfrm>
            <a:off x="6797384" y="1057886"/>
            <a:ext cx="3468834" cy="720714"/>
          </a:xfrm>
          <a:prstGeom prst="rect">
            <a:avLst/>
          </a:prstGeom>
          <a:solidFill>
            <a:schemeClr val="bg1"/>
          </a:solid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b="1" dirty="0" smtClean="0"/>
              <a:t>INFRAEOSC – 06 – 2019 </a:t>
            </a:r>
          </a:p>
          <a:p>
            <a:pPr algn="ctr"/>
            <a:r>
              <a:rPr lang="en-US" b="1" dirty="0"/>
              <a:t>Enhancing the user experience</a:t>
            </a:r>
          </a:p>
        </p:txBody>
      </p:sp>
      <p:sp>
        <p:nvSpPr>
          <p:cNvPr id="39" name="Rectangle 38"/>
          <p:cNvSpPr/>
          <p:nvPr/>
        </p:nvSpPr>
        <p:spPr>
          <a:xfrm>
            <a:off x="6991347" y="1647841"/>
            <a:ext cx="3534644" cy="720714"/>
          </a:xfrm>
          <a:prstGeom prst="rect">
            <a:avLst/>
          </a:prstGeom>
          <a:solidFill>
            <a:schemeClr val="bg1"/>
          </a:solid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b="1" dirty="0" smtClean="0"/>
              <a:t>INFRAEOSC – 03 – 2020 </a:t>
            </a:r>
          </a:p>
          <a:p>
            <a:pPr algn="ctr"/>
            <a:r>
              <a:rPr lang="en-US" b="1" dirty="0"/>
              <a:t>Portal </a:t>
            </a:r>
            <a:r>
              <a:rPr lang="en-US" b="1" dirty="0" smtClean="0"/>
              <a:t>integration &amp; consolidation</a:t>
            </a:r>
            <a:endParaRPr lang="en-US" b="1" dirty="0"/>
          </a:p>
        </p:txBody>
      </p:sp>
      <p:sp>
        <p:nvSpPr>
          <p:cNvPr id="41" name="Rectangle 40"/>
          <p:cNvSpPr/>
          <p:nvPr/>
        </p:nvSpPr>
        <p:spPr>
          <a:xfrm>
            <a:off x="6797384" y="2392207"/>
            <a:ext cx="3534644" cy="720714"/>
          </a:xfrm>
          <a:prstGeom prst="rect">
            <a:avLst/>
          </a:prstGeom>
          <a:solidFill>
            <a:schemeClr val="bg1"/>
          </a:solid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b="1" dirty="0" smtClean="0">
                <a:solidFill>
                  <a:srgbClr val="00B050"/>
                </a:solidFill>
              </a:rPr>
              <a:t>INFRAEOSC – 01 – 2018 </a:t>
            </a:r>
          </a:p>
          <a:p>
            <a:pPr algn="ctr"/>
            <a:r>
              <a:rPr lang="en-US" b="1" dirty="0">
                <a:solidFill>
                  <a:srgbClr val="00B050"/>
                </a:solidFill>
              </a:rPr>
              <a:t>Access to commercial services</a:t>
            </a:r>
          </a:p>
        </p:txBody>
      </p:sp>
      <p:sp>
        <p:nvSpPr>
          <p:cNvPr id="42" name="Rectangle 41"/>
          <p:cNvSpPr/>
          <p:nvPr/>
        </p:nvSpPr>
        <p:spPr>
          <a:xfrm>
            <a:off x="6636325" y="3005454"/>
            <a:ext cx="3534644" cy="720714"/>
          </a:xfrm>
          <a:prstGeom prst="rect">
            <a:avLst/>
          </a:prstGeom>
          <a:solidFill>
            <a:schemeClr val="bg1"/>
          </a:solid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b="1" dirty="0" smtClean="0">
                <a:solidFill>
                  <a:srgbClr val="00B050"/>
                </a:solidFill>
              </a:rPr>
              <a:t>INFRAEOSC – 04 – 2018 </a:t>
            </a:r>
          </a:p>
          <a:p>
            <a:pPr algn="ctr"/>
            <a:r>
              <a:rPr lang="en-US" b="1" dirty="0" smtClean="0">
                <a:solidFill>
                  <a:srgbClr val="00B050"/>
                </a:solidFill>
              </a:rPr>
              <a:t>Access to commercial services</a:t>
            </a:r>
            <a:endParaRPr lang="en-US" b="1" dirty="0">
              <a:solidFill>
                <a:srgbClr val="00B050"/>
              </a:solidFill>
            </a:endParaRPr>
          </a:p>
        </p:txBody>
      </p:sp>
      <p:sp>
        <p:nvSpPr>
          <p:cNvPr id="45" name="Rectangle 44"/>
          <p:cNvSpPr/>
          <p:nvPr/>
        </p:nvSpPr>
        <p:spPr>
          <a:xfrm>
            <a:off x="6623335" y="4226951"/>
            <a:ext cx="3902656" cy="720714"/>
          </a:xfrm>
          <a:prstGeom prst="rect">
            <a:avLst/>
          </a:prstGeom>
          <a:solidFill>
            <a:schemeClr val="bg1"/>
          </a:solid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b="1" dirty="0">
                <a:solidFill>
                  <a:srgbClr val="00B050"/>
                </a:solidFill>
              </a:rPr>
              <a:t>INFRAEOSC-02-2019 </a:t>
            </a:r>
            <a:endParaRPr lang="en-US" b="1" dirty="0" smtClean="0">
              <a:solidFill>
                <a:srgbClr val="00B050"/>
              </a:solidFill>
            </a:endParaRPr>
          </a:p>
          <a:p>
            <a:pPr algn="ctr"/>
            <a:r>
              <a:rPr lang="en-GB" b="1" dirty="0">
                <a:solidFill>
                  <a:srgbClr val="00B050"/>
                </a:solidFill>
              </a:rPr>
              <a:t>Prototyping new services for new users</a:t>
            </a:r>
            <a:endParaRPr lang="en-US" b="1" dirty="0">
              <a:solidFill>
                <a:srgbClr val="00B050"/>
              </a:solidFill>
            </a:endParaRPr>
          </a:p>
        </p:txBody>
      </p:sp>
      <p:sp>
        <p:nvSpPr>
          <p:cNvPr id="43" name="Rectangle 42"/>
          <p:cNvSpPr/>
          <p:nvPr/>
        </p:nvSpPr>
        <p:spPr>
          <a:xfrm>
            <a:off x="6820588" y="3639779"/>
            <a:ext cx="3534644" cy="720714"/>
          </a:xfrm>
          <a:prstGeom prst="rect">
            <a:avLst/>
          </a:prstGeom>
          <a:solidFill>
            <a:schemeClr val="bg1"/>
          </a:solid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b="1" dirty="0">
                <a:solidFill>
                  <a:srgbClr val="00B050"/>
                </a:solidFill>
              </a:rPr>
              <a:t>INFRAEOSC-05-b-2018-2019 </a:t>
            </a:r>
            <a:endParaRPr lang="en-US" b="1" dirty="0" smtClean="0">
              <a:solidFill>
                <a:srgbClr val="00B050"/>
              </a:solidFill>
            </a:endParaRPr>
          </a:p>
          <a:p>
            <a:pPr algn="ctr"/>
            <a:r>
              <a:rPr lang="en-US" b="1" dirty="0">
                <a:solidFill>
                  <a:srgbClr val="00B050"/>
                </a:solidFill>
              </a:rPr>
              <a:t>Coordination of national </a:t>
            </a:r>
            <a:r>
              <a:rPr lang="en-US" b="1" dirty="0" smtClean="0">
                <a:solidFill>
                  <a:srgbClr val="00B050"/>
                </a:solidFill>
              </a:rPr>
              <a:t>initiatives</a:t>
            </a:r>
            <a:endParaRPr lang="en-US" b="1" dirty="0">
              <a:solidFill>
                <a:srgbClr val="00B050"/>
              </a:solidFill>
            </a:endParaRPr>
          </a:p>
        </p:txBody>
      </p:sp>
      <p:sp>
        <p:nvSpPr>
          <p:cNvPr id="46" name="Rectangle 45"/>
          <p:cNvSpPr/>
          <p:nvPr/>
        </p:nvSpPr>
        <p:spPr>
          <a:xfrm>
            <a:off x="7407417" y="4861276"/>
            <a:ext cx="3902656" cy="720714"/>
          </a:xfrm>
          <a:prstGeom prst="rect">
            <a:avLst/>
          </a:prstGeom>
          <a:solidFill>
            <a:schemeClr val="bg1"/>
          </a:solid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b="1" dirty="0">
                <a:solidFill>
                  <a:srgbClr val="00B050"/>
                </a:solidFill>
              </a:rPr>
              <a:t>INFRAEOSC-02-2019 </a:t>
            </a:r>
            <a:endParaRPr lang="en-US" b="1" dirty="0" smtClean="0">
              <a:solidFill>
                <a:srgbClr val="00B050"/>
              </a:solidFill>
            </a:endParaRPr>
          </a:p>
          <a:p>
            <a:pPr algn="ctr"/>
            <a:r>
              <a:rPr lang="en-GB" b="1" dirty="0">
                <a:solidFill>
                  <a:srgbClr val="00B050"/>
                </a:solidFill>
              </a:rPr>
              <a:t>Prototyping new services for new users</a:t>
            </a:r>
            <a:endParaRPr lang="en-US" b="1" dirty="0">
              <a:solidFill>
                <a:srgbClr val="00B050"/>
              </a:solidFill>
            </a:endParaRPr>
          </a:p>
        </p:txBody>
      </p:sp>
      <p:sp>
        <p:nvSpPr>
          <p:cNvPr id="50" name="Rectangle 49"/>
          <p:cNvSpPr/>
          <p:nvPr/>
        </p:nvSpPr>
        <p:spPr>
          <a:xfrm>
            <a:off x="6778979" y="5495601"/>
            <a:ext cx="3902656" cy="849498"/>
          </a:xfrm>
          <a:prstGeom prst="rect">
            <a:avLst/>
          </a:prstGeom>
          <a:solidFill>
            <a:schemeClr val="bg1"/>
          </a:solid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r>
              <a:rPr lang="en-US" b="1" dirty="0" smtClean="0">
                <a:solidFill>
                  <a:srgbClr val="FF0000"/>
                </a:solidFill>
              </a:rPr>
              <a:t>INFRAEOSC-05-a-c-2018</a:t>
            </a:r>
          </a:p>
          <a:p>
            <a:pPr marL="285750" indent="-285750">
              <a:buFont typeface="Arial" panose="020B0604020202020204" pitchFamily="34" charset="0"/>
              <a:buChar char="•"/>
            </a:pPr>
            <a:r>
              <a:rPr lang="en-GB" b="1" dirty="0" smtClean="0">
                <a:solidFill>
                  <a:srgbClr val="FF0000"/>
                </a:solidFill>
              </a:rPr>
              <a:t>EOSC coordination structure</a:t>
            </a:r>
          </a:p>
          <a:p>
            <a:pPr marL="285750" indent="-285750">
              <a:buFont typeface="Arial" panose="020B0604020202020204" pitchFamily="34" charset="0"/>
              <a:buChar char="•"/>
            </a:pPr>
            <a:r>
              <a:rPr lang="en-GB" b="1" dirty="0" smtClean="0">
                <a:solidFill>
                  <a:srgbClr val="FF0000"/>
                </a:solidFill>
              </a:rPr>
              <a:t>FAIR Data uptake and compliance </a:t>
            </a:r>
            <a:endParaRPr lang="en-US" b="1" dirty="0">
              <a:solidFill>
                <a:srgbClr val="FF0000"/>
              </a:solidFill>
            </a:endParaRPr>
          </a:p>
        </p:txBody>
      </p:sp>
      <p:sp>
        <p:nvSpPr>
          <p:cNvPr id="3" name="Rounded Rectangle 2"/>
          <p:cNvSpPr/>
          <p:nvPr/>
        </p:nvSpPr>
        <p:spPr>
          <a:xfrm>
            <a:off x="6457950" y="3543300"/>
            <a:ext cx="4314825" cy="796115"/>
          </a:xfrm>
          <a:prstGeom prst="roundRect">
            <a:avLst/>
          </a:prstGeom>
          <a:solidFill>
            <a:srgbClr val="FFC000">
              <a:alpha val="30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6" name="Footer Placeholder 3"/>
          <p:cNvSpPr>
            <a:spLocks noGrp="1"/>
          </p:cNvSpPr>
          <p:nvPr>
            <p:ph type="ftr" sz="quarter" idx="11"/>
          </p:nvPr>
        </p:nvSpPr>
        <p:spPr>
          <a:xfrm>
            <a:off x="838199" y="6356350"/>
            <a:ext cx="9536085" cy="365125"/>
          </a:xfrm>
        </p:spPr>
        <p:txBody>
          <a:bodyPr/>
          <a:lstStyle/>
          <a:p>
            <a:r>
              <a:rPr lang="el-GR" b="1" dirty="0"/>
              <a:t>Ανοικτή Επιστήμη: Από τη θεωρία στην Πράξη</a:t>
            </a:r>
            <a:r>
              <a:rPr lang="en-US" b="1" dirty="0"/>
              <a:t>, </a:t>
            </a:r>
            <a:r>
              <a:rPr lang="el-GR" b="1" dirty="0" smtClean="0"/>
              <a:t>24 </a:t>
            </a:r>
            <a:r>
              <a:rPr lang="el-GR" b="1" dirty="0"/>
              <a:t>Οκτωβρίου 2019</a:t>
            </a:r>
            <a:endParaRPr lang="en-US" b="1" dirty="0"/>
          </a:p>
        </p:txBody>
      </p:sp>
    </p:spTree>
    <p:extLst>
      <p:ext uri="{BB962C8B-B14F-4D97-AF65-F5344CB8AC3E}">
        <p14:creationId xmlns:p14="http://schemas.microsoft.com/office/powerpoint/2010/main" val="350419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42276"/>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0" y="-8954"/>
            <a:ext cx="10933945" cy="939979"/>
          </a:xfrm>
        </p:spPr>
        <p:txBody>
          <a:bodyPr>
            <a:normAutofit/>
          </a:bodyPr>
          <a:lstStyle/>
          <a:p>
            <a:r>
              <a:rPr lang="el-GR" dirty="0"/>
              <a:t>Προγράμματα </a:t>
            </a:r>
            <a:r>
              <a:rPr lang="en-US" dirty="0"/>
              <a:t>INFRAEOSC-05-b-2018-2019 </a:t>
            </a:r>
          </a:p>
        </p:txBody>
      </p:sp>
      <p:sp>
        <p:nvSpPr>
          <p:cNvPr id="5" name="Slide Number Placeholder 4"/>
          <p:cNvSpPr>
            <a:spLocks noGrp="1"/>
          </p:cNvSpPr>
          <p:nvPr>
            <p:ph type="sldNum" sz="quarter" idx="12"/>
          </p:nvPr>
        </p:nvSpPr>
        <p:spPr/>
        <p:txBody>
          <a:bodyPr/>
          <a:lstStyle/>
          <a:p>
            <a:fld id="{E8321681-3B98-44C9-B431-7E0EFD004BBE}" type="slidenum">
              <a:rPr lang="en-US" smtClean="0"/>
              <a:t>7</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pic>
        <p:nvPicPr>
          <p:cNvPr id="9" name="Picture 8"/>
          <p:cNvPicPr>
            <a:picLocks noChangeAspect="1"/>
          </p:cNvPicPr>
          <p:nvPr/>
        </p:nvPicPr>
        <p:blipFill>
          <a:blip r:embed="rId5"/>
          <a:stretch>
            <a:fillRect/>
          </a:stretch>
        </p:blipFill>
        <p:spPr>
          <a:xfrm>
            <a:off x="7428061" y="1107723"/>
            <a:ext cx="4670421" cy="5029200"/>
          </a:xfrm>
          <a:prstGeom prst="rect">
            <a:avLst/>
          </a:prstGeom>
        </p:spPr>
      </p:pic>
      <p:sp>
        <p:nvSpPr>
          <p:cNvPr id="10" name="Rectangle 9"/>
          <p:cNvSpPr/>
          <p:nvPr/>
        </p:nvSpPr>
        <p:spPr>
          <a:xfrm>
            <a:off x="135082" y="1107723"/>
            <a:ext cx="7076209" cy="502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4882" t="23741" r="13358" b="25478"/>
          <a:stretch/>
        </p:blipFill>
        <p:spPr>
          <a:xfrm>
            <a:off x="350472" y="1393598"/>
            <a:ext cx="1287017" cy="625122"/>
          </a:xfrm>
          <a:prstGeom prst="rect">
            <a:avLst/>
          </a:prstGeom>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5243" y="3137385"/>
            <a:ext cx="1174065" cy="477696"/>
          </a:xfrm>
          <a:prstGeom prst="rect">
            <a:avLst/>
          </a:prstGeom>
        </p:spPr>
      </p:pic>
      <p:pic>
        <p:nvPicPr>
          <p:cNvPr id="30" name="Picture 29"/>
          <p:cNvPicPr>
            <a:picLocks noChangeAspect="1"/>
          </p:cNvPicPr>
          <p:nvPr/>
        </p:nvPicPr>
        <p:blipFill>
          <a:blip r:embed="rId8"/>
          <a:stretch>
            <a:fillRect/>
          </a:stretch>
        </p:blipFill>
        <p:spPr>
          <a:xfrm>
            <a:off x="350471" y="2298704"/>
            <a:ext cx="1146245" cy="558795"/>
          </a:xfrm>
          <a:prstGeom prst="rect">
            <a:avLst/>
          </a:prstGeom>
        </p:spPr>
      </p:pic>
      <p:pic>
        <p:nvPicPr>
          <p:cNvPr id="32" name="Picture 31"/>
          <p:cNvPicPr>
            <a:picLocks noChangeAspect="1"/>
          </p:cNvPicPr>
          <p:nvPr/>
        </p:nvPicPr>
        <p:blipFill>
          <a:blip r:embed="rId9"/>
          <a:stretch>
            <a:fillRect/>
          </a:stretch>
        </p:blipFill>
        <p:spPr>
          <a:xfrm>
            <a:off x="344396" y="5146500"/>
            <a:ext cx="1152320" cy="862289"/>
          </a:xfrm>
          <a:prstGeom prst="rect">
            <a:avLst/>
          </a:prstGeom>
        </p:spPr>
      </p:pic>
      <p:pic>
        <p:nvPicPr>
          <p:cNvPr id="35" name="Picture 34"/>
          <p:cNvPicPr>
            <a:picLocks noChangeAspect="1"/>
          </p:cNvPicPr>
          <p:nvPr/>
        </p:nvPicPr>
        <p:blipFill rotWithShape="1">
          <a:blip r:embed="rId10"/>
          <a:srcRect l="6052" t="10140" r="6332" b="1719"/>
          <a:stretch/>
        </p:blipFill>
        <p:spPr>
          <a:xfrm>
            <a:off x="350470" y="3981284"/>
            <a:ext cx="1178837" cy="885538"/>
          </a:xfrm>
          <a:prstGeom prst="rect">
            <a:avLst/>
          </a:prstGeom>
        </p:spPr>
      </p:pic>
      <p:sp>
        <p:nvSpPr>
          <p:cNvPr id="11" name="TextBox 10"/>
          <p:cNvSpPr txBox="1"/>
          <p:nvPr/>
        </p:nvSpPr>
        <p:spPr>
          <a:xfrm>
            <a:off x="1772571" y="1433945"/>
            <a:ext cx="5438719" cy="584775"/>
          </a:xfrm>
          <a:prstGeom prst="rect">
            <a:avLst/>
          </a:prstGeom>
          <a:noFill/>
        </p:spPr>
        <p:txBody>
          <a:bodyPr wrap="square" rtlCol="0">
            <a:spAutoFit/>
          </a:bodyPr>
          <a:lstStyle/>
          <a:p>
            <a:r>
              <a:rPr lang="en-US" sz="1600" dirty="0" smtClean="0">
                <a:solidFill>
                  <a:srgbClr val="FF0000"/>
                </a:solidFill>
              </a:rPr>
              <a:t>OSC </a:t>
            </a:r>
            <a:r>
              <a:rPr lang="el-GR" sz="1600" dirty="0" smtClean="0">
                <a:solidFill>
                  <a:srgbClr val="FF0000"/>
                </a:solidFill>
              </a:rPr>
              <a:t>Πρωτοβουλίες για Φινλανδία, Σουηδία, Νορβηγία, Δανία, Ισλανδία, Εσθονία, Λετονία, Λιθουανία, Ολλανδία, Γερμανία</a:t>
            </a:r>
          </a:p>
        </p:txBody>
      </p:sp>
      <p:sp>
        <p:nvSpPr>
          <p:cNvPr id="40" name="TextBox 39"/>
          <p:cNvSpPr txBox="1"/>
          <p:nvPr/>
        </p:nvSpPr>
        <p:spPr>
          <a:xfrm>
            <a:off x="1772568" y="2265660"/>
            <a:ext cx="5438719" cy="584775"/>
          </a:xfrm>
          <a:prstGeom prst="rect">
            <a:avLst/>
          </a:prstGeom>
          <a:noFill/>
        </p:spPr>
        <p:txBody>
          <a:bodyPr wrap="square" rtlCol="0">
            <a:spAutoFit/>
          </a:bodyPr>
          <a:lstStyle/>
          <a:p>
            <a:r>
              <a:rPr lang="en-US" sz="1600" dirty="0" smtClean="0">
                <a:solidFill>
                  <a:srgbClr val="AD2399"/>
                </a:solidFill>
              </a:rPr>
              <a:t>OSC </a:t>
            </a:r>
            <a:r>
              <a:rPr lang="el-GR" sz="1600" dirty="0" smtClean="0">
                <a:solidFill>
                  <a:srgbClr val="AD2399"/>
                </a:solidFill>
              </a:rPr>
              <a:t>Πρωτοβουλίες για Πορτογαλία, Ισπανία, Ολλανδία, Γερμανία, Τσεχία, Πολωνία, Σλοβακία</a:t>
            </a:r>
            <a:r>
              <a:rPr lang="en-US" sz="1600" dirty="0" smtClean="0">
                <a:solidFill>
                  <a:srgbClr val="AD2399"/>
                </a:solidFill>
              </a:rPr>
              <a:t>, </a:t>
            </a:r>
            <a:r>
              <a:rPr lang="el-GR" sz="1600" dirty="0" smtClean="0">
                <a:solidFill>
                  <a:srgbClr val="AD2399"/>
                </a:solidFill>
              </a:rPr>
              <a:t>Ηνωμένο Βασίλειο  </a:t>
            </a:r>
          </a:p>
        </p:txBody>
      </p:sp>
      <p:sp>
        <p:nvSpPr>
          <p:cNvPr id="44" name="TextBox 43"/>
          <p:cNvSpPr txBox="1"/>
          <p:nvPr/>
        </p:nvSpPr>
        <p:spPr>
          <a:xfrm>
            <a:off x="1772568" y="3136612"/>
            <a:ext cx="5438719" cy="584775"/>
          </a:xfrm>
          <a:prstGeom prst="rect">
            <a:avLst/>
          </a:prstGeom>
          <a:noFill/>
        </p:spPr>
        <p:txBody>
          <a:bodyPr wrap="square" rtlCol="0">
            <a:spAutoFit/>
          </a:bodyPr>
          <a:lstStyle/>
          <a:p>
            <a:r>
              <a:rPr lang="en-US" sz="1600" dirty="0" smtClean="0">
                <a:solidFill>
                  <a:srgbClr val="00B050"/>
                </a:solidFill>
              </a:rPr>
              <a:t>OSC </a:t>
            </a:r>
            <a:r>
              <a:rPr lang="el-GR" sz="1600" dirty="0" smtClean="0">
                <a:solidFill>
                  <a:srgbClr val="00B050"/>
                </a:solidFill>
              </a:rPr>
              <a:t>Πρωτοβουλίες για Ιταλία, Γαλλία, Γερμανία, Αυστρία, Βέλγιο</a:t>
            </a:r>
          </a:p>
        </p:txBody>
      </p:sp>
      <p:sp>
        <p:nvSpPr>
          <p:cNvPr id="47" name="TextBox 46"/>
          <p:cNvSpPr txBox="1"/>
          <p:nvPr/>
        </p:nvSpPr>
        <p:spPr>
          <a:xfrm>
            <a:off x="1772567" y="4051992"/>
            <a:ext cx="5438719" cy="1077218"/>
          </a:xfrm>
          <a:prstGeom prst="rect">
            <a:avLst/>
          </a:prstGeom>
          <a:noFill/>
        </p:spPr>
        <p:txBody>
          <a:bodyPr wrap="square" rtlCol="0">
            <a:spAutoFit/>
          </a:bodyPr>
          <a:lstStyle/>
          <a:p>
            <a:r>
              <a:rPr lang="en-US" sz="1600" dirty="0" smtClean="0">
                <a:solidFill>
                  <a:schemeClr val="bg1">
                    <a:lumMod val="50000"/>
                  </a:schemeClr>
                </a:solidFill>
              </a:rPr>
              <a:t>OSC </a:t>
            </a:r>
            <a:r>
              <a:rPr lang="el-GR" sz="1600" dirty="0" smtClean="0">
                <a:solidFill>
                  <a:schemeClr val="bg1">
                    <a:lumMod val="50000"/>
                  </a:schemeClr>
                </a:solidFill>
              </a:rPr>
              <a:t>Πρωτοβουλίες για Ελλάδα, Κύπρο, Βουλγαρία, Βόρεια Μακεδονία, Αλβανία, Κροατία, Σλοβενία, Σερβία, Μαυροβούνιο, Βοσνία-Ερζεγοβίνη, Ρουμανία, Μολδαβία, Ουγγαρία, Αρμενία, Γεωργία. </a:t>
            </a:r>
          </a:p>
        </p:txBody>
      </p:sp>
      <p:sp>
        <p:nvSpPr>
          <p:cNvPr id="48" name="TextBox 47"/>
          <p:cNvSpPr txBox="1"/>
          <p:nvPr/>
        </p:nvSpPr>
        <p:spPr>
          <a:xfrm>
            <a:off x="1772567" y="5404226"/>
            <a:ext cx="5438719" cy="584775"/>
          </a:xfrm>
          <a:prstGeom prst="rect">
            <a:avLst/>
          </a:prstGeom>
          <a:noFill/>
        </p:spPr>
        <p:txBody>
          <a:bodyPr wrap="square" rtlCol="0">
            <a:spAutoFit/>
          </a:bodyPr>
          <a:lstStyle/>
          <a:p>
            <a:r>
              <a:rPr lang="el-GR" sz="1600" dirty="0" smtClean="0"/>
              <a:t>Θεματική</a:t>
            </a:r>
            <a:r>
              <a:rPr lang="en-US" sz="1600" dirty="0" smtClean="0"/>
              <a:t> </a:t>
            </a:r>
            <a:r>
              <a:rPr lang="el-GR" sz="1600" dirty="0"/>
              <a:t>π</a:t>
            </a:r>
            <a:r>
              <a:rPr lang="el-GR" sz="1600" dirty="0" smtClean="0"/>
              <a:t>ρωτοβουλία για πειραματικές πηγές φωτονίων και νετρονίων</a:t>
            </a:r>
          </a:p>
        </p:txBody>
      </p:sp>
      <p:pic>
        <p:nvPicPr>
          <p:cNvPr id="12" name="Picture 11"/>
          <p:cNvPicPr>
            <a:picLocks noChangeAspect="1"/>
          </p:cNvPicPr>
          <p:nvPr/>
        </p:nvPicPr>
        <p:blipFill>
          <a:blip r:embed="rId11"/>
          <a:stretch>
            <a:fillRect/>
          </a:stretch>
        </p:blipFill>
        <p:spPr>
          <a:xfrm>
            <a:off x="7428061" y="1107723"/>
            <a:ext cx="4670421" cy="5029200"/>
          </a:xfrm>
          <a:prstGeom prst="rect">
            <a:avLst/>
          </a:prstGeom>
        </p:spPr>
      </p:pic>
      <p:pic>
        <p:nvPicPr>
          <p:cNvPr id="3" name="Picture 2"/>
          <p:cNvPicPr>
            <a:picLocks noChangeAspect="1"/>
          </p:cNvPicPr>
          <p:nvPr/>
        </p:nvPicPr>
        <p:blipFill>
          <a:blip r:embed="rId12"/>
          <a:stretch>
            <a:fillRect/>
          </a:stretch>
        </p:blipFill>
        <p:spPr>
          <a:xfrm>
            <a:off x="7428061" y="1107723"/>
            <a:ext cx="4670421" cy="5029200"/>
          </a:xfrm>
          <a:prstGeom prst="rect">
            <a:avLst/>
          </a:prstGeom>
        </p:spPr>
      </p:pic>
      <p:pic>
        <p:nvPicPr>
          <p:cNvPr id="14" name="Picture 13"/>
          <p:cNvPicPr>
            <a:picLocks noChangeAspect="1"/>
          </p:cNvPicPr>
          <p:nvPr/>
        </p:nvPicPr>
        <p:blipFill>
          <a:blip r:embed="rId13"/>
          <a:stretch>
            <a:fillRect/>
          </a:stretch>
        </p:blipFill>
        <p:spPr>
          <a:xfrm>
            <a:off x="7428060" y="1107723"/>
            <a:ext cx="4670421" cy="5029200"/>
          </a:xfrm>
          <a:prstGeom prst="rect">
            <a:avLst/>
          </a:prstGeom>
        </p:spPr>
      </p:pic>
      <p:pic>
        <p:nvPicPr>
          <p:cNvPr id="15" name="Picture 14"/>
          <p:cNvPicPr>
            <a:picLocks noChangeAspect="1"/>
          </p:cNvPicPr>
          <p:nvPr/>
        </p:nvPicPr>
        <p:blipFill>
          <a:blip r:embed="rId14"/>
          <a:stretch>
            <a:fillRect/>
          </a:stretch>
        </p:blipFill>
        <p:spPr>
          <a:xfrm>
            <a:off x="7428060" y="1107723"/>
            <a:ext cx="4670421" cy="5029200"/>
          </a:xfrm>
          <a:prstGeom prst="rect">
            <a:avLst/>
          </a:prstGeom>
        </p:spPr>
      </p:pic>
      <p:sp>
        <p:nvSpPr>
          <p:cNvPr id="16" name="Rectangle 15"/>
          <p:cNvSpPr/>
          <p:nvPr/>
        </p:nvSpPr>
        <p:spPr>
          <a:xfrm>
            <a:off x="344396" y="3900754"/>
            <a:ext cx="6838590" cy="1205976"/>
          </a:xfrm>
          <a:prstGeom prst="rect">
            <a:avLst/>
          </a:prstGeom>
          <a:solidFill>
            <a:srgbClr val="FFC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3"/>
          <p:cNvSpPr>
            <a:spLocks noGrp="1"/>
          </p:cNvSpPr>
          <p:nvPr>
            <p:ph type="ftr" sz="quarter" idx="11"/>
          </p:nvPr>
        </p:nvSpPr>
        <p:spPr>
          <a:xfrm>
            <a:off x="838199" y="6356350"/>
            <a:ext cx="9536085" cy="365125"/>
          </a:xfrm>
        </p:spPr>
        <p:txBody>
          <a:bodyPr/>
          <a:lstStyle/>
          <a:p>
            <a:r>
              <a:rPr lang="el-GR" b="1" dirty="0"/>
              <a:t>Ανοικτή Επιστήμη: Από τη θεωρία στην Πράξη</a:t>
            </a:r>
            <a:r>
              <a:rPr lang="en-US" b="1" dirty="0"/>
              <a:t>, </a:t>
            </a:r>
            <a:r>
              <a:rPr lang="el-GR" b="1" dirty="0" smtClean="0"/>
              <a:t>24 </a:t>
            </a:r>
            <a:r>
              <a:rPr lang="el-GR" b="1" dirty="0"/>
              <a:t>Οκτωβρίου 2019</a:t>
            </a:r>
            <a:endParaRPr lang="en-US" b="1" dirty="0"/>
          </a:p>
        </p:txBody>
      </p:sp>
    </p:spTree>
    <p:extLst>
      <p:ext uri="{BB962C8B-B14F-4D97-AF65-F5344CB8AC3E}">
        <p14:creationId xmlns:p14="http://schemas.microsoft.com/office/powerpoint/2010/main" val="142574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8"/>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Το πρόγραμμα </a:t>
            </a:r>
            <a:r>
              <a:rPr lang="en-US" dirty="0" smtClean="0"/>
              <a:t>NI4OS-Europe </a:t>
            </a:r>
            <a:endParaRPr lang="en-US" dirty="0"/>
          </a:p>
        </p:txBody>
      </p:sp>
      <p:sp>
        <p:nvSpPr>
          <p:cNvPr id="4" name="Footer Placeholder 3"/>
          <p:cNvSpPr>
            <a:spLocks noGrp="1"/>
          </p:cNvSpPr>
          <p:nvPr>
            <p:ph type="ftr" sz="quarter" idx="11"/>
          </p:nvPr>
        </p:nvSpPr>
        <p:spPr/>
        <p:txBody>
          <a:bodyPr/>
          <a:lstStyle/>
          <a:p>
            <a:r>
              <a:rPr lang="el-GR" b="1" dirty="0"/>
              <a:t>Ανοικτή Επιστήμη: Από τη θ</a:t>
            </a:r>
            <a:r>
              <a:rPr lang="el-GR" b="1" dirty="0" smtClean="0"/>
              <a:t>εωρία </a:t>
            </a:r>
            <a:r>
              <a:rPr lang="el-GR" b="1" dirty="0"/>
              <a:t>στην Πράξη</a:t>
            </a:r>
            <a:r>
              <a:rPr lang="en-US" b="1" dirty="0"/>
              <a:t>, </a:t>
            </a:r>
            <a:r>
              <a:rPr lang="el-GR" b="1" dirty="0" smtClean="0"/>
              <a:t>2</a:t>
            </a:r>
            <a:r>
              <a:rPr lang="en-US" b="1" dirty="0" smtClean="0"/>
              <a:t>4</a:t>
            </a:r>
            <a:r>
              <a:rPr lang="el-GR" b="1" dirty="0" smtClean="0"/>
              <a:t>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8</a:t>
            </a:fld>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pic>
        <p:nvPicPr>
          <p:cNvPr id="9" name="Picture 8"/>
          <p:cNvPicPr/>
          <p:nvPr/>
        </p:nvPicPr>
        <p:blipFill rotWithShape="1">
          <a:blip r:embed="rId5" cstate="print">
            <a:extLst>
              <a:ext uri="{28A0092B-C50C-407E-A947-70E740481C1C}">
                <a14:useLocalDpi xmlns:a14="http://schemas.microsoft.com/office/drawing/2010/main" val="0"/>
              </a:ext>
            </a:extLst>
          </a:blip>
          <a:srcRect l="35575" t="31285" r="27685" b="25171"/>
          <a:stretch/>
        </p:blipFill>
        <p:spPr bwMode="auto">
          <a:xfrm>
            <a:off x="8335632" y="1580036"/>
            <a:ext cx="3529445" cy="205204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1" name="Content Placeholder 8"/>
          <p:cNvSpPr>
            <a:spLocks noGrp="1"/>
          </p:cNvSpPr>
          <p:nvPr>
            <p:ph idx="1"/>
          </p:nvPr>
        </p:nvSpPr>
        <p:spPr>
          <a:xfrm>
            <a:off x="0" y="942447"/>
            <a:ext cx="9549246" cy="5416373"/>
          </a:xfrm>
        </p:spPr>
        <p:txBody>
          <a:bodyPr>
            <a:normAutofit lnSpcReduction="10000"/>
          </a:bodyPr>
          <a:lstStyle/>
          <a:p>
            <a:r>
              <a:rPr lang="en-US" sz="2700" b="1" dirty="0" smtClean="0">
                <a:solidFill>
                  <a:srgbClr val="FF0000"/>
                </a:solidFill>
              </a:rPr>
              <a:t>NI4OS-Europe</a:t>
            </a:r>
            <a:r>
              <a:rPr lang="en-US" sz="2700" b="1" dirty="0" smtClean="0"/>
              <a:t> </a:t>
            </a:r>
            <a:r>
              <a:rPr lang="en-US" sz="2700" b="1" dirty="0"/>
              <a:t>≡ </a:t>
            </a:r>
            <a:r>
              <a:rPr lang="en-US" sz="2700" b="1" dirty="0">
                <a:solidFill>
                  <a:srgbClr val="FF0000"/>
                </a:solidFill>
              </a:rPr>
              <a:t>N</a:t>
            </a:r>
            <a:r>
              <a:rPr lang="en-US" sz="2700" b="1" dirty="0"/>
              <a:t>ational </a:t>
            </a:r>
            <a:r>
              <a:rPr lang="en-US" sz="2700" b="1" dirty="0">
                <a:solidFill>
                  <a:srgbClr val="FF0000"/>
                </a:solidFill>
              </a:rPr>
              <a:t>I</a:t>
            </a:r>
            <a:r>
              <a:rPr lang="en-US" sz="2700" b="1" dirty="0"/>
              <a:t>nitiatives </a:t>
            </a:r>
            <a:r>
              <a:rPr lang="en-US" sz="2700" b="1" dirty="0">
                <a:solidFill>
                  <a:srgbClr val="FF0000"/>
                </a:solidFill>
              </a:rPr>
              <a:t>for</a:t>
            </a:r>
            <a:r>
              <a:rPr lang="en-US" sz="2700" b="1" dirty="0"/>
              <a:t> </a:t>
            </a:r>
            <a:r>
              <a:rPr lang="en-US" sz="2700" b="1" dirty="0">
                <a:solidFill>
                  <a:srgbClr val="FF0000"/>
                </a:solidFill>
              </a:rPr>
              <a:t>O</a:t>
            </a:r>
            <a:r>
              <a:rPr lang="en-US" sz="2700" b="1" dirty="0"/>
              <a:t>pen </a:t>
            </a:r>
            <a:r>
              <a:rPr lang="en-US" sz="2700" b="1" dirty="0">
                <a:solidFill>
                  <a:srgbClr val="FF0000"/>
                </a:solidFill>
              </a:rPr>
              <a:t>S</a:t>
            </a:r>
            <a:r>
              <a:rPr lang="en-US" sz="2700" b="1" dirty="0"/>
              <a:t>cience in </a:t>
            </a:r>
            <a:r>
              <a:rPr lang="en-US" sz="2700" b="1" dirty="0">
                <a:solidFill>
                  <a:srgbClr val="FF0000"/>
                </a:solidFill>
              </a:rPr>
              <a:t>Europe</a:t>
            </a:r>
            <a:r>
              <a:rPr lang="en-US" sz="2700" b="1" dirty="0"/>
              <a:t> </a:t>
            </a:r>
            <a:endParaRPr lang="en-US" sz="2700" b="1" dirty="0" smtClean="0"/>
          </a:p>
          <a:p>
            <a:r>
              <a:rPr lang="el-GR" sz="2700" dirty="0" smtClean="0"/>
              <a:t>Το </a:t>
            </a:r>
            <a:r>
              <a:rPr lang="en-US" sz="2700" dirty="0" smtClean="0"/>
              <a:t>NI4OS-Europe </a:t>
            </a:r>
            <a:r>
              <a:rPr lang="el-GR" sz="2700" dirty="0" smtClean="0"/>
              <a:t>αποτελείται από 22 συμμετέχοντες</a:t>
            </a:r>
            <a:endParaRPr lang="en-US" sz="2700" dirty="0" smtClean="0"/>
          </a:p>
          <a:p>
            <a:pPr marL="0" indent="0">
              <a:buNone/>
            </a:pPr>
            <a:r>
              <a:rPr lang="el-GR" sz="2700" dirty="0" smtClean="0"/>
              <a:t>από την περιοχή της Νοτιοανατολικής Ευρώπης, </a:t>
            </a:r>
            <a:endParaRPr lang="en-US" sz="2700" dirty="0" smtClean="0"/>
          </a:p>
          <a:p>
            <a:pPr marL="0" indent="0">
              <a:buNone/>
            </a:pPr>
            <a:r>
              <a:rPr lang="el-GR" sz="2700" dirty="0" smtClean="0"/>
              <a:t>Ανατολικής Μεσογείου και </a:t>
            </a:r>
            <a:r>
              <a:rPr lang="en-US" sz="2700" dirty="0" smtClean="0"/>
              <a:t>A</a:t>
            </a:r>
            <a:r>
              <a:rPr lang="el-GR" sz="2700" dirty="0" err="1" smtClean="0"/>
              <a:t>νατολικού</a:t>
            </a:r>
            <a:r>
              <a:rPr lang="el-GR" sz="2700" dirty="0" smtClean="0"/>
              <a:t> Καυκάσου </a:t>
            </a:r>
          </a:p>
          <a:p>
            <a:pPr marL="0" indent="0">
              <a:buNone/>
            </a:pPr>
            <a:endParaRPr lang="el-GR" sz="2700" dirty="0" smtClean="0"/>
          </a:p>
          <a:p>
            <a:r>
              <a:rPr lang="el-GR" sz="2700" dirty="0" smtClean="0"/>
              <a:t>Χρηματοδοτείται από το πλαίσιο Ορίζοντας 2020</a:t>
            </a:r>
          </a:p>
          <a:p>
            <a:r>
              <a:rPr lang="el-GR" sz="2700" dirty="0" smtClean="0"/>
              <a:t>Συνολική χρηματοδότηση </a:t>
            </a:r>
            <a:r>
              <a:rPr lang="el-GR" sz="2700" b="1" dirty="0" smtClean="0">
                <a:solidFill>
                  <a:srgbClr val="FF0000"/>
                </a:solidFill>
              </a:rPr>
              <a:t>1220 εργατοωρών</a:t>
            </a:r>
          </a:p>
          <a:p>
            <a:r>
              <a:rPr lang="el-GR" sz="2700" dirty="0" smtClean="0"/>
              <a:t>Συνολικός Προϋπολογισμός </a:t>
            </a:r>
            <a:r>
              <a:rPr lang="en-US" sz="2700" b="1" dirty="0" smtClean="0">
                <a:solidFill>
                  <a:srgbClr val="FF0000"/>
                </a:solidFill>
              </a:rPr>
              <a:t>€5.6</a:t>
            </a:r>
            <a:r>
              <a:rPr lang="el-GR" sz="2700" b="1" dirty="0" smtClean="0">
                <a:solidFill>
                  <a:srgbClr val="FF0000"/>
                </a:solidFill>
              </a:rPr>
              <a:t> εκ.</a:t>
            </a:r>
            <a:endParaRPr lang="en-US" sz="2700" b="1" dirty="0">
              <a:solidFill>
                <a:srgbClr val="FF0000"/>
              </a:solidFill>
            </a:endParaRPr>
          </a:p>
          <a:p>
            <a:r>
              <a:rPr lang="en-US" sz="2700" dirty="0" smtClean="0"/>
              <a:t>H</a:t>
            </a:r>
            <a:r>
              <a:rPr lang="el-GR" sz="2700" dirty="0"/>
              <a:t> </a:t>
            </a:r>
            <a:r>
              <a:rPr lang="el-GR" sz="2700" dirty="0" smtClean="0"/>
              <a:t>διάρκεια του προγράμματος είναι 36 μήνες</a:t>
            </a:r>
          </a:p>
          <a:p>
            <a:r>
              <a:rPr lang="el-GR" sz="2700" dirty="0" smtClean="0"/>
              <a:t>Το πρόγραμμα ξεκίνησε την </a:t>
            </a:r>
            <a:r>
              <a:rPr lang="el-GR" sz="2700" b="1" dirty="0" smtClean="0">
                <a:solidFill>
                  <a:srgbClr val="FF0000"/>
                </a:solidFill>
              </a:rPr>
              <a:t>01/09/2019</a:t>
            </a:r>
          </a:p>
          <a:p>
            <a:r>
              <a:rPr lang="el-GR" sz="2700" dirty="0" smtClean="0">
                <a:solidFill>
                  <a:schemeClr val="tx1"/>
                </a:solidFill>
              </a:rPr>
              <a:t>Βασίστηκε πάνω στα </a:t>
            </a:r>
            <a:r>
              <a:rPr lang="en-US" sz="2400" dirty="0">
                <a:latin typeface="Algerian" panose="04020705040A02060702" pitchFamily="82" charset="0"/>
              </a:rPr>
              <a:t>SEEREN, SEE-GRID, </a:t>
            </a:r>
            <a:endParaRPr lang="en-US" sz="2400" dirty="0" smtClean="0">
              <a:latin typeface="Algerian" panose="04020705040A02060702" pitchFamily="82" charset="0"/>
            </a:endParaRPr>
          </a:p>
          <a:p>
            <a:pPr marL="0" indent="0">
              <a:buNone/>
            </a:pPr>
            <a:r>
              <a:rPr lang="en-US" sz="2400" dirty="0" smtClean="0">
                <a:latin typeface="Algerian" panose="04020705040A02060702" pitchFamily="82" charset="0"/>
              </a:rPr>
              <a:t>SEE-GRID-SCI</a:t>
            </a:r>
            <a:r>
              <a:rPr lang="en-US" sz="2400" dirty="0">
                <a:latin typeface="Algerian" panose="04020705040A02060702" pitchFamily="82" charset="0"/>
              </a:rPr>
              <a:t>, HPC-SEE, </a:t>
            </a:r>
            <a:r>
              <a:rPr lang="en-US" sz="2400" dirty="0" err="1" smtClean="0">
                <a:latin typeface="Algerian" panose="04020705040A02060702" pitchFamily="82" charset="0"/>
              </a:rPr>
              <a:t>LinkSCEEM</a:t>
            </a:r>
            <a:r>
              <a:rPr lang="el-GR" sz="2400" dirty="0" smtClean="0">
                <a:latin typeface="Algerian" panose="04020705040A02060702" pitchFamily="82" charset="0"/>
              </a:rPr>
              <a:t>, </a:t>
            </a:r>
            <a:r>
              <a:rPr lang="en-US" sz="2400" dirty="0" smtClean="0">
                <a:latin typeface="Algerian" panose="04020705040A02060702" pitchFamily="82" charset="0"/>
              </a:rPr>
              <a:t>VI-SEEM</a:t>
            </a:r>
            <a:r>
              <a:rPr lang="el-GR" sz="2400" dirty="0" smtClean="0">
                <a:latin typeface="Algerian" panose="04020705040A02060702" pitchFamily="82" charset="0"/>
              </a:rPr>
              <a:t>, </a:t>
            </a:r>
            <a:r>
              <a:rPr lang="en-US" sz="2400" dirty="0" err="1" smtClean="0">
                <a:latin typeface="Algerian" panose="04020705040A02060702" pitchFamily="82" charset="0"/>
              </a:rPr>
              <a:t>Openaire</a:t>
            </a:r>
            <a:endParaRPr lang="en-US" sz="2400" dirty="0">
              <a:solidFill>
                <a:schemeClr val="tx1"/>
              </a:solidFill>
            </a:endParaRPr>
          </a:p>
        </p:txBody>
      </p:sp>
      <p:sp>
        <p:nvSpPr>
          <p:cNvPr id="12" name="Content Placeholder 8"/>
          <p:cNvSpPr txBox="1">
            <a:spLocks/>
          </p:cNvSpPr>
          <p:nvPr/>
        </p:nvSpPr>
        <p:spPr>
          <a:xfrm>
            <a:off x="0" y="910243"/>
            <a:ext cx="9549246" cy="487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3875BF"/>
              </a:buClr>
              <a:buSzPct val="70000"/>
              <a:buFont typeface="Wingdings" panose="05000000000000000000" pitchFamily="2" charset="2"/>
              <a:buChar char="q"/>
              <a:defRPr sz="2800" kern="1200">
                <a:solidFill>
                  <a:srgbClr val="193557"/>
                </a:solidFill>
                <a:latin typeface="+mn-lt"/>
                <a:ea typeface="+mn-ea"/>
                <a:cs typeface="+mn-cs"/>
              </a:defRPr>
            </a:lvl1pPr>
            <a:lvl2pPr marL="685800" indent="-228600" algn="l" defTabSz="914400" rtl="0" eaLnBrk="1" latinLnBrk="0" hangingPunct="1">
              <a:lnSpc>
                <a:spcPct val="90000"/>
              </a:lnSpc>
              <a:spcBef>
                <a:spcPts val="500"/>
              </a:spcBef>
              <a:buClr>
                <a:srgbClr val="3875BF"/>
              </a:buClr>
              <a:buSzPct val="70000"/>
              <a:buFont typeface="Wingdings" panose="05000000000000000000" pitchFamily="2" charset="2"/>
              <a:buChar char="q"/>
              <a:defRPr sz="2400" kern="1200">
                <a:solidFill>
                  <a:srgbClr val="193557"/>
                </a:solidFill>
                <a:latin typeface="+mn-lt"/>
                <a:ea typeface="+mn-ea"/>
                <a:cs typeface="+mn-cs"/>
              </a:defRPr>
            </a:lvl2pPr>
            <a:lvl3pPr marL="1143000" indent="-228600" algn="l" defTabSz="914400" rtl="0" eaLnBrk="1" latinLnBrk="0" hangingPunct="1">
              <a:lnSpc>
                <a:spcPct val="90000"/>
              </a:lnSpc>
              <a:spcBef>
                <a:spcPts val="500"/>
              </a:spcBef>
              <a:buClr>
                <a:srgbClr val="3875BF"/>
              </a:buClr>
              <a:buSzPct val="70000"/>
              <a:buFont typeface="Wingdings" panose="05000000000000000000" pitchFamily="2" charset="2"/>
              <a:buChar char="q"/>
              <a:defRPr sz="2000" kern="1200">
                <a:solidFill>
                  <a:srgbClr val="193557"/>
                </a:solidFill>
                <a:latin typeface="+mn-lt"/>
                <a:ea typeface="+mn-ea"/>
                <a:cs typeface="+mn-cs"/>
              </a:defRPr>
            </a:lvl3pPr>
            <a:lvl4pPr marL="1600200" indent="-228600" algn="l" defTabSz="914400" rtl="0" eaLnBrk="1" latinLnBrk="0" hangingPunct="1">
              <a:lnSpc>
                <a:spcPct val="90000"/>
              </a:lnSpc>
              <a:spcBef>
                <a:spcPts val="500"/>
              </a:spcBef>
              <a:buClr>
                <a:srgbClr val="3875BF"/>
              </a:buClr>
              <a:buSzPct val="70000"/>
              <a:buFont typeface="Wingdings" panose="05000000000000000000" pitchFamily="2" charset="2"/>
              <a:buChar char="q"/>
              <a:defRPr sz="1800" kern="1200">
                <a:solidFill>
                  <a:srgbClr val="193557"/>
                </a:solidFill>
                <a:latin typeface="+mn-lt"/>
                <a:ea typeface="+mn-ea"/>
                <a:cs typeface="+mn-cs"/>
              </a:defRPr>
            </a:lvl4pPr>
            <a:lvl5pPr marL="2057400" indent="-228600" algn="l" defTabSz="914400" rtl="0" eaLnBrk="1" latinLnBrk="0" hangingPunct="1">
              <a:lnSpc>
                <a:spcPct val="90000"/>
              </a:lnSpc>
              <a:spcBef>
                <a:spcPts val="500"/>
              </a:spcBef>
              <a:buClr>
                <a:srgbClr val="3875BF"/>
              </a:buClr>
              <a:buSzPct val="70000"/>
              <a:buFont typeface="Wingdings" panose="05000000000000000000" pitchFamily="2" charset="2"/>
              <a:buChar char="q"/>
              <a:defRPr sz="1800" kern="1200">
                <a:solidFill>
                  <a:srgbClr val="1935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dirty="0" smtClean="0">
                <a:solidFill>
                  <a:srgbClr val="FF0000"/>
                </a:solidFill>
              </a:rPr>
              <a:t>NI4OS-Europe</a:t>
            </a:r>
            <a:r>
              <a:rPr lang="en-US" sz="2700" b="1" dirty="0" smtClean="0"/>
              <a:t> ≡ </a:t>
            </a:r>
            <a:r>
              <a:rPr lang="en-US" sz="2700" b="1" dirty="0" smtClean="0">
                <a:solidFill>
                  <a:srgbClr val="FF0000"/>
                </a:solidFill>
              </a:rPr>
              <a:t>N</a:t>
            </a:r>
            <a:r>
              <a:rPr lang="en-US" sz="2700" b="1" dirty="0" smtClean="0"/>
              <a:t>ational </a:t>
            </a:r>
            <a:r>
              <a:rPr lang="en-US" sz="2700" b="1" dirty="0" smtClean="0">
                <a:solidFill>
                  <a:srgbClr val="FF0000"/>
                </a:solidFill>
              </a:rPr>
              <a:t>I</a:t>
            </a:r>
            <a:r>
              <a:rPr lang="en-US" sz="2700" b="1" dirty="0" smtClean="0"/>
              <a:t>nitiatives </a:t>
            </a:r>
            <a:r>
              <a:rPr lang="en-US" sz="2700" b="1" dirty="0" smtClean="0">
                <a:solidFill>
                  <a:srgbClr val="FF0000"/>
                </a:solidFill>
              </a:rPr>
              <a:t>for</a:t>
            </a:r>
            <a:r>
              <a:rPr lang="en-US" sz="2700" b="1" dirty="0" smtClean="0"/>
              <a:t> </a:t>
            </a:r>
            <a:r>
              <a:rPr lang="en-US" sz="2700" b="1" dirty="0" smtClean="0">
                <a:solidFill>
                  <a:srgbClr val="FF0000"/>
                </a:solidFill>
              </a:rPr>
              <a:t>O</a:t>
            </a:r>
            <a:r>
              <a:rPr lang="en-US" sz="2700" b="1" dirty="0" smtClean="0"/>
              <a:t>pen </a:t>
            </a:r>
            <a:r>
              <a:rPr lang="en-US" sz="2700" b="1" dirty="0" smtClean="0">
                <a:solidFill>
                  <a:srgbClr val="FF0000"/>
                </a:solidFill>
              </a:rPr>
              <a:t>S</a:t>
            </a:r>
            <a:r>
              <a:rPr lang="en-US" sz="2700" b="1" dirty="0" smtClean="0"/>
              <a:t>cience in </a:t>
            </a:r>
            <a:r>
              <a:rPr lang="en-US" sz="2700" b="1" dirty="0" smtClean="0">
                <a:solidFill>
                  <a:srgbClr val="FF0000"/>
                </a:solidFill>
              </a:rPr>
              <a:t>Europe</a:t>
            </a:r>
            <a:r>
              <a:rPr lang="en-US" sz="2700" b="1" dirty="0" smtClean="0"/>
              <a:t> </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54629" y="1568614"/>
            <a:ext cx="1534940" cy="1228212"/>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35632" y="4227865"/>
            <a:ext cx="3553937" cy="1991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5389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p:nvSpPr>
        <p:spPr>
          <a:xfrm>
            <a:off x="0" y="939978"/>
            <a:ext cx="12192000" cy="5926975"/>
          </a:xfrm>
          <a:prstGeom prst="rect">
            <a:avLst/>
          </a:prstGeom>
          <a:solidFill>
            <a:schemeClr val="bg1">
              <a:alpha val="70000"/>
            </a:schemeClr>
          </a:solidFill>
          <a:ln>
            <a:solidFill>
              <a:schemeClr val="bg1">
                <a:alpha val="81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lstStyle/>
          <a:p>
            <a:r>
              <a:rPr lang="el-GR" dirty="0" smtClean="0"/>
              <a:t>Αποστολή και Όραμα</a:t>
            </a:r>
            <a:r>
              <a:rPr lang="en-US" dirty="0" smtClean="0"/>
              <a:t> </a:t>
            </a:r>
            <a:r>
              <a:rPr lang="el-GR" dirty="0"/>
              <a:t>του προγράμματος </a:t>
            </a:r>
            <a:r>
              <a:rPr lang="en-US" dirty="0"/>
              <a:t>NI4OS-Europe </a:t>
            </a:r>
          </a:p>
        </p:txBody>
      </p:sp>
      <p:sp>
        <p:nvSpPr>
          <p:cNvPr id="4" name="Footer Placeholder 3"/>
          <p:cNvSpPr>
            <a:spLocks noGrp="1"/>
          </p:cNvSpPr>
          <p:nvPr>
            <p:ph type="ftr" sz="quarter" idx="11"/>
          </p:nvPr>
        </p:nvSpPr>
        <p:spPr/>
        <p:txBody>
          <a:bodyPr/>
          <a:lstStyle/>
          <a:p>
            <a:r>
              <a:rPr lang="el-GR" b="1" dirty="0"/>
              <a:t>Ανοικτή Επιστήμη: Από τη </a:t>
            </a:r>
            <a:r>
              <a:rPr lang="el-GR" b="1" dirty="0" smtClean="0"/>
              <a:t>θεωρία </a:t>
            </a:r>
            <a:r>
              <a:rPr lang="el-GR" b="1" dirty="0"/>
              <a:t>στην Πράξη</a:t>
            </a:r>
            <a:r>
              <a:rPr lang="en-US" b="1" dirty="0"/>
              <a:t>, </a:t>
            </a:r>
            <a:r>
              <a:rPr lang="el-GR" b="1" dirty="0" smtClean="0"/>
              <a:t>2</a:t>
            </a:r>
            <a:r>
              <a:rPr lang="en-US" b="1" dirty="0"/>
              <a:t>4</a:t>
            </a:r>
            <a:r>
              <a:rPr lang="el-GR" b="1" dirty="0" smtClean="0"/>
              <a:t> </a:t>
            </a:r>
            <a:r>
              <a:rPr lang="el-GR" b="1" dirty="0"/>
              <a:t>Οκτωβρίου 2019</a:t>
            </a:r>
            <a:endParaRPr lang="en-US" b="1" dirty="0"/>
          </a:p>
        </p:txBody>
      </p:sp>
      <p:sp>
        <p:nvSpPr>
          <p:cNvPr id="5" name="Slide Number Placeholder 4"/>
          <p:cNvSpPr>
            <a:spLocks noGrp="1"/>
          </p:cNvSpPr>
          <p:nvPr>
            <p:ph type="sldNum" sz="quarter" idx="12"/>
          </p:nvPr>
        </p:nvSpPr>
        <p:spPr/>
        <p:txBody>
          <a:bodyPr/>
          <a:lstStyle/>
          <a:p>
            <a:fld id="{E8321681-3B98-44C9-B431-7E0EFD004BBE}" type="slidenum">
              <a:rPr lang="en-US" smtClean="0"/>
              <a:t>9</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33946" y="-8954"/>
            <a:ext cx="1258053" cy="939979"/>
          </a:xfrm>
          <a:prstGeom prst="rect">
            <a:avLst/>
          </a:prstGeom>
        </p:spPr>
      </p:pic>
      <p:pic>
        <p:nvPicPr>
          <p:cNvPr id="9" name="Picture 8"/>
          <p:cNvPicPr/>
          <p:nvPr/>
        </p:nvPicPr>
        <p:blipFill rotWithShape="1">
          <a:blip r:embed="rId5">
            <a:extLst>
              <a:ext uri="{28A0092B-C50C-407E-A947-70E740481C1C}">
                <a14:useLocalDpi xmlns:a14="http://schemas.microsoft.com/office/drawing/2010/main" val="0"/>
              </a:ext>
            </a:extLst>
          </a:blip>
          <a:srcRect l="35575" t="31285" r="27685" b="25171"/>
          <a:stretch/>
        </p:blipFill>
        <p:spPr bwMode="auto">
          <a:xfrm>
            <a:off x="2763983" y="2238256"/>
            <a:ext cx="6520542" cy="398156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1" name="Content Placeholder 8"/>
          <p:cNvSpPr>
            <a:spLocks noGrp="1"/>
          </p:cNvSpPr>
          <p:nvPr>
            <p:ph idx="1"/>
          </p:nvPr>
        </p:nvSpPr>
        <p:spPr>
          <a:xfrm>
            <a:off x="-1" y="939978"/>
            <a:ext cx="12191999" cy="4805362"/>
          </a:xfrm>
        </p:spPr>
        <p:txBody>
          <a:bodyPr>
            <a:normAutofit/>
          </a:bodyPr>
          <a:lstStyle/>
          <a:p>
            <a:pPr marL="0" indent="0">
              <a:buNone/>
            </a:pPr>
            <a:r>
              <a:rPr lang="el-GR" sz="2700" i="1" dirty="0" smtClean="0"/>
              <a:t>Η αποστολή αλλά και το όραμα του προγράμματος </a:t>
            </a:r>
            <a:r>
              <a:rPr lang="en-US" sz="2700" i="1" dirty="0" smtClean="0"/>
              <a:t>NI4OS-Europe </a:t>
            </a:r>
            <a:r>
              <a:rPr lang="el-GR" sz="2700" i="1" dirty="0" smtClean="0"/>
              <a:t>είναι να γίνει πυρήνας συνεισφοράς στο </a:t>
            </a:r>
            <a:r>
              <a:rPr lang="el-GR" sz="2700" i="1" dirty="0" err="1" smtClean="0"/>
              <a:t>πορτφόλιο</a:t>
            </a:r>
            <a:r>
              <a:rPr lang="el-GR" sz="2700" i="1" dirty="0" smtClean="0"/>
              <a:t> υπηρεσιών του </a:t>
            </a:r>
            <a:r>
              <a:rPr lang="en-US" sz="2700" i="1" dirty="0" smtClean="0"/>
              <a:t>EOSC</a:t>
            </a:r>
            <a:r>
              <a:rPr lang="el-GR" sz="2700" i="1" dirty="0" smtClean="0"/>
              <a:t>, να συνεισφέρει στην διακυβέρνηση του</a:t>
            </a:r>
            <a:r>
              <a:rPr lang="en-US" sz="2700" i="1" dirty="0" smtClean="0"/>
              <a:t> EOSC </a:t>
            </a:r>
            <a:r>
              <a:rPr lang="el-GR" sz="2700" i="1" dirty="0" smtClean="0"/>
              <a:t>και να εξασφαλίσει τη συμπερίληψη σε Ευρωπαϊκό επίπεδο.</a:t>
            </a:r>
            <a:endParaRPr lang="en-US" sz="2700" i="1" dirty="0"/>
          </a:p>
        </p:txBody>
      </p:sp>
    </p:spTree>
    <p:extLst>
      <p:ext uri="{BB962C8B-B14F-4D97-AF65-F5344CB8AC3E}">
        <p14:creationId xmlns:p14="http://schemas.microsoft.com/office/powerpoint/2010/main" val="2980326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9355</TotalTime>
  <Words>2300</Words>
  <Application>Microsoft Office PowerPoint</Application>
  <PresentationFormat>Widescreen</PresentationFormat>
  <Paragraphs>408</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 Unicode MS</vt:lpstr>
      <vt:lpstr>Algerian</vt:lpstr>
      <vt:lpstr>Arial</vt:lpstr>
      <vt:lpstr>Calibri</vt:lpstr>
      <vt:lpstr>Calibri Light</vt:lpstr>
      <vt:lpstr>Times New Roman</vt:lpstr>
      <vt:lpstr>Wingdings</vt:lpstr>
      <vt:lpstr>Office Theme</vt:lpstr>
      <vt:lpstr>Απογειώνοντας την (ανοικτή) επιστήμη στο Ευρωπαϊκό Νέφος </vt:lpstr>
      <vt:lpstr>Περιεχόμενα</vt:lpstr>
      <vt:lpstr>Τι είναι το Ευρωπαϊκό Νέφος Ανοικτής Επιστήμης;</vt:lpstr>
      <vt:lpstr>Τι είναι το Ευρωπαϊκό Νέφος Ανοικτής Επιστήμης;</vt:lpstr>
      <vt:lpstr>Γιατί το Ευρωπαϊκό Νέφος Ανοικτής Επιστήμης;</vt:lpstr>
      <vt:lpstr>Ειδικά σχεδιασμένες δραστηριότητες του H2020 για την υλοποίηση του EOSC  </vt:lpstr>
      <vt:lpstr>Προγράμματα INFRAEOSC-05-b-2018-2019 </vt:lpstr>
      <vt:lpstr>Το πρόγραμμα NI4OS-Europe </vt:lpstr>
      <vt:lpstr>Αποστολή και Όραμα του προγράμματος NI4OS-Europe </vt:lpstr>
      <vt:lpstr>Συμμετέχοντες στο πρόγραμμα NI4OS-Europe </vt:lpstr>
      <vt:lpstr>Γενικός στόχος του προγράμματος NI4OS-Europe</vt:lpstr>
      <vt:lpstr>Επιμέρους στόχοι του προγράμματος NI4OS-Europe</vt:lpstr>
      <vt:lpstr>Δημιουργία Εθνικών Πρωτοβουλιών OSC </vt:lpstr>
      <vt:lpstr>Δημιουργία Εθνικών Πρωτοβουλιών OSC </vt:lpstr>
      <vt:lpstr>Συνεργασία και προετοιμασία για συμπερίληψη υπηρεσιών </vt:lpstr>
      <vt:lpstr>Συμπερίληψη υπηρεσιών </vt:lpstr>
      <vt:lpstr>Συμπερίληψη υπηρεσιών </vt:lpstr>
      <vt:lpstr>Γενικές υπηρεσίες </vt:lpstr>
      <vt:lpstr>Παραδείγματα θεματικών υπηρεσιών </vt:lpstr>
      <vt:lpstr>Παραδείγματα θεματικών υπηρεσιών </vt:lpstr>
      <vt:lpstr>Μεθοδολογίες Open Research Data Management  (ORDM)</vt:lpstr>
      <vt:lpstr>Εμπλοκή της επιστημονική κοινότητας</vt:lpstr>
      <vt:lpstr>Εμπλοκή της επιστημονική κοινότητας - Εκπαίδευση</vt:lpstr>
      <vt:lpstr>Το NI4OS-Europe στο οικοσύστημα του EOSC και η συνολική στρατηγική </vt:lpstr>
      <vt:lpstr>Εθνικά σημεία επικοινωνίας</vt:lpstr>
      <vt:lpstr>Η εμπειρία σας μετρά στο NI4OS-Europe</vt:lpstr>
      <vt:lpstr>Ας απογειώσουμε την επιστήμη στα νέφη…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Athanasaki</dc:creator>
  <cp:lastModifiedBy>user</cp:lastModifiedBy>
  <cp:revision>678</cp:revision>
  <dcterms:created xsi:type="dcterms:W3CDTF">2019-09-25T09:37:53Z</dcterms:created>
  <dcterms:modified xsi:type="dcterms:W3CDTF">2019-10-31T07:19:24Z</dcterms:modified>
</cp:coreProperties>
</file>