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9"/>
  </p:notesMasterIdLst>
  <p:handoutMasterIdLst>
    <p:handoutMasterId r:id="rId20"/>
  </p:handoutMasterIdLst>
  <p:sldIdLst>
    <p:sldId id="256" r:id="rId2"/>
    <p:sldId id="283" r:id="rId3"/>
    <p:sldId id="278" r:id="rId4"/>
    <p:sldId id="279" r:id="rId5"/>
    <p:sldId id="280" r:id="rId6"/>
    <p:sldId id="259" r:id="rId7"/>
    <p:sldId id="281" r:id="rId8"/>
    <p:sldId id="273" r:id="rId9"/>
    <p:sldId id="274" r:id="rId10"/>
    <p:sldId id="275" r:id="rId11"/>
    <p:sldId id="263" r:id="rId12"/>
    <p:sldId id="267" r:id="rId13"/>
    <p:sldId id="282" r:id="rId14"/>
    <p:sldId id="268" r:id="rId15"/>
    <p:sldId id="269" r:id="rId16"/>
    <p:sldId id="276" r:id="rId17"/>
    <p:sldId id="271" r:id="rId18"/>
  </p:sldIdLst>
  <p:sldSz cx="9144000" cy="6858000" type="screen4x3"/>
  <p:notesSz cx="7010400" cy="92964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95AE"/>
    <a:srgbClr val="5A8B25"/>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464" autoAdjust="0"/>
  </p:normalViewPr>
  <p:slideViewPr>
    <p:cSldViewPr>
      <p:cViewPr varScale="1">
        <p:scale>
          <a:sx n="93" d="100"/>
          <a:sy n="93" d="100"/>
        </p:scale>
        <p:origin x="1518"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A9B401-EE8A-4A22-8829-6066C9114BC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l-GR"/>
        </a:p>
      </dgm:t>
    </dgm:pt>
    <dgm:pt modelId="{B7B9E246-CA4B-4E7A-A61F-2505E64F2D6D}">
      <dgm:prSet phldrT="[Text]"/>
      <dgm:spPr>
        <a:solidFill>
          <a:srgbClr val="5A8B25"/>
        </a:solidFill>
      </dgm:spPr>
      <dgm:t>
        <a:bodyPr/>
        <a:lstStyle/>
        <a:p>
          <a:r>
            <a:rPr lang="el-GR" dirty="0" smtClean="0">
              <a:latin typeface="+mj-lt"/>
            </a:rPr>
            <a:t>«</a:t>
          </a:r>
          <a:r>
            <a:rPr lang="el-GR" b="1" dirty="0" smtClean="0">
              <a:latin typeface="+mj-lt"/>
            </a:rPr>
            <a:t>Πράσινος Δρόμος» - </a:t>
          </a:r>
          <a:r>
            <a:rPr lang="en-US" b="1" dirty="0" smtClean="0">
              <a:latin typeface="+mj-lt"/>
            </a:rPr>
            <a:t>“Green Route”</a:t>
          </a:r>
          <a:endParaRPr lang="el-GR" b="1" dirty="0">
            <a:latin typeface="+mj-lt"/>
          </a:endParaRPr>
        </a:p>
      </dgm:t>
    </dgm:pt>
    <dgm:pt modelId="{D68AC121-EA21-4783-A3EB-291AE8B7B03C}" type="parTrans" cxnId="{1820A996-BE4C-4864-B79F-049FFD64D75D}">
      <dgm:prSet/>
      <dgm:spPr/>
      <dgm:t>
        <a:bodyPr/>
        <a:lstStyle/>
        <a:p>
          <a:endParaRPr lang="el-GR"/>
        </a:p>
      </dgm:t>
    </dgm:pt>
    <dgm:pt modelId="{5F9D1232-88A7-4429-9B66-5D35C1780D71}" type="sibTrans" cxnId="{1820A996-BE4C-4864-B79F-049FFD64D75D}">
      <dgm:prSet/>
      <dgm:spPr/>
      <dgm:t>
        <a:bodyPr/>
        <a:lstStyle/>
        <a:p>
          <a:endParaRPr lang="el-GR"/>
        </a:p>
      </dgm:t>
    </dgm:pt>
    <dgm:pt modelId="{E89B4028-AEDD-417C-913A-2EC82836B108}">
      <dgm:prSet phldrT="[Text]"/>
      <dgm:spPr>
        <a:solidFill>
          <a:srgbClr val="CC9900"/>
        </a:solidFill>
      </dgm:spPr>
      <dgm:t>
        <a:bodyPr/>
        <a:lstStyle/>
        <a:p>
          <a:r>
            <a:rPr lang="el-GR" b="1" dirty="0" smtClean="0">
              <a:latin typeface="+mj-lt"/>
            </a:rPr>
            <a:t>«Χρυσός Δρόμος» - </a:t>
          </a:r>
          <a:r>
            <a:rPr lang="en-US" b="1" dirty="0" smtClean="0">
              <a:latin typeface="+mj-lt"/>
            </a:rPr>
            <a:t>“Gold Route”</a:t>
          </a:r>
          <a:endParaRPr lang="el-GR" b="1" dirty="0">
            <a:latin typeface="+mj-lt"/>
          </a:endParaRPr>
        </a:p>
      </dgm:t>
    </dgm:pt>
    <dgm:pt modelId="{6F2170F1-FC0B-4E54-BBB8-1539A16B7CF0}" type="parTrans" cxnId="{67855CC7-6E6F-4A22-87E7-7C36A2B79E7B}">
      <dgm:prSet/>
      <dgm:spPr/>
      <dgm:t>
        <a:bodyPr/>
        <a:lstStyle/>
        <a:p>
          <a:endParaRPr lang="el-GR"/>
        </a:p>
      </dgm:t>
    </dgm:pt>
    <dgm:pt modelId="{3046F6B3-C016-424C-B385-C68135664500}" type="sibTrans" cxnId="{67855CC7-6E6F-4A22-87E7-7C36A2B79E7B}">
      <dgm:prSet/>
      <dgm:spPr/>
      <dgm:t>
        <a:bodyPr/>
        <a:lstStyle/>
        <a:p>
          <a:endParaRPr lang="el-GR"/>
        </a:p>
      </dgm:t>
    </dgm:pt>
    <dgm:pt modelId="{7A088618-885C-48E7-A3BD-78C8D17A155F}">
      <dgm:prSet phldrT="[Text]"/>
      <dgm:spPr>
        <a:solidFill>
          <a:srgbClr val="5A8B25"/>
        </a:solidFill>
      </dgm:spPr>
      <dgm:t>
        <a:bodyPr/>
        <a:lstStyle/>
        <a:p>
          <a:r>
            <a:rPr lang="el-GR" b="0" baseline="0" dirty="0" smtClean="0">
              <a:solidFill>
                <a:schemeClr val="bg1">
                  <a:lumMod val="95000"/>
                </a:schemeClr>
              </a:solidFill>
              <a:latin typeface="+mj-lt"/>
            </a:rPr>
            <a:t>Αυτό-αρχειοθέτηση: κατάθεση από τον ερευνητή του δημοσιευμένου άρθρου σε κατάλληλο αποθετήριο ελεύθερα </a:t>
          </a:r>
          <a:r>
            <a:rPr lang="el-GR" b="0" baseline="0" dirty="0" err="1" smtClean="0">
              <a:solidFill>
                <a:schemeClr val="bg1">
                  <a:lumMod val="95000"/>
                </a:schemeClr>
              </a:solidFill>
              <a:latin typeface="+mj-lt"/>
            </a:rPr>
            <a:t>προσβάσιμο</a:t>
          </a:r>
          <a:r>
            <a:rPr lang="el-GR" b="0" baseline="0" dirty="0" smtClean="0">
              <a:solidFill>
                <a:schemeClr val="bg1">
                  <a:lumMod val="95000"/>
                </a:schemeClr>
              </a:solidFill>
              <a:latin typeface="+mj-lt"/>
            </a:rPr>
            <a:t> μέσω του Διαδικτύου, είτε άμεσα είτε μετά από περίοδο αναμονής</a:t>
          </a:r>
          <a:endParaRPr lang="el-GR" dirty="0">
            <a:solidFill>
              <a:schemeClr val="bg1">
                <a:lumMod val="95000"/>
              </a:schemeClr>
            </a:solidFill>
            <a:latin typeface="+mj-lt"/>
          </a:endParaRPr>
        </a:p>
      </dgm:t>
    </dgm:pt>
    <dgm:pt modelId="{B9261F42-CCAF-4AC1-A4E2-0FC7C7B78E5B}" type="parTrans" cxnId="{765771BA-20DA-4B33-9492-29FBC401B75F}">
      <dgm:prSet/>
      <dgm:spPr/>
      <dgm:t>
        <a:bodyPr/>
        <a:lstStyle/>
        <a:p>
          <a:endParaRPr lang="el-GR"/>
        </a:p>
      </dgm:t>
    </dgm:pt>
    <dgm:pt modelId="{D6149E60-54BF-4C68-B34C-EAA6A54AC987}" type="sibTrans" cxnId="{765771BA-20DA-4B33-9492-29FBC401B75F}">
      <dgm:prSet/>
      <dgm:spPr/>
      <dgm:t>
        <a:bodyPr/>
        <a:lstStyle/>
        <a:p>
          <a:endParaRPr lang="el-GR"/>
        </a:p>
      </dgm:t>
    </dgm:pt>
    <dgm:pt modelId="{EE2CA107-C3D2-41BD-9A64-B70870AFF71B}">
      <dgm:prSet phldrT="[Text]"/>
      <dgm:spPr>
        <a:solidFill>
          <a:srgbClr val="CC9900"/>
        </a:solidFill>
      </dgm:spPr>
      <dgm:t>
        <a:bodyPr/>
        <a:lstStyle/>
        <a:p>
          <a:r>
            <a:rPr lang="el-GR" b="0" baseline="0" dirty="0" smtClean="0">
              <a:solidFill>
                <a:schemeClr val="bg1">
                  <a:lumMod val="95000"/>
                </a:schemeClr>
              </a:solidFill>
              <a:latin typeface="+mj-lt"/>
            </a:rPr>
            <a:t>Επιστημονικές εκδόσεις: δημοσίευση σε επιστημονικά ηλεκτρονικά περιοδικά ακαδημαϊκών και ερευνητικών άρθρων τα οποία έχουν υποστεί ομότιμη αξιολόγηση, με την καταβολή </a:t>
          </a:r>
          <a:r>
            <a:rPr lang="en-US" b="0" baseline="0" dirty="0" smtClean="0">
              <a:solidFill>
                <a:schemeClr val="bg1">
                  <a:lumMod val="95000"/>
                </a:schemeClr>
              </a:solidFill>
              <a:latin typeface="+mj-lt"/>
            </a:rPr>
            <a:t>author publication charges</a:t>
          </a:r>
          <a:endParaRPr lang="el-GR" dirty="0">
            <a:solidFill>
              <a:schemeClr val="bg1">
                <a:lumMod val="95000"/>
              </a:schemeClr>
            </a:solidFill>
            <a:latin typeface="+mj-lt"/>
          </a:endParaRPr>
        </a:p>
      </dgm:t>
    </dgm:pt>
    <dgm:pt modelId="{18958C83-A6FF-4081-84E1-EC07D472399B}" type="parTrans" cxnId="{F65A52A0-2FEA-4675-8175-6432943D946B}">
      <dgm:prSet/>
      <dgm:spPr/>
      <dgm:t>
        <a:bodyPr/>
        <a:lstStyle/>
        <a:p>
          <a:endParaRPr lang="el-GR"/>
        </a:p>
      </dgm:t>
    </dgm:pt>
    <dgm:pt modelId="{6564C77C-5FA0-4CA3-9892-ADE724BC951E}" type="sibTrans" cxnId="{F65A52A0-2FEA-4675-8175-6432943D946B}">
      <dgm:prSet/>
      <dgm:spPr/>
      <dgm:t>
        <a:bodyPr/>
        <a:lstStyle/>
        <a:p>
          <a:endParaRPr lang="el-GR"/>
        </a:p>
      </dgm:t>
    </dgm:pt>
    <dgm:pt modelId="{B12A22C6-7E49-470A-A327-F13C3F6741D8}" type="pres">
      <dgm:prSet presAssocID="{48A9B401-EE8A-4A22-8829-6066C9114BC2}" presName="Name0" presStyleCnt="0">
        <dgm:presLayoutVars>
          <dgm:dir/>
          <dgm:animLvl val="lvl"/>
          <dgm:resizeHandles val="exact"/>
        </dgm:presLayoutVars>
      </dgm:prSet>
      <dgm:spPr/>
      <dgm:t>
        <a:bodyPr/>
        <a:lstStyle/>
        <a:p>
          <a:endParaRPr lang="el-GR"/>
        </a:p>
      </dgm:t>
    </dgm:pt>
    <dgm:pt modelId="{6123EEF2-1995-4E1A-8DAD-036220887635}" type="pres">
      <dgm:prSet presAssocID="{B7B9E246-CA4B-4E7A-A61F-2505E64F2D6D}" presName="composite" presStyleCnt="0"/>
      <dgm:spPr/>
    </dgm:pt>
    <dgm:pt modelId="{F1FEFA31-833C-4C35-AB9B-73034652B667}" type="pres">
      <dgm:prSet presAssocID="{B7B9E246-CA4B-4E7A-A61F-2505E64F2D6D}" presName="parTx" presStyleLbl="alignNode1" presStyleIdx="0" presStyleCnt="2">
        <dgm:presLayoutVars>
          <dgm:chMax val="0"/>
          <dgm:chPref val="0"/>
          <dgm:bulletEnabled val="1"/>
        </dgm:presLayoutVars>
      </dgm:prSet>
      <dgm:spPr/>
      <dgm:t>
        <a:bodyPr/>
        <a:lstStyle/>
        <a:p>
          <a:endParaRPr lang="el-GR"/>
        </a:p>
      </dgm:t>
    </dgm:pt>
    <dgm:pt modelId="{30DC6CAC-7223-4BE4-9647-021A33FE2581}" type="pres">
      <dgm:prSet presAssocID="{B7B9E246-CA4B-4E7A-A61F-2505E64F2D6D}" presName="desTx" presStyleLbl="alignAccFollowNode1" presStyleIdx="0" presStyleCnt="2">
        <dgm:presLayoutVars>
          <dgm:bulletEnabled val="1"/>
        </dgm:presLayoutVars>
      </dgm:prSet>
      <dgm:spPr/>
      <dgm:t>
        <a:bodyPr/>
        <a:lstStyle/>
        <a:p>
          <a:endParaRPr lang="el-GR"/>
        </a:p>
      </dgm:t>
    </dgm:pt>
    <dgm:pt modelId="{F39E911D-DEB3-49BA-BC95-81E019CA2F58}" type="pres">
      <dgm:prSet presAssocID="{5F9D1232-88A7-4429-9B66-5D35C1780D71}" presName="space" presStyleCnt="0"/>
      <dgm:spPr/>
    </dgm:pt>
    <dgm:pt modelId="{C7ABB463-0FA1-44FB-A4B4-C55DBF4168FC}" type="pres">
      <dgm:prSet presAssocID="{E89B4028-AEDD-417C-913A-2EC82836B108}" presName="composite" presStyleCnt="0"/>
      <dgm:spPr/>
    </dgm:pt>
    <dgm:pt modelId="{C3FFF702-0B18-4E84-86AF-817183A79769}" type="pres">
      <dgm:prSet presAssocID="{E89B4028-AEDD-417C-913A-2EC82836B108}" presName="parTx" presStyleLbl="alignNode1" presStyleIdx="1" presStyleCnt="2">
        <dgm:presLayoutVars>
          <dgm:chMax val="0"/>
          <dgm:chPref val="0"/>
          <dgm:bulletEnabled val="1"/>
        </dgm:presLayoutVars>
      </dgm:prSet>
      <dgm:spPr/>
      <dgm:t>
        <a:bodyPr/>
        <a:lstStyle/>
        <a:p>
          <a:endParaRPr lang="el-GR"/>
        </a:p>
      </dgm:t>
    </dgm:pt>
    <dgm:pt modelId="{518FE11C-58ED-48B9-894F-8F6FBF3D4AF0}" type="pres">
      <dgm:prSet presAssocID="{E89B4028-AEDD-417C-913A-2EC82836B108}" presName="desTx" presStyleLbl="alignAccFollowNode1" presStyleIdx="1" presStyleCnt="2">
        <dgm:presLayoutVars>
          <dgm:bulletEnabled val="1"/>
        </dgm:presLayoutVars>
      </dgm:prSet>
      <dgm:spPr/>
      <dgm:t>
        <a:bodyPr/>
        <a:lstStyle/>
        <a:p>
          <a:endParaRPr lang="el-GR"/>
        </a:p>
      </dgm:t>
    </dgm:pt>
  </dgm:ptLst>
  <dgm:cxnLst>
    <dgm:cxn modelId="{1820A996-BE4C-4864-B79F-049FFD64D75D}" srcId="{48A9B401-EE8A-4A22-8829-6066C9114BC2}" destId="{B7B9E246-CA4B-4E7A-A61F-2505E64F2D6D}" srcOrd="0" destOrd="0" parTransId="{D68AC121-EA21-4783-A3EB-291AE8B7B03C}" sibTransId="{5F9D1232-88A7-4429-9B66-5D35C1780D71}"/>
    <dgm:cxn modelId="{B4966B22-7CCC-47B1-BDA6-276E71D3C9C4}" type="presOf" srcId="{EE2CA107-C3D2-41BD-9A64-B70870AFF71B}" destId="{518FE11C-58ED-48B9-894F-8F6FBF3D4AF0}" srcOrd="0" destOrd="0" presId="urn:microsoft.com/office/officeart/2005/8/layout/hList1"/>
    <dgm:cxn modelId="{A5514F40-DD66-4C43-8577-EB5F424999B7}" type="presOf" srcId="{E89B4028-AEDD-417C-913A-2EC82836B108}" destId="{C3FFF702-0B18-4E84-86AF-817183A79769}" srcOrd="0" destOrd="0" presId="urn:microsoft.com/office/officeart/2005/8/layout/hList1"/>
    <dgm:cxn modelId="{765771BA-20DA-4B33-9492-29FBC401B75F}" srcId="{B7B9E246-CA4B-4E7A-A61F-2505E64F2D6D}" destId="{7A088618-885C-48E7-A3BD-78C8D17A155F}" srcOrd="0" destOrd="0" parTransId="{B9261F42-CCAF-4AC1-A4E2-0FC7C7B78E5B}" sibTransId="{D6149E60-54BF-4C68-B34C-EAA6A54AC987}"/>
    <dgm:cxn modelId="{F65A52A0-2FEA-4675-8175-6432943D946B}" srcId="{E89B4028-AEDD-417C-913A-2EC82836B108}" destId="{EE2CA107-C3D2-41BD-9A64-B70870AFF71B}" srcOrd="0" destOrd="0" parTransId="{18958C83-A6FF-4081-84E1-EC07D472399B}" sibTransId="{6564C77C-5FA0-4CA3-9892-ADE724BC951E}"/>
    <dgm:cxn modelId="{67855CC7-6E6F-4A22-87E7-7C36A2B79E7B}" srcId="{48A9B401-EE8A-4A22-8829-6066C9114BC2}" destId="{E89B4028-AEDD-417C-913A-2EC82836B108}" srcOrd="1" destOrd="0" parTransId="{6F2170F1-FC0B-4E54-BBB8-1539A16B7CF0}" sibTransId="{3046F6B3-C016-424C-B385-C68135664500}"/>
    <dgm:cxn modelId="{912D7E4C-1B57-4EE9-9A01-7F96501DCBE0}" type="presOf" srcId="{B7B9E246-CA4B-4E7A-A61F-2505E64F2D6D}" destId="{F1FEFA31-833C-4C35-AB9B-73034652B667}" srcOrd="0" destOrd="0" presId="urn:microsoft.com/office/officeart/2005/8/layout/hList1"/>
    <dgm:cxn modelId="{8D6470DD-07A5-4AA4-99B7-B7B5AF7BBF26}" type="presOf" srcId="{48A9B401-EE8A-4A22-8829-6066C9114BC2}" destId="{B12A22C6-7E49-470A-A327-F13C3F6741D8}" srcOrd="0" destOrd="0" presId="urn:microsoft.com/office/officeart/2005/8/layout/hList1"/>
    <dgm:cxn modelId="{C6D47E3F-CA90-457E-BBE4-1B1C711E9217}" type="presOf" srcId="{7A088618-885C-48E7-A3BD-78C8D17A155F}" destId="{30DC6CAC-7223-4BE4-9647-021A33FE2581}" srcOrd="0" destOrd="0" presId="urn:microsoft.com/office/officeart/2005/8/layout/hList1"/>
    <dgm:cxn modelId="{B8867D03-A338-4F77-B4E6-4AFE4B97B91B}" type="presParOf" srcId="{B12A22C6-7E49-470A-A327-F13C3F6741D8}" destId="{6123EEF2-1995-4E1A-8DAD-036220887635}" srcOrd="0" destOrd="0" presId="urn:microsoft.com/office/officeart/2005/8/layout/hList1"/>
    <dgm:cxn modelId="{C9614378-BC84-4396-9C07-E1ABEDAE71E2}" type="presParOf" srcId="{6123EEF2-1995-4E1A-8DAD-036220887635}" destId="{F1FEFA31-833C-4C35-AB9B-73034652B667}" srcOrd="0" destOrd="0" presId="urn:microsoft.com/office/officeart/2005/8/layout/hList1"/>
    <dgm:cxn modelId="{AEA62B3A-FB04-4B2D-8F0B-892DFCEEA384}" type="presParOf" srcId="{6123EEF2-1995-4E1A-8DAD-036220887635}" destId="{30DC6CAC-7223-4BE4-9647-021A33FE2581}" srcOrd="1" destOrd="0" presId="urn:microsoft.com/office/officeart/2005/8/layout/hList1"/>
    <dgm:cxn modelId="{58134697-D251-4F5B-B09B-EBE0D9B24F30}" type="presParOf" srcId="{B12A22C6-7E49-470A-A327-F13C3F6741D8}" destId="{F39E911D-DEB3-49BA-BC95-81E019CA2F58}" srcOrd="1" destOrd="0" presId="urn:microsoft.com/office/officeart/2005/8/layout/hList1"/>
    <dgm:cxn modelId="{4C67FD85-0DCF-49B7-B10A-016A9B5FAE2F}" type="presParOf" srcId="{B12A22C6-7E49-470A-A327-F13C3F6741D8}" destId="{C7ABB463-0FA1-44FB-A4B4-C55DBF4168FC}" srcOrd="2" destOrd="0" presId="urn:microsoft.com/office/officeart/2005/8/layout/hList1"/>
    <dgm:cxn modelId="{1993FE10-5D49-4CE2-9366-79E5E73E6E8F}" type="presParOf" srcId="{C7ABB463-0FA1-44FB-A4B4-C55DBF4168FC}" destId="{C3FFF702-0B18-4E84-86AF-817183A79769}" srcOrd="0" destOrd="0" presId="urn:microsoft.com/office/officeart/2005/8/layout/hList1"/>
    <dgm:cxn modelId="{4B317F14-3703-45B9-815C-C73E7B9E5F83}" type="presParOf" srcId="{C7ABB463-0FA1-44FB-A4B4-C55DBF4168FC}" destId="{518FE11C-58ED-48B9-894F-8F6FBF3D4AF0}"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71FC5B-076E-4DD3-9EF6-2F64B54FC262}"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l-GR"/>
        </a:p>
      </dgm:t>
    </dgm:pt>
    <dgm:pt modelId="{839FB609-454E-4D44-97EF-F9C8CA936B6C}">
      <dgm:prSet/>
      <dgm:spPr/>
      <dgm:t>
        <a:bodyPr/>
        <a:lstStyle/>
        <a:p>
          <a:pPr rtl="0"/>
          <a:r>
            <a:rPr lang="el-GR" b="1" dirty="0" smtClean="0">
              <a:latin typeface="+mj-lt"/>
            </a:rPr>
            <a:t>Η ανοικτή κυκλοφορία της γνώσης </a:t>
          </a:r>
          <a:r>
            <a:rPr lang="el-GR" dirty="0" smtClean="0">
              <a:latin typeface="+mj-lt"/>
            </a:rPr>
            <a:t>ως μια από τις έξι προτεραιότητες του Ευρωπαϊκού Χώρου Έρευνας</a:t>
          </a:r>
          <a:endParaRPr lang="el-GR" dirty="0">
            <a:latin typeface="+mj-lt"/>
          </a:endParaRPr>
        </a:p>
      </dgm:t>
    </dgm:pt>
    <dgm:pt modelId="{330A4D99-0BEF-48FF-A6AF-7C20DBBE90EF}" type="parTrans" cxnId="{267F9F46-B11F-4962-B154-460146B24011}">
      <dgm:prSet/>
      <dgm:spPr/>
      <dgm:t>
        <a:bodyPr/>
        <a:lstStyle/>
        <a:p>
          <a:endParaRPr lang="el-GR"/>
        </a:p>
      </dgm:t>
    </dgm:pt>
    <dgm:pt modelId="{E45E9647-0009-442C-9082-90C4424A6F43}" type="sibTrans" cxnId="{267F9F46-B11F-4962-B154-460146B24011}">
      <dgm:prSet/>
      <dgm:spPr/>
      <dgm:t>
        <a:bodyPr/>
        <a:lstStyle/>
        <a:p>
          <a:endParaRPr lang="el-GR"/>
        </a:p>
      </dgm:t>
    </dgm:pt>
    <dgm:pt modelId="{B9BCE6AB-386A-4AB2-BC66-0516A48B0E73}">
      <dgm:prSet/>
      <dgm:spPr/>
      <dgm:t>
        <a:bodyPr/>
        <a:lstStyle/>
        <a:p>
          <a:pPr rtl="0"/>
          <a:r>
            <a:rPr lang="el-GR" dirty="0" smtClean="0">
              <a:latin typeface="+mj-lt"/>
            </a:rPr>
            <a:t>«Σύσταση 17</a:t>
          </a:r>
          <a:r>
            <a:rPr lang="el-GR" baseline="30000" dirty="0" smtClean="0">
              <a:latin typeface="+mj-lt"/>
            </a:rPr>
            <a:t>ης</a:t>
          </a:r>
          <a:r>
            <a:rPr lang="el-GR" dirty="0" smtClean="0">
              <a:latin typeface="+mj-lt"/>
            </a:rPr>
            <a:t> Ιουλίου 2012 για την πρόσβαση στις επιστημονικές πληροφορίες και τη διαφύλαξη τους»</a:t>
          </a:r>
          <a:endParaRPr lang="el-GR" dirty="0">
            <a:latin typeface="+mj-lt"/>
          </a:endParaRPr>
        </a:p>
      </dgm:t>
    </dgm:pt>
    <dgm:pt modelId="{E49818FE-8D63-49E0-8A57-DCC43D33F0B4}" type="parTrans" cxnId="{0EF11573-BCDD-4224-9C8A-1DB22294A95B}">
      <dgm:prSet/>
      <dgm:spPr/>
      <dgm:t>
        <a:bodyPr/>
        <a:lstStyle/>
        <a:p>
          <a:endParaRPr lang="el-GR"/>
        </a:p>
      </dgm:t>
    </dgm:pt>
    <dgm:pt modelId="{206CD28E-DDA5-4312-8F7B-34493CF94FF9}" type="sibTrans" cxnId="{0EF11573-BCDD-4224-9C8A-1DB22294A95B}">
      <dgm:prSet/>
      <dgm:spPr/>
      <dgm:t>
        <a:bodyPr/>
        <a:lstStyle/>
        <a:p>
          <a:endParaRPr lang="el-GR"/>
        </a:p>
      </dgm:t>
    </dgm:pt>
    <dgm:pt modelId="{5A179BD0-E21B-432F-AFA5-DF5325639056}">
      <dgm:prSet/>
      <dgm:spPr/>
      <dgm:t>
        <a:bodyPr/>
        <a:lstStyle/>
        <a:p>
          <a:pPr algn="ctr" rtl="0"/>
          <a:r>
            <a:rPr lang="el-GR" dirty="0" smtClean="0">
              <a:latin typeface="+mj-lt"/>
            </a:rPr>
            <a:t>Πρόνοιες για παροχή Ανοικτής Πρόσβασης σε δημοσιεύσεις και ερευνητικά δεδομένα από Πρόγραμμα «Ορίζοντας 2020»</a:t>
          </a:r>
          <a:endParaRPr lang="en-US" dirty="0">
            <a:latin typeface="+mj-lt"/>
          </a:endParaRPr>
        </a:p>
      </dgm:t>
    </dgm:pt>
    <dgm:pt modelId="{21357D11-A050-4A24-89BB-D53C515E08CB}" type="parTrans" cxnId="{B2C362FA-D98A-444B-9E7F-533511AB79D9}">
      <dgm:prSet/>
      <dgm:spPr/>
      <dgm:t>
        <a:bodyPr/>
        <a:lstStyle/>
        <a:p>
          <a:endParaRPr lang="el-GR"/>
        </a:p>
      </dgm:t>
    </dgm:pt>
    <dgm:pt modelId="{14F17127-9754-4C0B-BC98-849685C7A6AB}" type="sibTrans" cxnId="{B2C362FA-D98A-444B-9E7F-533511AB79D9}">
      <dgm:prSet/>
      <dgm:spPr/>
      <dgm:t>
        <a:bodyPr/>
        <a:lstStyle/>
        <a:p>
          <a:endParaRPr lang="el-GR"/>
        </a:p>
      </dgm:t>
    </dgm:pt>
    <dgm:pt modelId="{9869F649-20D7-48D7-8DC1-04633D1D13ED}">
      <dgm:prSet/>
      <dgm:spPr/>
      <dgm:t>
        <a:bodyPr/>
        <a:lstStyle/>
        <a:p>
          <a:pPr algn="l" rtl="0"/>
          <a:endParaRPr lang="el-GR" dirty="0"/>
        </a:p>
      </dgm:t>
    </dgm:pt>
    <dgm:pt modelId="{A9914F93-DF5A-433F-B999-5ADD918E39BB}" type="parTrans" cxnId="{2B005B1D-BDE2-4D42-86BE-0F325531E991}">
      <dgm:prSet/>
      <dgm:spPr/>
      <dgm:t>
        <a:bodyPr/>
        <a:lstStyle/>
        <a:p>
          <a:endParaRPr lang="el-GR"/>
        </a:p>
      </dgm:t>
    </dgm:pt>
    <dgm:pt modelId="{2580721B-130C-4534-BCE8-D96C60E88371}" type="sibTrans" cxnId="{2B005B1D-BDE2-4D42-86BE-0F325531E991}">
      <dgm:prSet/>
      <dgm:spPr/>
      <dgm:t>
        <a:bodyPr/>
        <a:lstStyle/>
        <a:p>
          <a:endParaRPr lang="el-GR"/>
        </a:p>
      </dgm:t>
    </dgm:pt>
    <dgm:pt modelId="{E495EB1B-7311-4AB4-8951-07970738190D}" type="pres">
      <dgm:prSet presAssocID="{6471FC5B-076E-4DD3-9EF6-2F64B54FC262}" presName="diagram" presStyleCnt="0">
        <dgm:presLayoutVars>
          <dgm:dir/>
          <dgm:resizeHandles val="exact"/>
        </dgm:presLayoutVars>
      </dgm:prSet>
      <dgm:spPr/>
      <dgm:t>
        <a:bodyPr/>
        <a:lstStyle/>
        <a:p>
          <a:endParaRPr lang="el-GR"/>
        </a:p>
      </dgm:t>
    </dgm:pt>
    <dgm:pt modelId="{92184451-46D9-4AAF-9B29-E04C74205B15}" type="pres">
      <dgm:prSet presAssocID="{839FB609-454E-4D44-97EF-F9C8CA936B6C}" presName="node" presStyleLbl="node1" presStyleIdx="0" presStyleCnt="3">
        <dgm:presLayoutVars>
          <dgm:bulletEnabled val="1"/>
        </dgm:presLayoutVars>
      </dgm:prSet>
      <dgm:spPr/>
      <dgm:t>
        <a:bodyPr/>
        <a:lstStyle/>
        <a:p>
          <a:endParaRPr lang="el-GR"/>
        </a:p>
      </dgm:t>
    </dgm:pt>
    <dgm:pt modelId="{A2B30F70-4968-4C77-A84F-75FAF52E3746}" type="pres">
      <dgm:prSet presAssocID="{E45E9647-0009-442C-9082-90C4424A6F43}" presName="sibTrans" presStyleCnt="0"/>
      <dgm:spPr/>
    </dgm:pt>
    <dgm:pt modelId="{09313233-8368-4A6F-99E6-88D2E58D912A}" type="pres">
      <dgm:prSet presAssocID="{B9BCE6AB-386A-4AB2-BC66-0516A48B0E73}" presName="node" presStyleLbl="node1" presStyleIdx="1" presStyleCnt="3">
        <dgm:presLayoutVars>
          <dgm:bulletEnabled val="1"/>
        </dgm:presLayoutVars>
      </dgm:prSet>
      <dgm:spPr/>
      <dgm:t>
        <a:bodyPr/>
        <a:lstStyle/>
        <a:p>
          <a:endParaRPr lang="el-GR"/>
        </a:p>
      </dgm:t>
    </dgm:pt>
    <dgm:pt modelId="{DBDC3ED5-2F81-446D-A63F-DDC5B5E58E02}" type="pres">
      <dgm:prSet presAssocID="{206CD28E-DDA5-4312-8F7B-34493CF94FF9}" presName="sibTrans" presStyleCnt="0"/>
      <dgm:spPr/>
    </dgm:pt>
    <dgm:pt modelId="{F37BC1D8-89B4-4654-8709-13AD1E8CDE8C}" type="pres">
      <dgm:prSet presAssocID="{5A179BD0-E21B-432F-AFA5-DF5325639056}" presName="node" presStyleLbl="node1" presStyleIdx="2" presStyleCnt="3">
        <dgm:presLayoutVars>
          <dgm:bulletEnabled val="1"/>
        </dgm:presLayoutVars>
      </dgm:prSet>
      <dgm:spPr/>
      <dgm:t>
        <a:bodyPr/>
        <a:lstStyle/>
        <a:p>
          <a:endParaRPr lang="el-GR"/>
        </a:p>
      </dgm:t>
    </dgm:pt>
  </dgm:ptLst>
  <dgm:cxnLst>
    <dgm:cxn modelId="{26C9CD07-AE83-4F6D-BE64-0E4A1C3A795B}" type="presOf" srcId="{B9BCE6AB-386A-4AB2-BC66-0516A48B0E73}" destId="{09313233-8368-4A6F-99E6-88D2E58D912A}" srcOrd="0" destOrd="0" presId="urn:microsoft.com/office/officeart/2005/8/layout/default"/>
    <dgm:cxn modelId="{4A32580D-D422-4472-94FE-3F38ACB968A1}" type="presOf" srcId="{6471FC5B-076E-4DD3-9EF6-2F64B54FC262}" destId="{E495EB1B-7311-4AB4-8951-07970738190D}" srcOrd="0" destOrd="0" presId="urn:microsoft.com/office/officeart/2005/8/layout/default"/>
    <dgm:cxn modelId="{6D6006FC-F3A7-4325-8A93-C39C0C906831}" type="presOf" srcId="{5A179BD0-E21B-432F-AFA5-DF5325639056}" destId="{F37BC1D8-89B4-4654-8709-13AD1E8CDE8C}" srcOrd="0" destOrd="0" presId="urn:microsoft.com/office/officeart/2005/8/layout/default"/>
    <dgm:cxn modelId="{B2C362FA-D98A-444B-9E7F-533511AB79D9}" srcId="{6471FC5B-076E-4DD3-9EF6-2F64B54FC262}" destId="{5A179BD0-E21B-432F-AFA5-DF5325639056}" srcOrd="2" destOrd="0" parTransId="{21357D11-A050-4A24-89BB-D53C515E08CB}" sibTransId="{14F17127-9754-4C0B-BC98-849685C7A6AB}"/>
    <dgm:cxn modelId="{1BF75381-BDF7-47AD-9D19-4607B2A62573}" type="presOf" srcId="{839FB609-454E-4D44-97EF-F9C8CA936B6C}" destId="{92184451-46D9-4AAF-9B29-E04C74205B15}" srcOrd="0" destOrd="0" presId="urn:microsoft.com/office/officeart/2005/8/layout/default"/>
    <dgm:cxn modelId="{267F9F46-B11F-4962-B154-460146B24011}" srcId="{6471FC5B-076E-4DD3-9EF6-2F64B54FC262}" destId="{839FB609-454E-4D44-97EF-F9C8CA936B6C}" srcOrd="0" destOrd="0" parTransId="{330A4D99-0BEF-48FF-A6AF-7C20DBBE90EF}" sibTransId="{E45E9647-0009-442C-9082-90C4424A6F43}"/>
    <dgm:cxn modelId="{0EF11573-BCDD-4224-9C8A-1DB22294A95B}" srcId="{6471FC5B-076E-4DD3-9EF6-2F64B54FC262}" destId="{B9BCE6AB-386A-4AB2-BC66-0516A48B0E73}" srcOrd="1" destOrd="0" parTransId="{E49818FE-8D63-49E0-8A57-DCC43D33F0B4}" sibTransId="{206CD28E-DDA5-4312-8F7B-34493CF94FF9}"/>
    <dgm:cxn modelId="{2906476C-C0A6-4AA2-BBB8-A5F5CA5A720C}" type="presOf" srcId="{9869F649-20D7-48D7-8DC1-04633D1D13ED}" destId="{F37BC1D8-89B4-4654-8709-13AD1E8CDE8C}" srcOrd="0" destOrd="1" presId="urn:microsoft.com/office/officeart/2005/8/layout/default"/>
    <dgm:cxn modelId="{2B005B1D-BDE2-4D42-86BE-0F325531E991}" srcId="{5A179BD0-E21B-432F-AFA5-DF5325639056}" destId="{9869F649-20D7-48D7-8DC1-04633D1D13ED}" srcOrd="0" destOrd="0" parTransId="{A9914F93-DF5A-433F-B999-5ADD918E39BB}" sibTransId="{2580721B-130C-4534-BCE8-D96C60E88371}"/>
    <dgm:cxn modelId="{E3F90D67-8703-4FAC-B3D8-1979690F8CF0}" type="presParOf" srcId="{E495EB1B-7311-4AB4-8951-07970738190D}" destId="{92184451-46D9-4AAF-9B29-E04C74205B15}" srcOrd="0" destOrd="0" presId="urn:microsoft.com/office/officeart/2005/8/layout/default"/>
    <dgm:cxn modelId="{BFFA06FD-4A6A-4316-83E6-794F4626AE3B}" type="presParOf" srcId="{E495EB1B-7311-4AB4-8951-07970738190D}" destId="{A2B30F70-4968-4C77-A84F-75FAF52E3746}" srcOrd="1" destOrd="0" presId="urn:microsoft.com/office/officeart/2005/8/layout/default"/>
    <dgm:cxn modelId="{BAEB0D25-BB9F-4600-9DF2-71E9EE983B1E}" type="presParOf" srcId="{E495EB1B-7311-4AB4-8951-07970738190D}" destId="{09313233-8368-4A6F-99E6-88D2E58D912A}" srcOrd="2" destOrd="0" presId="urn:microsoft.com/office/officeart/2005/8/layout/default"/>
    <dgm:cxn modelId="{25FDE798-9AC6-4E35-B32E-373BD8EC0688}" type="presParOf" srcId="{E495EB1B-7311-4AB4-8951-07970738190D}" destId="{DBDC3ED5-2F81-446D-A63F-DDC5B5E58E02}" srcOrd="3" destOrd="0" presId="urn:microsoft.com/office/officeart/2005/8/layout/default"/>
    <dgm:cxn modelId="{802870CD-45CA-43F4-9926-CE0425328B61}" type="presParOf" srcId="{E495EB1B-7311-4AB4-8951-07970738190D}" destId="{F37BC1D8-89B4-4654-8709-13AD1E8CDE8C}"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0E4B2C-2767-4B50-A0A2-6E1CACDD425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l-GR"/>
        </a:p>
      </dgm:t>
    </dgm:pt>
    <dgm:pt modelId="{5A516038-48FA-421E-B25F-AAD3B39198BE}">
      <dgm:prSet/>
      <dgm:spPr/>
      <dgm:t>
        <a:bodyPr/>
        <a:lstStyle/>
        <a:p>
          <a:pPr rtl="0"/>
          <a:r>
            <a:rPr lang="el-GR" dirty="0" smtClean="0">
              <a:latin typeface="+mj-lt"/>
            </a:rPr>
            <a:t>Ευρωπαϊκή Πλατφόρμα Πολιτικής για την Ανοικτή Πρόσβαση</a:t>
          </a:r>
          <a:endParaRPr lang="el-GR" dirty="0">
            <a:latin typeface="+mj-lt"/>
          </a:endParaRPr>
        </a:p>
      </dgm:t>
    </dgm:pt>
    <dgm:pt modelId="{EDB86DA9-A2D8-46DA-8FE8-B3AA186ACE18}" type="parTrans" cxnId="{C6D4A642-D884-42F4-B63E-0D95F7DDF05A}">
      <dgm:prSet/>
      <dgm:spPr/>
      <dgm:t>
        <a:bodyPr/>
        <a:lstStyle/>
        <a:p>
          <a:endParaRPr lang="el-GR"/>
        </a:p>
      </dgm:t>
    </dgm:pt>
    <dgm:pt modelId="{E5D5943A-46E8-4DBC-975D-6C0EB9320E08}" type="sibTrans" cxnId="{C6D4A642-D884-42F4-B63E-0D95F7DDF05A}">
      <dgm:prSet/>
      <dgm:spPr/>
      <dgm:t>
        <a:bodyPr/>
        <a:lstStyle/>
        <a:p>
          <a:endParaRPr lang="el-GR"/>
        </a:p>
      </dgm:t>
    </dgm:pt>
    <dgm:pt modelId="{6DB9354A-DC26-4CA8-9FEE-225E688258C6}">
      <dgm:prSet/>
      <dgm:spPr/>
      <dgm:t>
        <a:bodyPr/>
        <a:lstStyle/>
        <a:p>
          <a:pPr rtl="0"/>
          <a:r>
            <a:rPr lang="el-GR" dirty="0" smtClean="0">
              <a:latin typeface="+mj-lt"/>
            </a:rPr>
            <a:t>Σκοπός: παροχή στήριξης προς την Ευρωπαϊκή Επιτροπή για την περαιτέρω ανάπτυξη της ευρωπαϊκής πολιτικής Ανοικτής Επιστήμης</a:t>
          </a:r>
          <a:endParaRPr lang="el-GR" dirty="0">
            <a:latin typeface="+mj-lt"/>
          </a:endParaRPr>
        </a:p>
      </dgm:t>
    </dgm:pt>
    <dgm:pt modelId="{94FCA96D-9D08-4F90-9C94-12C1D2A61569}" type="parTrans" cxnId="{FAAD9689-7362-48FE-A95B-FDA472FA5D77}">
      <dgm:prSet/>
      <dgm:spPr/>
      <dgm:t>
        <a:bodyPr/>
        <a:lstStyle/>
        <a:p>
          <a:endParaRPr lang="el-GR"/>
        </a:p>
      </dgm:t>
    </dgm:pt>
    <dgm:pt modelId="{2CB0FED9-2806-4ACA-BC87-F92D1BA378AF}" type="sibTrans" cxnId="{FAAD9689-7362-48FE-A95B-FDA472FA5D77}">
      <dgm:prSet/>
      <dgm:spPr/>
      <dgm:t>
        <a:bodyPr/>
        <a:lstStyle/>
        <a:p>
          <a:endParaRPr lang="el-GR"/>
        </a:p>
      </dgm:t>
    </dgm:pt>
    <dgm:pt modelId="{95B2341F-383C-4FAF-AFCF-0BCA0B8E10F8}">
      <dgm:prSet/>
      <dgm:spPr/>
      <dgm:t>
        <a:bodyPr/>
        <a:lstStyle/>
        <a:p>
          <a:pPr rtl="0"/>
          <a:r>
            <a:rPr lang="el-GR" dirty="0" smtClean="0">
              <a:latin typeface="+mj-lt"/>
            </a:rPr>
            <a:t>Ευρωπαϊκό Νέφος Ανοικτής Επιστήμης</a:t>
          </a:r>
          <a:endParaRPr lang="el-GR" dirty="0">
            <a:latin typeface="+mj-lt"/>
          </a:endParaRPr>
        </a:p>
      </dgm:t>
    </dgm:pt>
    <dgm:pt modelId="{3E1CD8AF-6689-4759-81AF-377F62B69907}" type="parTrans" cxnId="{4383D538-0380-48C1-9F47-52B6785AFBB6}">
      <dgm:prSet/>
      <dgm:spPr/>
      <dgm:t>
        <a:bodyPr/>
        <a:lstStyle/>
        <a:p>
          <a:endParaRPr lang="el-GR"/>
        </a:p>
      </dgm:t>
    </dgm:pt>
    <dgm:pt modelId="{E7B301F4-3D44-4A6C-B2CE-FF0D184B54DB}" type="sibTrans" cxnId="{4383D538-0380-48C1-9F47-52B6785AFBB6}">
      <dgm:prSet/>
      <dgm:spPr/>
      <dgm:t>
        <a:bodyPr/>
        <a:lstStyle/>
        <a:p>
          <a:endParaRPr lang="el-GR"/>
        </a:p>
      </dgm:t>
    </dgm:pt>
    <dgm:pt modelId="{5E7712E6-7B87-44D9-BBD6-5586B9AE7464}">
      <dgm:prSet custT="1"/>
      <dgm:spPr/>
      <dgm:t>
        <a:bodyPr/>
        <a:lstStyle/>
        <a:p>
          <a:pPr rtl="0"/>
          <a:r>
            <a:rPr lang="el-GR" sz="1900" dirty="0" smtClean="0">
              <a:latin typeface="+mj-lt"/>
            </a:rPr>
            <a:t>Συζητήσεις για την πολιτική, τη διακυβέρνηση και χρηματοδότηση και την εφαρμογή</a:t>
          </a:r>
          <a:endParaRPr lang="el-GR" sz="1900" dirty="0">
            <a:latin typeface="+mj-lt"/>
          </a:endParaRPr>
        </a:p>
      </dgm:t>
    </dgm:pt>
    <dgm:pt modelId="{322ED081-2EBC-44EB-89E5-2CD3D390A668}" type="parTrans" cxnId="{E119BD9B-AD30-47E7-AD3E-9D522114E05E}">
      <dgm:prSet/>
      <dgm:spPr/>
      <dgm:t>
        <a:bodyPr/>
        <a:lstStyle/>
        <a:p>
          <a:endParaRPr lang="el-GR"/>
        </a:p>
      </dgm:t>
    </dgm:pt>
    <dgm:pt modelId="{0EA5CE4E-74BE-4B0B-8181-FBD05F33954B}" type="sibTrans" cxnId="{E119BD9B-AD30-47E7-AD3E-9D522114E05E}">
      <dgm:prSet/>
      <dgm:spPr/>
      <dgm:t>
        <a:bodyPr/>
        <a:lstStyle/>
        <a:p>
          <a:endParaRPr lang="el-GR"/>
        </a:p>
      </dgm:t>
    </dgm:pt>
    <dgm:pt modelId="{28DC6158-DDED-4CEA-90E1-75063404BA46}">
      <dgm:prSet custT="1"/>
      <dgm:spPr/>
      <dgm:t>
        <a:bodyPr/>
        <a:lstStyle/>
        <a:p>
          <a:pPr rtl="0"/>
          <a:r>
            <a:rPr lang="en-US" sz="1900" dirty="0" smtClean="0">
              <a:latin typeface="+mj-lt"/>
            </a:rPr>
            <a:t>Amsterdam Call 4 Action</a:t>
          </a:r>
          <a:endParaRPr lang="el-GR" sz="1900" dirty="0">
            <a:latin typeface="+mj-lt"/>
          </a:endParaRPr>
        </a:p>
      </dgm:t>
    </dgm:pt>
    <dgm:pt modelId="{D7B47C0A-311B-4EBC-9C82-BB65B137D6AB}" type="parTrans" cxnId="{309433D3-9F1C-4CE1-9763-A28D13CCD02C}">
      <dgm:prSet/>
      <dgm:spPr/>
      <dgm:t>
        <a:bodyPr/>
        <a:lstStyle/>
        <a:p>
          <a:endParaRPr lang="el-GR"/>
        </a:p>
      </dgm:t>
    </dgm:pt>
    <dgm:pt modelId="{556BC304-3C70-407D-BF70-987D9377126C}" type="sibTrans" cxnId="{309433D3-9F1C-4CE1-9763-A28D13CCD02C}">
      <dgm:prSet/>
      <dgm:spPr/>
      <dgm:t>
        <a:bodyPr/>
        <a:lstStyle/>
        <a:p>
          <a:endParaRPr lang="el-GR"/>
        </a:p>
      </dgm:t>
    </dgm:pt>
    <dgm:pt modelId="{6BE6D4DA-2025-4E19-A408-F678BA06DFAB}">
      <dgm:prSet custT="1"/>
      <dgm:spPr/>
      <dgm:t>
        <a:bodyPr/>
        <a:lstStyle/>
        <a:p>
          <a:pPr rtl="0"/>
          <a:r>
            <a:rPr lang="el-GR" sz="1900" dirty="0" smtClean="0">
              <a:latin typeface="+mj-lt"/>
            </a:rPr>
            <a:t>5 Ενότητες και </a:t>
          </a:r>
          <a:r>
            <a:rPr lang="el-GR" sz="1900" b="1" dirty="0" smtClean="0">
              <a:latin typeface="+mj-lt"/>
            </a:rPr>
            <a:t>12 Δράσεις </a:t>
          </a:r>
          <a:r>
            <a:rPr lang="el-GR" sz="1900" dirty="0" smtClean="0">
              <a:latin typeface="+mj-lt"/>
            </a:rPr>
            <a:t>για την προώθηση πολιτικών Ανοικτής Επιστήμης σε ευρωπαϊκό και εθνικό επίπεδο </a:t>
          </a:r>
          <a:endParaRPr lang="el-GR" sz="1900" dirty="0">
            <a:latin typeface="+mj-lt"/>
          </a:endParaRPr>
        </a:p>
      </dgm:t>
    </dgm:pt>
    <dgm:pt modelId="{FF76EDC3-25E3-49BF-8512-56EA19CD2AD0}" type="parTrans" cxnId="{7A102638-3C04-4990-A24C-508E164E6C05}">
      <dgm:prSet/>
      <dgm:spPr/>
      <dgm:t>
        <a:bodyPr/>
        <a:lstStyle/>
        <a:p>
          <a:endParaRPr lang="el-GR"/>
        </a:p>
      </dgm:t>
    </dgm:pt>
    <dgm:pt modelId="{ECF532F0-05DA-4DFA-9FD0-78181E7D5CE9}" type="sibTrans" cxnId="{7A102638-3C04-4990-A24C-508E164E6C05}">
      <dgm:prSet/>
      <dgm:spPr/>
      <dgm:t>
        <a:bodyPr/>
        <a:lstStyle/>
        <a:p>
          <a:endParaRPr lang="el-GR"/>
        </a:p>
      </dgm:t>
    </dgm:pt>
    <dgm:pt modelId="{FF5204ED-83C9-451F-8116-B5EB5A1821C7}">
      <dgm:prSet custT="1"/>
      <dgm:spPr/>
      <dgm:t>
        <a:bodyPr/>
        <a:lstStyle/>
        <a:p>
          <a:pPr rtl="0"/>
          <a:r>
            <a:rPr lang="el-GR" sz="1900" dirty="0" smtClean="0">
              <a:latin typeface="+mj-lt"/>
            </a:rPr>
            <a:t>Σύνοδος της 12</a:t>
          </a:r>
          <a:r>
            <a:rPr lang="el-GR" sz="1900" baseline="30000" dirty="0" smtClean="0">
              <a:latin typeface="+mj-lt"/>
            </a:rPr>
            <a:t>ης</a:t>
          </a:r>
          <a:r>
            <a:rPr lang="el-GR" sz="1900" dirty="0" smtClean="0">
              <a:latin typeface="+mj-lt"/>
            </a:rPr>
            <a:t> Ιουνίου </a:t>
          </a:r>
          <a:r>
            <a:rPr lang="en-US" sz="1900" dirty="0" smtClean="0">
              <a:latin typeface="+mj-lt"/>
            </a:rPr>
            <a:t>2017</a:t>
          </a:r>
          <a:endParaRPr lang="el-GR" sz="1900" dirty="0">
            <a:latin typeface="+mj-lt"/>
          </a:endParaRPr>
        </a:p>
      </dgm:t>
    </dgm:pt>
    <dgm:pt modelId="{D1BE5E02-941B-49F9-B905-9576E35CDD5C}" type="parTrans" cxnId="{85AD19DA-A3E2-46E8-9146-7E010636E258}">
      <dgm:prSet/>
      <dgm:spPr/>
      <dgm:t>
        <a:bodyPr/>
        <a:lstStyle/>
        <a:p>
          <a:endParaRPr lang="el-GR"/>
        </a:p>
      </dgm:t>
    </dgm:pt>
    <dgm:pt modelId="{ACEDF3FE-8BB0-438C-9766-75CBBF677485}" type="sibTrans" cxnId="{85AD19DA-A3E2-46E8-9146-7E010636E258}">
      <dgm:prSet/>
      <dgm:spPr/>
      <dgm:t>
        <a:bodyPr/>
        <a:lstStyle/>
        <a:p>
          <a:endParaRPr lang="el-GR"/>
        </a:p>
      </dgm:t>
    </dgm:pt>
    <dgm:pt modelId="{784BF5B2-0609-4DBC-B353-B6D6D1FC96F7}" type="pres">
      <dgm:prSet presAssocID="{160E4B2C-2767-4B50-A0A2-6E1CACDD4252}" presName="Name0" presStyleCnt="0">
        <dgm:presLayoutVars>
          <dgm:dir/>
          <dgm:animLvl val="lvl"/>
          <dgm:resizeHandles/>
        </dgm:presLayoutVars>
      </dgm:prSet>
      <dgm:spPr/>
      <dgm:t>
        <a:bodyPr/>
        <a:lstStyle/>
        <a:p>
          <a:endParaRPr lang="el-GR"/>
        </a:p>
      </dgm:t>
    </dgm:pt>
    <dgm:pt modelId="{0DEA1825-31BD-454F-AE69-744C23C96074}" type="pres">
      <dgm:prSet presAssocID="{5A516038-48FA-421E-B25F-AAD3B39198BE}" presName="linNode" presStyleCnt="0"/>
      <dgm:spPr/>
    </dgm:pt>
    <dgm:pt modelId="{FB65EBA9-7E23-439D-B8C3-3A1D7E07E57E}" type="pres">
      <dgm:prSet presAssocID="{5A516038-48FA-421E-B25F-AAD3B39198BE}" presName="parentShp" presStyleLbl="node1" presStyleIdx="0" presStyleCnt="3">
        <dgm:presLayoutVars>
          <dgm:bulletEnabled val="1"/>
        </dgm:presLayoutVars>
      </dgm:prSet>
      <dgm:spPr/>
      <dgm:t>
        <a:bodyPr/>
        <a:lstStyle/>
        <a:p>
          <a:endParaRPr lang="el-GR"/>
        </a:p>
      </dgm:t>
    </dgm:pt>
    <dgm:pt modelId="{EF02631E-7D69-41CE-8518-123AA1592ADD}" type="pres">
      <dgm:prSet presAssocID="{5A516038-48FA-421E-B25F-AAD3B39198BE}" presName="childShp" presStyleLbl="bgAccFollowNode1" presStyleIdx="0" presStyleCnt="3">
        <dgm:presLayoutVars>
          <dgm:bulletEnabled val="1"/>
        </dgm:presLayoutVars>
      </dgm:prSet>
      <dgm:spPr/>
      <dgm:t>
        <a:bodyPr/>
        <a:lstStyle/>
        <a:p>
          <a:endParaRPr lang="el-GR"/>
        </a:p>
      </dgm:t>
    </dgm:pt>
    <dgm:pt modelId="{65A1E176-6E07-4DE9-A97A-55F670629D3E}" type="pres">
      <dgm:prSet presAssocID="{E5D5943A-46E8-4DBC-975D-6C0EB9320E08}" presName="spacing" presStyleCnt="0"/>
      <dgm:spPr/>
    </dgm:pt>
    <dgm:pt modelId="{DD5E9B51-4005-4FE9-BC33-5B4CC89B0B66}" type="pres">
      <dgm:prSet presAssocID="{95B2341F-383C-4FAF-AFCF-0BCA0B8E10F8}" presName="linNode" presStyleCnt="0"/>
      <dgm:spPr/>
    </dgm:pt>
    <dgm:pt modelId="{88EE0858-3A93-4BA9-8536-51D2B578CD1B}" type="pres">
      <dgm:prSet presAssocID="{95B2341F-383C-4FAF-AFCF-0BCA0B8E10F8}" presName="parentShp" presStyleLbl="node1" presStyleIdx="1" presStyleCnt="3">
        <dgm:presLayoutVars>
          <dgm:bulletEnabled val="1"/>
        </dgm:presLayoutVars>
      </dgm:prSet>
      <dgm:spPr/>
      <dgm:t>
        <a:bodyPr/>
        <a:lstStyle/>
        <a:p>
          <a:endParaRPr lang="el-GR"/>
        </a:p>
      </dgm:t>
    </dgm:pt>
    <dgm:pt modelId="{2B7C9579-D19F-40FE-8319-DFA51E637C19}" type="pres">
      <dgm:prSet presAssocID="{95B2341F-383C-4FAF-AFCF-0BCA0B8E10F8}" presName="childShp" presStyleLbl="bgAccFollowNode1" presStyleIdx="1" presStyleCnt="3">
        <dgm:presLayoutVars>
          <dgm:bulletEnabled val="1"/>
        </dgm:presLayoutVars>
      </dgm:prSet>
      <dgm:spPr/>
      <dgm:t>
        <a:bodyPr/>
        <a:lstStyle/>
        <a:p>
          <a:endParaRPr lang="el-GR"/>
        </a:p>
      </dgm:t>
    </dgm:pt>
    <dgm:pt modelId="{591CDD31-1549-4A9C-A125-855BD9CB266B}" type="pres">
      <dgm:prSet presAssocID="{E7B301F4-3D44-4A6C-B2CE-FF0D184B54DB}" presName="spacing" presStyleCnt="0"/>
      <dgm:spPr/>
    </dgm:pt>
    <dgm:pt modelId="{5426AB08-B742-4599-AC1E-640DFBEC7F73}" type="pres">
      <dgm:prSet presAssocID="{28DC6158-DDED-4CEA-90E1-75063404BA46}" presName="linNode" presStyleCnt="0"/>
      <dgm:spPr/>
    </dgm:pt>
    <dgm:pt modelId="{18B3D22E-A637-41F1-909E-A703444B0483}" type="pres">
      <dgm:prSet presAssocID="{28DC6158-DDED-4CEA-90E1-75063404BA46}" presName="parentShp" presStyleLbl="node1" presStyleIdx="2" presStyleCnt="3">
        <dgm:presLayoutVars>
          <dgm:bulletEnabled val="1"/>
        </dgm:presLayoutVars>
      </dgm:prSet>
      <dgm:spPr/>
      <dgm:t>
        <a:bodyPr/>
        <a:lstStyle/>
        <a:p>
          <a:endParaRPr lang="el-GR"/>
        </a:p>
      </dgm:t>
    </dgm:pt>
    <dgm:pt modelId="{B2D14B1B-AC79-49BF-A647-B4BD26A3C520}" type="pres">
      <dgm:prSet presAssocID="{28DC6158-DDED-4CEA-90E1-75063404BA46}" presName="childShp" presStyleLbl="bgAccFollowNode1" presStyleIdx="2" presStyleCnt="3">
        <dgm:presLayoutVars>
          <dgm:bulletEnabled val="1"/>
        </dgm:presLayoutVars>
      </dgm:prSet>
      <dgm:spPr/>
      <dgm:t>
        <a:bodyPr/>
        <a:lstStyle/>
        <a:p>
          <a:endParaRPr lang="el-GR"/>
        </a:p>
      </dgm:t>
    </dgm:pt>
  </dgm:ptLst>
  <dgm:cxnLst>
    <dgm:cxn modelId="{1DB1FBC6-DD71-47F2-9E7A-31DA55D5A197}" type="presOf" srcId="{FF5204ED-83C9-451F-8116-B5EB5A1821C7}" destId="{2B7C9579-D19F-40FE-8319-DFA51E637C19}" srcOrd="0" destOrd="1" presId="urn:microsoft.com/office/officeart/2005/8/layout/vList6"/>
    <dgm:cxn modelId="{D85813A7-E3AE-45EC-9D91-F1FEAC0F4325}" type="presOf" srcId="{5E7712E6-7B87-44D9-BBD6-5586B9AE7464}" destId="{2B7C9579-D19F-40FE-8319-DFA51E637C19}" srcOrd="0" destOrd="0" presId="urn:microsoft.com/office/officeart/2005/8/layout/vList6"/>
    <dgm:cxn modelId="{B1C7191A-DDE7-498D-8ACF-76D4C301812F}" type="presOf" srcId="{6DB9354A-DC26-4CA8-9FEE-225E688258C6}" destId="{EF02631E-7D69-41CE-8518-123AA1592ADD}" srcOrd="0" destOrd="0" presId="urn:microsoft.com/office/officeart/2005/8/layout/vList6"/>
    <dgm:cxn modelId="{4383D538-0380-48C1-9F47-52B6785AFBB6}" srcId="{160E4B2C-2767-4B50-A0A2-6E1CACDD4252}" destId="{95B2341F-383C-4FAF-AFCF-0BCA0B8E10F8}" srcOrd="1" destOrd="0" parTransId="{3E1CD8AF-6689-4759-81AF-377F62B69907}" sibTransId="{E7B301F4-3D44-4A6C-B2CE-FF0D184B54DB}"/>
    <dgm:cxn modelId="{8B9DDA1A-7CA9-4B34-9EFB-228AF5A35713}" type="presOf" srcId="{6BE6D4DA-2025-4E19-A408-F678BA06DFAB}" destId="{B2D14B1B-AC79-49BF-A647-B4BD26A3C520}" srcOrd="0" destOrd="0" presId="urn:microsoft.com/office/officeart/2005/8/layout/vList6"/>
    <dgm:cxn modelId="{85AD19DA-A3E2-46E8-9146-7E010636E258}" srcId="{95B2341F-383C-4FAF-AFCF-0BCA0B8E10F8}" destId="{FF5204ED-83C9-451F-8116-B5EB5A1821C7}" srcOrd="1" destOrd="0" parTransId="{D1BE5E02-941B-49F9-B905-9576E35CDD5C}" sibTransId="{ACEDF3FE-8BB0-438C-9766-75CBBF677485}"/>
    <dgm:cxn modelId="{E119BD9B-AD30-47E7-AD3E-9D522114E05E}" srcId="{95B2341F-383C-4FAF-AFCF-0BCA0B8E10F8}" destId="{5E7712E6-7B87-44D9-BBD6-5586B9AE7464}" srcOrd="0" destOrd="0" parTransId="{322ED081-2EBC-44EB-89E5-2CD3D390A668}" sibTransId="{0EA5CE4E-74BE-4B0B-8181-FBD05F33954B}"/>
    <dgm:cxn modelId="{7A102638-3C04-4990-A24C-508E164E6C05}" srcId="{28DC6158-DDED-4CEA-90E1-75063404BA46}" destId="{6BE6D4DA-2025-4E19-A408-F678BA06DFAB}" srcOrd="0" destOrd="0" parTransId="{FF76EDC3-25E3-49BF-8512-56EA19CD2AD0}" sibTransId="{ECF532F0-05DA-4DFA-9FD0-78181E7D5CE9}"/>
    <dgm:cxn modelId="{309433D3-9F1C-4CE1-9763-A28D13CCD02C}" srcId="{160E4B2C-2767-4B50-A0A2-6E1CACDD4252}" destId="{28DC6158-DDED-4CEA-90E1-75063404BA46}" srcOrd="2" destOrd="0" parTransId="{D7B47C0A-311B-4EBC-9C82-BB65B137D6AB}" sibTransId="{556BC304-3C70-407D-BF70-987D9377126C}"/>
    <dgm:cxn modelId="{58C2C1AB-641C-428F-BC70-994F27252046}" type="presOf" srcId="{160E4B2C-2767-4B50-A0A2-6E1CACDD4252}" destId="{784BF5B2-0609-4DBC-B353-B6D6D1FC96F7}" srcOrd="0" destOrd="0" presId="urn:microsoft.com/office/officeart/2005/8/layout/vList6"/>
    <dgm:cxn modelId="{3E1CBCE7-F4D8-457C-8D71-B12E52ACCC4A}" type="presOf" srcId="{5A516038-48FA-421E-B25F-AAD3B39198BE}" destId="{FB65EBA9-7E23-439D-B8C3-3A1D7E07E57E}" srcOrd="0" destOrd="0" presId="urn:microsoft.com/office/officeart/2005/8/layout/vList6"/>
    <dgm:cxn modelId="{C6D4A642-D884-42F4-B63E-0D95F7DDF05A}" srcId="{160E4B2C-2767-4B50-A0A2-6E1CACDD4252}" destId="{5A516038-48FA-421E-B25F-AAD3B39198BE}" srcOrd="0" destOrd="0" parTransId="{EDB86DA9-A2D8-46DA-8FE8-B3AA186ACE18}" sibTransId="{E5D5943A-46E8-4DBC-975D-6C0EB9320E08}"/>
    <dgm:cxn modelId="{C6136E7E-10F7-4F96-A4C1-0BAE356A4037}" type="presOf" srcId="{95B2341F-383C-4FAF-AFCF-0BCA0B8E10F8}" destId="{88EE0858-3A93-4BA9-8536-51D2B578CD1B}" srcOrd="0" destOrd="0" presId="urn:microsoft.com/office/officeart/2005/8/layout/vList6"/>
    <dgm:cxn modelId="{15708F26-BB93-4F5E-90CD-218565C9AC5A}" type="presOf" srcId="{28DC6158-DDED-4CEA-90E1-75063404BA46}" destId="{18B3D22E-A637-41F1-909E-A703444B0483}" srcOrd="0" destOrd="0" presId="urn:microsoft.com/office/officeart/2005/8/layout/vList6"/>
    <dgm:cxn modelId="{FAAD9689-7362-48FE-A95B-FDA472FA5D77}" srcId="{5A516038-48FA-421E-B25F-AAD3B39198BE}" destId="{6DB9354A-DC26-4CA8-9FEE-225E688258C6}" srcOrd="0" destOrd="0" parTransId="{94FCA96D-9D08-4F90-9C94-12C1D2A61569}" sibTransId="{2CB0FED9-2806-4ACA-BC87-F92D1BA378AF}"/>
    <dgm:cxn modelId="{CAFCA2B4-39CE-49CF-9594-F6ADF559C033}" type="presParOf" srcId="{784BF5B2-0609-4DBC-B353-B6D6D1FC96F7}" destId="{0DEA1825-31BD-454F-AE69-744C23C96074}" srcOrd="0" destOrd="0" presId="urn:microsoft.com/office/officeart/2005/8/layout/vList6"/>
    <dgm:cxn modelId="{A6F8DB94-1317-4488-AE4D-BFCF1883FB07}" type="presParOf" srcId="{0DEA1825-31BD-454F-AE69-744C23C96074}" destId="{FB65EBA9-7E23-439D-B8C3-3A1D7E07E57E}" srcOrd="0" destOrd="0" presId="urn:microsoft.com/office/officeart/2005/8/layout/vList6"/>
    <dgm:cxn modelId="{7A070E22-3EFA-4B6A-AFFB-619E0678D6DE}" type="presParOf" srcId="{0DEA1825-31BD-454F-AE69-744C23C96074}" destId="{EF02631E-7D69-41CE-8518-123AA1592ADD}" srcOrd="1" destOrd="0" presId="urn:microsoft.com/office/officeart/2005/8/layout/vList6"/>
    <dgm:cxn modelId="{C035BD0F-4D88-4366-9C75-4EACC8CCB953}" type="presParOf" srcId="{784BF5B2-0609-4DBC-B353-B6D6D1FC96F7}" destId="{65A1E176-6E07-4DE9-A97A-55F670629D3E}" srcOrd="1" destOrd="0" presId="urn:microsoft.com/office/officeart/2005/8/layout/vList6"/>
    <dgm:cxn modelId="{7856A33F-2A6D-4D2F-B288-AE268C8F25FD}" type="presParOf" srcId="{784BF5B2-0609-4DBC-B353-B6D6D1FC96F7}" destId="{DD5E9B51-4005-4FE9-BC33-5B4CC89B0B66}" srcOrd="2" destOrd="0" presId="urn:microsoft.com/office/officeart/2005/8/layout/vList6"/>
    <dgm:cxn modelId="{F1FF48FD-1BF1-4303-9E48-AAA886E3C439}" type="presParOf" srcId="{DD5E9B51-4005-4FE9-BC33-5B4CC89B0B66}" destId="{88EE0858-3A93-4BA9-8536-51D2B578CD1B}" srcOrd="0" destOrd="0" presId="urn:microsoft.com/office/officeart/2005/8/layout/vList6"/>
    <dgm:cxn modelId="{8E7DBDBA-5BDB-467D-B7B1-9D198A7452ED}" type="presParOf" srcId="{DD5E9B51-4005-4FE9-BC33-5B4CC89B0B66}" destId="{2B7C9579-D19F-40FE-8319-DFA51E637C19}" srcOrd="1" destOrd="0" presId="urn:microsoft.com/office/officeart/2005/8/layout/vList6"/>
    <dgm:cxn modelId="{840AD66D-4EBF-4A88-8684-B8F40E86B9F7}" type="presParOf" srcId="{784BF5B2-0609-4DBC-B353-B6D6D1FC96F7}" destId="{591CDD31-1549-4A9C-A125-855BD9CB266B}" srcOrd="3" destOrd="0" presId="urn:microsoft.com/office/officeart/2005/8/layout/vList6"/>
    <dgm:cxn modelId="{3911571D-9F3F-4516-A18A-C961BAC99B93}" type="presParOf" srcId="{784BF5B2-0609-4DBC-B353-B6D6D1FC96F7}" destId="{5426AB08-B742-4599-AC1E-640DFBEC7F73}" srcOrd="4" destOrd="0" presId="urn:microsoft.com/office/officeart/2005/8/layout/vList6"/>
    <dgm:cxn modelId="{80D5AD1B-1163-4BB4-8BD3-C0FAB09EDDB3}" type="presParOf" srcId="{5426AB08-B742-4599-AC1E-640DFBEC7F73}" destId="{18B3D22E-A637-41F1-909E-A703444B0483}" srcOrd="0" destOrd="0" presId="urn:microsoft.com/office/officeart/2005/8/layout/vList6"/>
    <dgm:cxn modelId="{91F3EF81-8A90-4E06-9C32-C7BC7346ED03}" type="presParOf" srcId="{5426AB08-B742-4599-AC1E-640DFBEC7F73}" destId="{B2D14B1B-AC79-49BF-A647-B4BD26A3C520}"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C663126-53BB-492A-99DC-BFE365112E4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l-GR"/>
        </a:p>
      </dgm:t>
    </dgm:pt>
    <dgm:pt modelId="{FBD96340-961D-40A3-BA92-CDBBBAEB1402}">
      <dgm:prSet phldrT="[Text]"/>
      <dgm:spPr>
        <a:solidFill>
          <a:schemeClr val="accent1">
            <a:lumMod val="75000"/>
          </a:schemeClr>
        </a:solidFill>
      </dgm:spPr>
      <dgm:t>
        <a:bodyPr/>
        <a:lstStyle/>
        <a:p>
          <a:r>
            <a:rPr lang="el-GR" b="1" dirty="0" smtClean="0">
              <a:latin typeface="+mj-lt"/>
            </a:rPr>
            <a:t>Όραμα</a:t>
          </a:r>
          <a:endParaRPr lang="el-GR" b="1" dirty="0">
            <a:latin typeface="+mj-lt"/>
          </a:endParaRPr>
        </a:p>
      </dgm:t>
    </dgm:pt>
    <dgm:pt modelId="{00332CFF-146F-4262-8390-6B39292A9495}" type="parTrans" cxnId="{5D208E2B-325B-4E52-8268-D2E0E09FBFE0}">
      <dgm:prSet/>
      <dgm:spPr/>
      <dgm:t>
        <a:bodyPr/>
        <a:lstStyle/>
        <a:p>
          <a:endParaRPr lang="el-GR"/>
        </a:p>
      </dgm:t>
    </dgm:pt>
    <dgm:pt modelId="{2ADFAD1D-AB1C-4AEE-88CC-B3EF670BC410}" type="sibTrans" cxnId="{5D208E2B-325B-4E52-8268-D2E0E09FBFE0}">
      <dgm:prSet/>
      <dgm:spPr/>
      <dgm:t>
        <a:bodyPr/>
        <a:lstStyle/>
        <a:p>
          <a:endParaRPr lang="el-GR"/>
        </a:p>
      </dgm:t>
    </dgm:pt>
    <dgm:pt modelId="{23D47EB5-DFC5-495B-A22A-C19175B0C1B4}">
      <dgm:prSet phldrT="[Text]"/>
      <dgm:spPr>
        <a:solidFill>
          <a:schemeClr val="accent1">
            <a:lumMod val="75000"/>
          </a:schemeClr>
        </a:solidFill>
      </dgm:spPr>
      <dgm:t>
        <a:bodyPr/>
        <a:lstStyle/>
        <a:p>
          <a:r>
            <a:rPr lang="el-GR" dirty="0" smtClean="0">
              <a:solidFill>
                <a:schemeClr val="bg1"/>
              </a:solidFill>
              <a:latin typeface="+mj-lt"/>
            </a:rPr>
            <a:t>Η δημιουργία συνθηκών ελεύθερης πρόσβασης για όλους τους πολίτες, τους ερευνητές και τις επιχειρήσεις στις δημοσιεύσεις από οργανισμούς έρευνας και ακαδημαϊκά ιδρύματα στην Κύπρο, που χρηματοδοτούνται τόσο από δημόσιους, όσο και ιδιωτικούς πόρους</a:t>
          </a:r>
          <a:endParaRPr lang="el-GR" dirty="0">
            <a:solidFill>
              <a:schemeClr val="bg1"/>
            </a:solidFill>
            <a:latin typeface="+mj-lt"/>
          </a:endParaRPr>
        </a:p>
      </dgm:t>
    </dgm:pt>
    <dgm:pt modelId="{C1893786-30F8-4117-82F5-5A56735D0507}" type="parTrans" cxnId="{889C46B5-878E-4154-9DEC-478B9A7161F4}">
      <dgm:prSet/>
      <dgm:spPr/>
      <dgm:t>
        <a:bodyPr/>
        <a:lstStyle/>
        <a:p>
          <a:endParaRPr lang="el-GR"/>
        </a:p>
      </dgm:t>
    </dgm:pt>
    <dgm:pt modelId="{03719B62-AC7A-4DD3-95B7-618E0543B539}" type="sibTrans" cxnId="{889C46B5-878E-4154-9DEC-478B9A7161F4}">
      <dgm:prSet/>
      <dgm:spPr/>
      <dgm:t>
        <a:bodyPr/>
        <a:lstStyle/>
        <a:p>
          <a:endParaRPr lang="el-GR"/>
        </a:p>
      </dgm:t>
    </dgm:pt>
    <dgm:pt modelId="{E218FC01-6E33-43FE-B7B2-89FBE1F91692}">
      <dgm:prSet phldrT="[Text]"/>
      <dgm:spPr>
        <a:solidFill>
          <a:schemeClr val="accent1">
            <a:lumMod val="75000"/>
          </a:schemeClr>
        </a:solidFill>
      </dgm:spPr>
      <dgm:t>
        <a:bodyPr/>
        <a:lstStyle/>
        <a:p>
          <a:r>
            <a:rPr lang="el-GR" b="1" dirty="0" smtClean="0">
              <a:latin typeface="+mj-lt"/>
            </a:rPr>
            <a:t>Στόχος</a:t>
          </a:r>
          <a:endParaRPr lang="el-GR" b="1" dirty="0">
            <a:latin typeface="+mj-lt"/>
          </a:endParaRPr>
        </a:p>
      </dgm:t>
    </dgm:pt>
    <dgm:pt modelId="{23103FB9-AC3D-43B5-97CF-DD534B28DB62}" type="parTrans" cxnId="{474023D3-9111-45C1-91DF-2AD690880978}">
      <dgm:prSet/>
      <dgm:spPr/>
      <dgm:t>
        <a:bodyPr/>
        <a:lstStyle/>
        <a:p>
          <a:endParaRPr lang="el-GR"/>
        </a:p>
      </dgm:t>
    </dgm:pt>
    <dgm:pt modelId="{8A30CBC3-6012-4C19-BFE0-5A709F76B9D3}" type="sibTrans" cxnId="{474023D3-9111-45C1-91DF-2AD690880978}">
      <dgm:prSet/>
      <dgm:spPr/>
      <dgm:t>
        <a:bodyPr/>
        <a:lstStyle/>
        <a:p>
          <a:endParaRPr lang="el-GR"/>
        </a:p>
      </dgm:t>
    </dgm:pt>
    <dgm:pt modelId="{BFF3593B-89C3-458D-8D26-F2A5B77CE4CF}">
      <dgm:prSet phldrT="[Text]"/>
      <dgm:spPr>
        <a:solidFill>
          <a:schemeClr val="accent1">
            <a:lumMod val="75000"/>
          </a:schemeClr>
        </a:solidFill>
      </dgm:spPr>
      <dgm:t>
        <a:bodyPr/>
        <a:lstStyle/>
        <a:p>
          <a:r>
            <a:rPr lang="el-GR" dirty="0" smtClean="0">
              <a:solidFill>
                <a:schemeClr val="bg1"/>
              </a:solidFill>
              <a:latin typeface="+mj-lt"/>
            </a:rPr>
            <a:t>Ευθυγράμμιση με τις ευρωπαϊκές πολιτικές και τις υπάρχουσες καλές πρακτικές, συμμετέχοντας με ουσιαστικό τρόπο στο υπό διαμόρφωση ερευνητικό και ακαδημαϊκό οικοσύστημα στο πλαίσιο του οποίου η πρόσβαση στην έρευνα, ιδιαίτερα της δημόσιας χρηματοδοτούμενης, είναι άμεση και ανοικτή</a:t>
          </a:r>
          <a:endParaRPr lang="el-GR" dirty="0">
            <a:solidFill>
              <a:schemeClr val="bg1"/>
            </a:solidFill>
            <a:latin typeface="+mj-lt"/>
          </a:endParaRPr>
        </a:p>
      </dgm:t>
    </dgm:pt>
    <dgm:pt modelId="{BC3F0359-49EB-473D-80DB-85C2DDC6FC41}" type="parTrans" cxnId="{82FCA191-9848-4432-91B7-2CC2EE610660}">
      <dgm:prSet/>
      <dgm:spPr/>
      <dgm:t>
        <a:bodyPr/>
        <a:lstStyle/>
        <a:p>
          <a:endParaRPr lang="el-GR"/>
        </a:p>
      </dgm:t>
    </dgm:pt>
    <dgm:pt modelId="{08EC7A5A-CB92-48F3-BEDC-FD4E0C319F49}" type="sibTrans" cxnId="{82FCA191-9848-4432-91B7-2CC2EE610660}">
      <dgm:prSet/>
      <dgm:spPr/>
      <dgm:t>
        <a:bodyPr/>
        <a:lstStyle/>
        <a:p>
          <a:endParaRPr lang="el-GR"/>
        </a:p>
      </dgm:t>
    </dgm:pt>
    <dgm:pt modelId="{15C9366A-CBF0-42DF-BEEC-488C277B97CE}" type="pres">
      <dgm:prSet presAssocID="{8C663126-53BB-492A-99DC-BFE365112E44}" presName="Name0" presStyleCnt="0">
        <dgm:presLayoutVars>
          <dgm:dir/>
          <dgm:animLvl val="lvl"/>
          <dgm:resizeHandles val="exact"/>
        </dgm:presLayoutVars>
      </dgm:prSet>
      <dgm:spPr/>
      <dgm:t>
        <a:bodyPr/>
        <a:lstStyle/>
        <a:p>
          <a:endParaRPr lang="el-GR"/>
        </a:p>
      </dgm:t>
    </dgm:pt>
    <dgm:pt modelId="{77B8A86E-7A15-45FC-927D-CB923962187D}" type="pres">
      <dgm:prSet presAssocID="{FBD96340-961D-40A3-BA92-CDBBBAEB1402}" presName="composite" presStyleCnt="0"/>
      <dgm:spPr/>
    </dgm:pt>
    <dgm:pt modelId="{80A1B369-8F9F-4D4F-940B-032FD88BA1E5}" type="pres">
      <dgm:prSet presAssocID="{FBD96340-961D-40A3-BA92-CDBBBAEB1402}" presName="parTx" presStyleLbl="alignNode1" presStyleIdx="0" presStyleCnt="2">
        <dgm:presLayoutVars>
          <dgm:chMax val="0"/>
          <dgm:chPref val="0"/>
          <dgm:bulletEnabled val="1"/>
        </dgm:presLayoutVars>
      </dgm:prSet>
      <dgm:spPr/>
      <dgm:t>
        <a:bodyPr/>
        <a:lstStyle/>
        <a:p>
          <a:endParaRPr lang="el-GR"/>
        </a:p>
      </dgm:t>
    </dgm:pt>
    <dgm:pt modelId="{C27829CB-189C-4DB6-BDA2-C366988CE887}" type="pres">
      <dgm:prSet presAssocID="{FBD96340-961D-40A3-BA92-CDBBBAEB1402}" presName="desTx" presStyleLbl="alignAccFollowNode1" presStyleIdx="0" presStyleCnt="2">
        <dgm:presLayoutVars>
          <dgm:bulletEnabled val="1"/>
        </dgm:presLayoutVars>
      </dgm:prSet>
      <dgm:spPr/>
      <dgm:t>
        <a:bodyPr/>
        <a:lstStyle/>
        <a:p>
          <a:endParaRPr lang="el-GR"/>
        </a:p>
      </dgm:t>
    </dgm:pt>
    <dgm:pt modelId="{7DFB2717-4509-4B02-A9AF-03F504940327}" type="pres">
      <dgm:prSet presAssocID="{2ADFAD1D-AB1C-4AEE-88CC-B3EF670BC410}" presName="space" presStyleCnt="0"/>
      <dgm:spPr/>
    </dgm:pt>
    <dgm:pt modelId="{69529EAA-ABAE-4AD0-B097-8C61944FD768}" type="pres">
      <dgm:prSet presAssocID="{E218FC01-6E33-43FE-B7B2-89FBE1F91692}" presName="composite" presStyleCnt="0"/>
      <dgm:spPr/>
    </dgm:pt>
    <dgm:pt modelId="{41DF2AEE-B5B7-43DE-BE4E-4197E60C22BB}" type="pres">
      <dgm:prSet presAssocID="{E218FC01-6E33-43FE-B7B2-89FBE1F91692}" presName="parTx" presStyleLbl="alignNode1" presStyleIdx="1" presStyleCnt="2">
        <dgm:presLayoutVars>
          <dgm:chMax val="0"/>
          <dgm:chPref val="0"/>
          <dgm:bulletEnabled val="1"/>
        </dgm:presLayoutVars>
      </dgm:prSet>
      <dgm:spPr/>
      <dgm:t>
        <a:bodyPr/>
        <a:lstStyle/>
        <a:p>
          <a:endParaRPr lang="el-GR"/>
        </a:p>
      </dgm:t>
    </dgm:pt>
    <dgm:pt modelId="{E7FA3C40-553A-43C9-964E-ABC7670F020A}" type="pres">
      <dgm:prSet presAssocID="{E218FC01-6E33-43FE-B7B2-89FBE1F91692}" presName="desTx" presStyleLbl="alignAccFollowNode1" presStyleIdx="1" presStyleCnt="2">
        <dgm:presLayoutVars>
          <dgm:bulletEnabled val="1"/>
        </dgm:presLayoutVars>
      </dgm:prSet>
      <dgm:spPr/>
      <dgm:t>
        <a:bodyPr/>
        <a:lstStyle/>
        <a:p>
          <a:endParaRPr lang="el-GR"/>
        </a:p>
      </dgm:t>
    </dgm:pt>
  </dgm:ptLst>
  <dgm:cxnLst>
    <dgm:cxn modelId="{DF26B5E8-B9F0-47D9-9843-46F666DC6532}" type="presOf" srcId="{8C663126-53BB-492A-99DC-BFE365112E44}" destId="{15C9366A-CBF0-42DF-BEEC-488C277B97CE}" srcOrd="0" destOrd="0" presId="urn:microsoft.com/office/officeart/2005/8/layout/hList1"/>
    <dgm:cxn modelId="{474023D3-9111-45C1-91DF-2AD690880978}" srcId="{8C663126-53BB-492A-99DC-BFE365112E44}" destId="{E218FC01-6E33-43FE-B7B2-89FBE1F91692}" srcOrd="1" destOrd="0" parTransId="{23103FB9-AC3D-43B5-97CF-DD534B28DB62}" sibTransId="{8A30CBC3-6012-4C19-BFE0-5A709F76B9D3}"/>
    <dgm:cxn modelId="{5D208E2B-325B-4E52-8268-D2E0E09FBFE0}" srcId="{8C663126-53BB-492A-99DC-BFE365112E44}" destId="{FBD96340-961D-40A3-BA92-CDBBBAEB1402}" srcOrd="0" destOrd="0" parTransId="{00332CFF-146F-4262-8390-6B39292A9495}" sibTransId="{2ADFAD1D-AB1C-4AEE-88CC-B3EF670BC410}"/>
    <dgm:cxn modelId="{82FCA191-9848-4432-91B7-2CC2EE610660}" srcId="{E218FC01-6E33-43FE-B7B2-89FBE1F91692}" destId="{BFF3593B-89C3-458D-8D26-F2A5B77CE4CF}" srcOrd="0" destOrd="0" parTransId="{BC3F0359-49EB-473D-80DB-85C2DDC6FC41}" sibTransId="{08EC7A5A-CB92-48F3-BEDC-FD4E0C319F49}"/>
    <dgm:cxn modelId="{889C46B5-878E-4154-9DEC-478B9A7161F4}" srcId="{FBD96340-961D-40A3-BA92-CDBBBAEB1402}" destId="{23D47EB5-DFC5-495B-A22A-C19175B0C1B4}" srcOrd="0" destOrd="0" parTransId="{C1893786-30F8-4117-82F5-5A56735D0507}" sibTransId="{03719B62-AC7A-4DD3-95B7-618E0543B539}"/>
    <dgm:cxn modelId="{C666FB6C-0D11-4514-99D8-4F3D7F73663D}" type="presOf" srcId="{FBD96340-961D-40A3-BA92-CDBBBAEB1402}" destId="{80A1B369-8F9F-4D4F-940B-032FD88BA1E5}" srcOrd="0" destOrd="0" presId="urn:microsoft.com/office/officeart/2005/8/layout/hList1"/>
    <dgm:cxn modelId="{953259F6-609B-4E28-A214-D381825C4461}" type="presOf" srcId="{BFF3593B-89C3-458D-8D26-F2A5B77CE4CF}" destId="{E7FA3C40-553A-43C9-964E-ABC7670F020A}" srcOrd="0" destOrd="0" presId="urn:microsoft.com/office/officeart/2005/8/layout/hList1"/>
    <dgm:cxn modelId="{8597214E-C172-4919-8BDD-CBA658A93FF8}" type="presOf" srcId="{E218FC01-6E33-43FE-B7B2-89FBE1F91692}" destId="{41DF2AEE-B5B7-43DE-BE4E-4197E60C22BB}" srcOrd="0" destOrd="0" presId="urn:microsoft.com/office/officeart/2005/8/layout/hList1"/>
    <dgm:cxn modelId="{A57ED651-DD64-4554-B501-766594325A4A}" type="presOf" srcId="{23D47EB5-DFC5-495B-A22A-C19175B0C1B4}" destId="{C27829CB-189C-4DB6-BDA2-C366988CE887}" srcOrd="0" destOrd="0" presId="urn:microsoft.com/office/officeart/2005/8/layout/hList1"/>
    <dgm:cxn modelId="{990BDC0F-1B4C-48D8-AA82-8506BC582635}" type="presParOf" srcId="{15C9366A-CBF0-42DF-BEEC-488C277B97CE}" destId="{77B8A86E-7A15-45FC-927D-CB923962187D}" srcOrd="0" destOrd="0" presId="urn:microsoft.com/office/officeart/2005/8/layout/hList1"/>
    <dgm:cxn modelId="{CA8AD9B8-0ABE-4BD6-A69B-A467D4E1EB79}" type="presParOf" srcId="{77B8A86E-7A15-45FC-927D-CB923962187D}" destId="{80A1B369-8F9F-4D4F-940B-032FD88BA1E5}" srcOrd="0" destOrd="0" presId="urn:microsoft.com/office/officeart/2005/8/layout/hList1"/>
    <dgm:cxn modelId="{31EA6533-7C1E-4099-B68D-78EBCFAA41C2}" type="presParOf" srcId="{77B8A86E-7A15-45FC-927D-CB923962187D}" destId="{C27829CB-189C-4DB6-BDA2-C366988CE887}" srcOrd="1" destOrd="0" presId="urn:microsoft.com/office/officeart/2005/8/layout/hList1"/>
    <dgm:cxn modelId="{40C3AA64-31D1-4A2B-8FE8-A6AF45495105}" type="presParOf" srcId="{15C9366A-CBF0-42DF-BEEC-488C277B97CE}" destId="{7DFB2717-4509-4B02-A9AF-03F504940327}" srcOrd="1" destOrd="0" presId="urn:microsoft.com/office/officeart/2005/8/layout/hList1"/>
    <dgm:cxn modelId="{1219EBDB-646A-42D1-A9F9-45BC47876FDF}" type="presParOf" srcId="{15C9366A-CBF0-42DF-BEEC-488C277B97CE}" destId="{69529EAA-ABAE-4AD0-B097-8C61944FD768}" srcOrd="2" destOrd="0" presId="urn:microsoft.com/office/officeart/2005/8/layout/hList1"/>
    <dgm:cxn modelId="{EB35279A-8FFE-4B92-83A6-31C621ECEC48}" type="presParOf" srcId="{69529EAA-ABAE-4AD0-B097-8C61944FD768}" destId="{41DF2AEE-B5B7-43DE-BE4E-4197E60C22BB}" srcOrd="0" destOrd="0" presId="urn:microsoft.com/office/officeart/2005/8/layout/hList1"/>
    <dgm:cxn modelId="{152DA71C-812C-4362-BE9D-322242DBE005}" type="presParOf" srcId="{69529EAA-ABAE-4AD0-B097-8C61944FD768}" destId="{E7FA3C40-553A-43C9-964E-ABC7670F020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FEFA31-833C-4C35-AB9B-73034652B667}">
      <dsp:nvSpPr>
        <dsp:cNvPr id="0" name=""/>
        <dsp:cNvSpPr/>
      </dsp:nvSpPr>
      <dsp:spPr>
        <a:xfrm>
          <a:off x="35" y="195875"/>
          <a:ext cx="3432123" cy="772810"/>
        </a:xfrm>
        <a:prstGeom prst="rect">
          <a:avLst/>
        </a:prstGeom>
        <a:solidFill>
          <a:srgbClr val="5A8B25"/>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l-GR" sz="2100" kern="1200" dirty="0" smtClean="0">
              <a:latin typeface="+mj-lt"/>
            </a:rPr>
            <a:t>«</a:t>
          </a:r>
          <a:r>
            <a:rPr lang="el-GR" sz="2100" b="1" kern="1200" dirty="0" smtClean="0">
              <a:latin typeface="+mj-lt"/>
            </a:rPr>
            <a:t>Πράσινος Δρόμος» - </a:t>
          </a:r>
          <a:r>
            <a:rPr lang="en-US" sz="2100" b="1" kern="1200" dirty="0" smtClean="0">
              <a:latin typeface="+mj-lt"/>
            </a:rPr>
            <a:t>“Green Route”</a:t>
          </a:r>
          <a:endParaRPr lang="el-GR" sz="2100" b="1" kern="1200" dirty="0">
            <a:latin typeface="+mj-lt"/>
          </a:endParaRPr>
        </a:p>
      </dsp:txBody>
      <dsp:txXfrm>
        <a:off x="35" y="195875"/>
        <a:ext cx="3432123" cy="772810"/>
      </dsp:txXfrm>
    </dsp:sp>
    <dsp:sp modelId="{30DC6CAC-7223-4BE4-9647-021A33FE2581}">
      <dsp:nvSpPr>
        <dsp:cNvPr id="0" name=""/>
        <dsp:cNvSpPr/>
      </dsp:nvSpPr>
      <dsp:spPr>
        <a:xfrm>
          <a:off x="35" y="968685"/>
          <a:ext cx="3432123" cy="2939894"/>
        </a:xfrm>
        <a:prstGeom prst="rect">
          <a:avLst/>
        </a:prstGeom>
        <a:solidFill>
          <a:srgbClr val="5A8B25"/>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l-GR" sz="2100" b="0" kern="1200" baseline="0" dirty="0" smtClean="0">
              <a:solidFill>
                <a:schemeClr val="bg1">
                  <a:lumMod val="95000"/>
                </a:schemeClr>
              </a:solidFill>
              <a:latin typeface="+mj-lt"/>
            </a:rPr>
            <a:t>Αυτό-αρχειοθέτηση: κατάθεση από τον ερευνητή του δημοσιευμένου άρθρου σε κατάλληλο αποθετήριο ελεύθερα </a:t>
          </a:r>
          <a:r>
            <a:rPr lang="el-GR" sz="2100" b="0" kern="1200" baseline="0" dirty="0" err="1" smtClean="0">
              <a:solidFill>
                <a:schemeClr val="bg1">
                  <a:lumMod val="95000"/>
                </a:schemeClr>
              </a:solidFill>
              <a:latin typeface="+mj-lt"/>
            </a:rPr>
            <a:t>προσβάσιμο</a:t>
          </a:r>
          <a:r>
            <a:rPr lang="el-GR" sz="2100" b="0" kern="1200" baseline="0" dirty="0" smtClean="0">
              <a:solidFill>
                <a:schemeClr val="bg1">
                  <a:lumMod val="95000"/>
                </a:schemeClr>
              </a:solidFill>
              <a:latin typeface="+mj-lt"/>
            </a:rPr>
            <a:t> μέσω του Διαδικτύου, είτε άμεσα είτε μετά από περίοδο αναμονής</a:t>
          </a:r>
          <a:endParaRPr lang="el-GR" sz="2100" kern="1200" dirty="0">
            <a:solidFill>
              <a:schemeClr val="bg1">
                <a:lumMod val="95000"/>
              </a:schemeClr>
            </a:solidFill>
            <a:latin typeface="+mj-lt"/>
          </a:endParaRPr>
        </a:p>
      </dsp:txBody>
      <dsp:txXfrm>
        <a:off x="35" y="968685"/>
        <a:ext cx="3432123" cy="2939894"/>
      </dsp:txXfrm>
    </dsp:sp>
    <dsp:sp modelId="{C3FFF702-0B18-4E84-86AF-817183A79769}">
      <dsp:nvSpPr>
        <dsp:cNvPr id="0" name=""/>
        <dsp:cNvSpPr/>
      </dsp:nvSpPr>
      <dsp:spPr>
        <a:xfrm>
          <a:off x="3912656" y="195875"/>
          <a:ext cx="3432123" cy="772810"/>
        </a:xfrm>
        <a:prstGeom prst="rect">
          <a:avLst/>
        </a:prstGeom>
        <a:solidFill>
          <a:srgbClr val="CC9900"/>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l-GR" sz="2100" b="1" kern="1200" dirty="0" smtClean="0">
              <a:latin typeface="+mj-lt"/>
            </a:rPr>
            <a:t>«Χρυσός Δρόμος» - </a:t>
          </a:r>
          <a:r>
            <a:rPr lang="en-US" sz="2100" b="1" kern="1200" dirty="0" smtClean="0">
              <a:latin typeface="+mj-lt"/>
            </a:rPr>
            <a:t>“Gold Route”</a:t>
          </a:r>
          <a:endParaRPr lang="el-GR" sz="2100" b="1" kern="1200" dirty="0">
            <a:latin typeface="+mj-lt"/>
          </a:endParaRPr>
        </a:p>
      </dsp:txBody>
      <dsp:txXfrm>
        <a:off x="3912656" y="195875"/>
        <a:ext cx="3432123" cy="772810"/>
      </dsp:txXfrm>
    </dsp:sp>
    <dsp:sp modelId="{518FE11C-58ED-48B9-894F-8F6FBF3D4AF0}">
      <dsp:nvSpPr>
        <dsp:cNvPr id="0" name=""/>
        <dsp:cNvSpPr/>
      </dsp:nvSpPr>
      <dsp:spPr>
        <a:xfrm>
          <a:off x="3912656" y="968685"/>
          <a:ext cx="3432123" cy="2939894"/>
        </a:xfrm>
        <a:prstGeom prst="rect">
          <a:avLst/>
        </a:prstGeom>
        <a:solidFill>
          <a:srgbClr val="CC9900"/>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l-GR" sz="2100" b="0" kern="1200" baseline="0" dirty="0" smtClean="0">
              <a:solidFill>
                <a:schemeClr val="bg1">
                  <a:lumMod val="95000"/>
                </a:schemeClr>
              </a:solidFill>
              <a:latin typeface="+mj-lt"/>
            </a:rPr>
            <a:t>Επιστημονικές εκδόσεις: δημοσίευση σε επιστημονικά ηλεκτρονικά περιοδικά ακαδημαϊκών και ερευνητικών άρθρων τα οποία έχουν υποστεί ομότιμη αξιολόγηση, με την καταβολή </a:t>
          </a:r>
          <a:r>
            <a:rPr lang="en-US" sz="2100" b="0" kern="1200" baseline="0" dirty="0" smtClean="0">
              <a:solidFill>
                <a:schemeClr val="bg1">
                  <a:lumMod val="95000"/>
                </a:schemeClr>
              </a:solidFill>
              <a:latin typeface="+mj-lt"/>
            </a:rPr>
            <a:t>author publication charges</a:t>
          </a:r>
          <a:endParaRPr lang="el-GR" sz="2100" kern="1200" dirty="0">
            <a:solidFill>
              <a:schemeClr val="bg1">
                <a:lumMod val="95000"/>
              </a:schemeClr>
            </a:solidFill>
            <a:latin typeface="+mj-lt"/>
          </a:endParaRPr>
        </a:p>
      </dsp:txBody>
      <dsp:txXfrm>
        <a:off x="3912656" y="968685"/>
        <a:ext cx="3432123" cy="29398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184451-46D9-4AAF-9B29-E04C74205B15}">
      <dsp:nvSpPr>
        <dsp:cNvPr id="0" name=""/>
        <dsp:cNvSpPr/>
      </dsp:nvSpPr>
      <dsp:spPr>
        <a:xfrm>
          <a:off x="339337" y="900"/>
          <a:ext cx="3654405" cy="2192643"/>
        </a:xfrm>
        <a:prstGeom prst="rect">
          <a:avLst/>
        </a:prstGeom>
        <a:solidFill>
          <a:schemeClr val="accent1">
            <a:hueOff val="0"/>
            <a:satOff val="0"/>
            <a:lumOff val="0"/>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l-GR" sz="2300" b="1" kern="1200" dirty="0" smtClean="0">
              <a:latin typeface="+mj-lt"/>
            </a:rPr>
            <a:t>Η ανοικτή κυκλοφορία της γνώσης </a:t>
          </a:r>
          <a:r>
            <a:rPr lang="el-GR" sz="2300" kern="1200" dirty="0" smtClean="0">
              <a:latin typeface="+mj-lt"/>
            </a:rPr>
            <a:t>ως μια από τις έξι προτεραιότητες του Ευρωπαϊκού Χώρου Έρευνας</a:t>
          </a:r>
          <a:endParaRPr lang="el-GR" sz="2300" kern="1200" dirty="0">
            <a:latin typeface="+mj-lt"/>
          </a:endParaRPr>
        </a:p>
      </dsp:txBody>
      <dsp:txXfrm>
        <a:off x="339337" y="900"/>
        <a:ext cx="3654405" cy="2192643"/>
      </dsp:txXfrm>
    </dsp:sp>
    <dsp:sp modelId="{09313233-8368-4A6F-99E6-88D2E58D912A}">
      <dsp:nvSpPr>
        <dsp:cNvPr id="0" name=""/>
        <dsp:cNvSpPr/>
      </dsp:nvSpPr>
      <dsp:spPr>
        <a:xfrm>
          <a:off x="4359184" y="900"/>
          <a:ext cx="3654405" cy="2192643"/>
        </a:xfrm>
        <a:prstGeom prst="rect">
          <a:avLst/>
        </a:prstGeom>
        <a:solidFill>
          <a:schemeClr val="accent1">
            <a:hueOff val="0"/>
            <a:satOff val="0"/>
            <a:lumOff val="0"/>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l-GR" sz="2300" kern="1200" dirty="0" smtClean="0">
              <a:latin typeface="+mj-lt"/>
            </a:rPr>
            <a:t>«Σύσταση 17</a:t>
          </a:r>
          <a:r>
            <a:rPr lang="el-GR" sz="2300" kern="1200" baseline="30000" dirty="0" smtClean="0">
              <a:latin typeface="+mj-lt"/>
            </a:rPr>
            <a:t>ης</a:t>
          </a:r>
          <a:r>
            <a:rPr lang="el-GR" sz="2300" kern="1200" dirty="0" smtClean="0">
              <a:latin typeface="+mj-lt"/>
            </a:rPr>
            <a:t> Ιουλίου 2012 για την πρόσβαση στις επιστημονικές πληροφορίες και τη διαφύλαξη τους»</a:t>
          </a:r>
          <a:endParaRPr lang="el-GR" sz="2300" kern="1200" dirty="0">
            <a:latin typeface="+mj-lt"/>
          </a:endParaRPr>
        </a:p>
      </dsp:txBody>
      <dsp:txXfrm>
        <a:off x="4359184" y="900"/>
        <a:ext cx="3654405" cy="2192643"/>
      </dsp:txXfrm>
    </dsp:sp>
    <dsp:sp modelId="{F37BC1D8-89B4-4654-8709-13AD1E8CDE8C}">
      <dsp:nvSpPr>
        <dsp:cNvPr id="0" name=""/>
        <dsp:cNvSpPr/>
      </dsp:nvSpPr>
      <dsp:spPr>
        <a:xfrm>
          <a:off x="2349261" y="2558984"/>
          <a:ext cx="3654405" cy="2192643"/>
        </a:xfrm>
        <a:prstGeom prst="rect">
          <a:avLst/>
        </a:prstGeom>
        <a:solidFill>
          <a:schemeClr val="accent1">
            <a:hueOff val="0"/>
            <a:satOff val="0"/>
            <a:lumOff val="0"/>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t" anchorCtr="0">
          <a:noAutofit/>
        </a:bodyPr>
        <a:lstStyle/>
        <a:p>
          <a:pPr lvl="0" algn="ctr" defTabSz="1022350" rtl="0">
            <a:lnSpc>
              <a:spcPct val="90000"/>
            </a:lnSpc>
            <a:spcBef>
              <a:spcPct val="0"/>
            </a:spcBef>
            <a:spcAft>
              <a:spcPct val="35000"/>
            </a:spcAft>
          </a:pPr>
          <a:r>
            <a:rPr lang="el-GR" sz="2300" kern="1200" dirty="0" smtClean="0">
              <a:latin typeface="+mj-lt"/>
            </a:rPr>
            <a:t>Πρόνοιες για παροχή Ανοικτής Πρόσβασης σε δημοσιεύσεις και ερευνητικά δεδομένα από Πρόγραμμα «Ορίζοντας 2020»</a:t>
          </a:r>
          <a:endParaRPr lang="en-US" sz="2300" kern="1200" dirty="0">
            <a:latin typeface="+mj-lt"/>
          </a:endParaRPr>
        </a:p>
        <a:p>
          <a:pPr marL="171450" lvl="1" indent="-171450" algn="l" defTabSz="800100" rtl="0">
            <a:lnSpc>
              <a:spcPct val="90000"/>
            </a:lnSpc>
            <a:spcBef>
              <a:spcPct val="0"/>
            </a:spcBef>
            <a:spcAft>
              <a:spcPct val="15000"/>
            </a:spcAft>
            <a:buChar char="••"/>
          </a:pPr>
          <a:endParaRPr lang="el-GR" sz="1800" kern="1200" dirty="0"/>
        </a:p>
      </dsp:txBody>
      <dsp:txXfrm>
        <a:off x="2349261" y="2558984"/>
        <a:ext cx="3654405" cy="21926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02631E-7D69-41CE-8518-123AA1592ADD}">
      <dsp:nvSpPr>
        <dsp:cNvPr id="0" name=""/>
        <dsp:cNvSpPr/>
      </dsp:nvSpPr>
      <dsp:spPr>
        <a:xfrm>
          <a:off x="3053139" y="0"/>
          <a:ext cx="4579708" cy="1417657"/>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rtl="0">
            <a:lnSpc>
              <a:spcPct val="90000"/>
            </a:lnSpc>
            <a:spcBef>
              <a:spcPct val="0"/>
            </a:spcBef>
            <a:spcAft>
              <a:spcPct val="15000"/>
            </a:spcAft>
            <a:buChar char="••"/>
          </a:pPr>
          <a:r>
            <a:rPr lang="el-GR" sz="1800" kern="1200" dirty="0" smtClean="0">
              <a:latin typeface="+mj-lt"/>
            </a:rPr>
            <a:t>Σκοπός: παροχή στήριξης προς την Ευρωπαϊκή Επιτροπή για την περαιτέρω ανάπτυξη της ευρωπαϊκής πολιτικής Ανοικτής Επιστήμης</a:t>
          </a:r>
          <a:endParaRPr lang="el-GR" sz="1800" kern="1200" dirty="0">
            <a:latin typeface="+mj-lt"/>
          </a:endParaRPr>
        </a:p>
      </dsp:txBody>
      <dsp:txXfrm>
        <a:off x="3053139" y="0"/>
        <a:ext cx="4579708" cy="1417657"/>
      </dsp:txXfrm>
    </dsp:sp>
    <dsp:sp modelId="{FB65EBA9-7E23-439D-B8C3-3A1D7E07E57E}">
      <dsp:nvSpPr>
        <dsp:cNvPr id="0" name=""/>
        <dsp:cNvSpPr/>
      </dsp:nvSpPr>
      <dsp:spPr>
        <a:xfrm>
          <a:off x="0" y="0"/>
          <a:ext cx="3053139" cy="1417657"/>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el-GR" sz="2200" kern="1200" dirty="0" smtClean="0">
              <a:latin typeface="+mj-lt"/>
            </a:rPr>
            <a:t>Ευρωπαϊκή Πλατφόρμα Πολιτικής για την Ανοικτή Πρόσβαση</a:t>
          </a:r>
          <a:endParaRPr lang="el-GR" sz="2200" kern="1200" dirty="0">
            <a:latin typeface="+mj-lt"/>
          </a:endParaRPr>
        </a:p>
      </dsp:txBody>
      <dsp:txXfrm>
        <a:off x="0" y="0"/>
        <a:ext cx="3053139" cy="1417657"/>
      </dsp:txXfrm>
    </dsp:sp>
    <dsp:sp modelId="{2B7C9579-D19F-40FE-8319-DFA51E637C19}">
      <dsp:nvSpPr>
        <dsp:cNvPr id="0" name=""/>
        <dsp:cNvSpPr/>
      </dsp:nvSpPr>
      <dsp:spPr>
        <a:xfrm>
          <a:off x="3053139" y="1559423"/>
          <a:ext cx="4579708" cy="1417657"/>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l" defTabSz="844550" rtl="0">
            <a:lnSpc>
              <a:spcPct val="90000"/>
            </a:lnSpc>
            <a:spcBef>
              <a:spcPct val="0"/>
            </a:spcBef>
            <a:spcAft>
              <a:spcPct val="15000"/>
            </a:spcAft>
            <a:buChar char="••"/>
          </a:pPr>
          <a:r>
            <a:rPr lang="el-GR" sz="1900" kern="1200" dirty="0" smtClean="0">
              <a:latin typeface="+mj-lt"/>
            </a:rPr>
            <a:t>Συζητήσεις για την πολιτική, τη διακυβέρνηση και χρηματοδότηση και την εφαρμογή</a:t>
          </a:r>
          <a:endParaRPr lang="el-GR" sz="1900" kern="1200" dirty="0">
            <a:latin typeface="+mj-lt"/>
          </a:endParaRPr>
        </a:p>
        <a:p>
          <a:pPr marL="171450" lvl="1" indent="-171450" algn="l" defTabSz="844550" rtl="0">
            <a:lnSpc>
              <a:spcPct val="90000"/>
            </a:lnSpc>
            <a:spcBef>
              <a:spcPct val="0"/>
            </a:spcBef>
            <a:spcAft>
              <a:spcPct val="15000"/>
            </a:spcAft>
            <a:buChar char="••"/>
          </a:pPr>
          <a:r>
            <a:rPr lang="el-GR" sz="1900" kern="1200" dirty="0" smtClean="0">
              <a:latin typeface="+mj-lt"/>
            </a:rPr>
            <a:t>Σύνοδος της 12</a:t>
          </a:r>
          <a:r>
            <a:rPr lang="el-GR" sz="1900" kern="1200" baseline="30000" dirty="0" smtClean="0">
              <a:latin typeface="+mj-lt"/>
            </a:rPr>
            <a:t>ης</a:t>
          </a:r>
          <a:r>
            <a:rPr lang="el-GR" sz="1900" kern="1200" dirty="0" smtClean="0">
              <a:latin typeface="+mj-lt"/>
            </a:rPr>
            <a:t> Ιουνίου </a:t>
          </a:r>
          <a:r>
            <a:rPr lang="en-US" sz="1900" kern="1200" dirty="0" smtClean="0">
              <a:latin typeface="+mj-lt"/>
            </a:rPr>
            <a:t>2017</a:t>
          </a:r>
          <a:endParaRPr lang="el-GR" sz="1900" kern="1200" dirty="0">
            <a:latin typeface="+mj-lt"/>
          </a:endParaRPr>
        </a:p>
      </dsp:txBody>
      <dsp:txXfrm>
        <a:off x="3053139" y="1559423"/>
        <a:ext cx="4579708" cy="1417657"/>
      </dsp:txXfrm>
    </dsp:sp>
    <dsp:sp modelId="{88EE0858-3A93-4BA9-8536-51D2B578CD1B}">
      <dsp:nvSpPr>
        <dsp:cNvPr id="0" name=""/>
        <dsp:cNvSpPr/>
      </dsp:nvSpPr>
      <dsp:spPr>
        <a:xfrm>
          <a:off x="0" y="1559423"/>
          <a:ext cx="3053139" cy="1417657"/>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el-GR" sz="2200" kern="1200" dirty="0" smtClean="0">
              <a:latin typeface="+mj-lt"/>
            </a:rPr>
            <a:t>Ευρωπαϊκό Νέφος Ανοικτής Επιστήμης</a:t>
          </a:r>
          <a:endParaRPr lang="el-GR" sz="2200" kern="1200" dirty="0">
            <a:latin typeface="+mj-lt"/>
          </a:endParaRPr>
        </a:p>
      </dsp:txBody>
      <dsp:txXfrm>
        <a:off x="0" y="1559423"/>
        <a:ext cx="3053139" cy="1417657"/>
      </dsp:txXfrm>
    </dsp:sp>
    <dsp:sp modelId="{B2D14B1B-AC79-49BF-A647-B4BD26A3C520}">
      <dsp:nvSpPr>
        <dsp:cNvPr id="0" name=""/>
        <dsp:cNvSpPr/>
      </dsp:nvSpPr>
      <dsp:spPr>
        <a:xfrm>
          <a:off x="3053139" y="3118846"/>
          <a:ext cx="4579708" cy="1417657"/>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l" defTabSz="844550" rtl="0">
            <a:lnSpc>
              <a:spcPct val="90000"/>
            </a:lnSpc>
            <a:spcBef>
              <a:spcPct val="0"/>
            </a:spcBef>
            <a:spcAft>
              <a:spcPct val="15000"/>
            </a:spcAft>
            <a:buChar char="••"/>
          </a:pPr>
          <a:r>
            <a:rPr lang="el-GR" sz="1900" kern="1200" dirty="0" smtClean="0">
              <a:latin typeface="+mj-lt"/>
            </a:rPr>
            <a:t>5 Ενότητες και </a:t>
          </a:r>
          <a:r>
            <a:rPr lang="el-GR" sz="1900" b="1" kern="1200" dirty="0" smtClean="0">
              <a:latin typeface="+mj-lt"/>
            </a:rPr>
            <a:t>12 Δράσεις </a:t>
          </a:r>
          <a:r>
            <a:rPr lang="el-GR" sz="1900" kern="1200" dirty="0" smtClean="0">
              <a:latin typeface="+mj-lt"/>
            </a:rPr>
            <a:t>για την προώθηση πολιτικών Ανοικτής Επιστήμης σε ευρωπαϊκό και εθνικό επίπεδο </a:t>
          </a:r>
          <a:endParaRPr lang="el-GR" sz="1900" kern="1200" dirty="0">
            <a:latin typeface="+mj-lt"/>
          </a:endParaRPr>
        </a:p>
      </dsp:txBody>
      <dsp:txXfrm>
        <a:off x="3053139" y="3118846"/>
        <a:ext cx="4579708" cy="1417657"/>
      </dsp:txXfrm>
    </dsp:sp>
    <dsp:sp modelId="{18B3D22E-A637-41F1-909E-A703444B0483}">
      <dsp:nvSpPr>
        <dsp:cNvPr id="0" name=""/>
        <dsp:cNvSpPr/>
      </dsp:nvSpPr>
      <dsp:spPr>
        <a:xfrm>
          <a:off x="0" y="3118846"/>
          <a:ext cx="3053139" cy="1417657"/>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rtl="0">
            <a:lnSpc>
              <a:spcPct val="90000"/>
            </a:lnSpc>
            <a:spcBef>
              <a:spcPct val="0"/>
            </a:spcBef>
            <a:spcAft>
              <a:spcPct val="35000"/>
            </a:spcAft>
          </a:pPr>
          <a:r>
            <a:rPr lang="en-US" sz="1900" kern="1200" dirty="0" smtClean="0">
              <a:latin typeface="+mj-lt"/>
            </a:rPr>
            <a:t>Amsterdam Call 4 Action</a:t>
          </a:r>
          <a:endParaRPr lang="el-GR" sz="1900" kern="1200" dirty="0">
            <a:latin typeface="+mj-lt"/>
          </a:endParaRPr>
        </a:p>
      </dsp:txBody>
      <dsp:txXfrm>
        <a:off x="0" y="3118846"/>
        <a:ext cx="3053139" cy="14176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A1B369-8F9F-4D4F-940B-032FD88BA1E5}">
      <dsp:nvSpPr>
        <dsp:cNvPr id="0" name=""/>
        <dsp:cNvSpPr/>
      </dsp:nvSpPr>
      <dsp:spPr>
        <a:xfrm>
          <a:off x="39" y="124599"/>
          <a:ext cx="3824057" cy="576000"/>
        </a:xfrm>
        <a:prstGeom prst="rect">
          <a:avLst/>
        </a:prstGeom>
        <a:solidFill>
          <a:schemeClr val="accent1">
            <a:lumMod val="7500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l-GR" sz="2000" b="1" kern="1200" dirty="0" smtClean="0">
              <a:latin typeface="+mj-lt"/>
            </a:rPr>
            <a:t>Όραμα</a:t>
          </a:r>
          <a:endParaRPr lang="el-GR" sz="2000" b="1" kern="1200" dirty="0">
            <a:latin typeface="+mj-lt"/>
          </a:endParaRPr>
        </a:p>
      </dsp:txBody>
      <dsp:txXfrm>
        <a:off x="39" y="124599"/>
        <a:ext cx="3824057" cy="576000"/>
      </dsp:txXfrm>
    </dsp:sp>
    <dsp:sp modelId="{C27829CB-189C-4DB6-BDA2-C366988CE887}">
      <dsp:nvSpPr>
        <dsp:cNvPr id="0" name=""/>
        <dsp:cNvSpPr/>
      </dsp:nvSpPr>
      <dsp:spPr>
        <a:xfrm>
          <a:off x="39" y="700599"/>
          <a:ext cx="3824057" cy="3362625"/>
        </a:xfrm>
        <a:prstGeom prst="rect">
          <a:avLst/>
        </a:prstGeom>
        <a:solidFill>
          <a:schemeClr val="accent1">
            <a:lumMod val="7500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l-GR" sz="2000" kern="1200" dirty="0" smtClean="0">
              <a:solidFill>
                <a:schemeClr val="bg1"/>
              </a:solidFill>
              <a:latin typeface="+mj-lt"/>
            </a:rPr>
            <a:t>Η δημιουργία συνθηκών ελεύθερης πρόσβασης για όλους τους πολίτες, τους ερευνητές και τις επιχειρήσεις στις δημοσιεύσεις από οργανισμούς έρευνας και ακαδημαϊκά ιδρύματα στην Κύπρο, που χρηματοδοτούνται τόσο από δημόσιους, όσο και ιδιωτικούς πόρους</a:t>
          </a:r>
          <a:endParaRPr lang="el-GR" sz="2000" kern="1200" dirty="0">
            <a:solidFill>
              <a:schemeClr val="bg1"/>
            </a:solidFill>
            <a:latin typeface="+mj-lt"/>
          </a:endParaRPr>
        </a:p>
      </dsp:txBody>
      <dsp:txXfrm>
        <a:off x="39" y="700599"/>
        <a:ext cx="3824057" cy="3362625"/>
      </dsp:txXfrm>
    </dsp:sp>
    <dsp:sp modelId="{41DF2AEE-B5B7-43DE-BE4E-4197E60C22BB}">
      <dsp:nvSpPr>
        <dsp:cNvPr id="0" name=""/>
        <dsp:cNvSpPr/>
      </dsp:nvSpPr>
      <dsp:spPr>
        <a:xfrm>
          <a:off x="4359465" y="124599"/>
          <a:ext cx="3824057" cy="576000"/>
        </a:xfrm>
        <a:prstGeom prst="rect">
          <a:avLst/>
        </a:prstGeom>
        <a:solidFill>
          <a:schemeClr val="accent1">
            <a:lumMod val="7500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l-GR" sz="2000" b="1" kern="1200" dirty="0" smtClean="0">
              <a:latin typeface="+mj-lt"/>
            </a:rPr>
            <a:t>Στόχος</a:t>
          </a:r>
          <a:endParaRPr lang="el-GR" sz="2000" b="1" kern="1200" dirty="0">
            <a:latin typeface="+mj-lt"/>
          </a:endParaRPr>
        </a:p>
      </dsp:txBody>
      <dsp:txXfrm>
        <a:off x="4359465" y="124599"/>
        <a:ext cx="3824057" cy="576000"/>
      </dsp:txXfrm>
    </dsp:sp>
    <dsp:sp modelId="{E7FA3C40-553A-43C9-964E-ABC7670F020A}">
      <dsp:nvSpPr>
        <dsp:cNvPr id="0" name=""/>
        <dsp:cNvSpPr/>
      </dsp:nvSpPr>
      <dsp:spPr>
        <a:xfrm>
          <a:off x="4359465" y="700599"/>
          <a:ext cx="3824057" cy="3362625"/>
        </a:xfrm>
        <a:prstGeom prst="rect">
          <a:avLst/>
        </a:prstGeom>
        <a:solidFill>
          <a:schemeClr val="accent1">
            <a:lumMod val="7500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l-GR" sz="2000" kern="1200" dirty="0" smtClean="0">
              <a:solidFill>
                <a:schemeClr val="bg1"/>
              </a:solidFill>
              <a:latin typeface="+mj-lt"/>
            </a:rPr>
            <a:t>Ευθυγράμμιση με τις ευρωπαϊκές πολιτικές και τις υπάρχουσες καλές πρακτικές, συμμετέχοντας με ουσιαστικό τρόπο στο υπό διαμόρφωση ερευνητικό και ακαδημαϊκό οικοσύστημα στο πλαίσιο του οποίου η πρόσβαση στην έρευνα, ιδιαίτερα της δημόσιας χρηματοδοτούμενης, είναι άμεση και ανοικτή</a:t>
          </a:r>
          <a:endParaRPr lang="el-GR" sz="2000" kern="1200" dirty="0">
            <a:solidFill>
              <a:schemeClr val="bg1"/>
            </a:solidFill>
            <a:latin typeface="+mj-lt"/>
          </a:endParaRPr>
        </a:p>
      </dsp:txBody>
      <dsp:txXfrm>
        <a:off x="4359465" y="700599"/>
        <a:ext cx="3824057" cy="336262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98B51C6D-4095-40AE-8B59-17CC82B3AD37}" type="datetimeFigureOut">
              <a:rPr lang="el-GR" smtClean="0"/>
              <a:pPr/>
              <a:t>3/11/2017</a:t>
            </a:fld>
            <a:endParaRPr lang="el-GR"/>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3F4CCBA-4F87-40F2-A506-35E7D8C5F00F}"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21B89B3-E3D2-45E5-9C2F-E804F4E12920}" type="datetimeFigureOut">
              <a:rPr lang="en-GB" smtClean="0"/>
              <a:pPr/>
              <a:t>03/11/2017</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655BF55-202C-434C-BBBC-EBC66368CB02}" type="slidenum">
              <a:rPr lang="en-GB" smtClean="0"/>
              <a:pPr/>
              <a:t>‹#›</a:t>
            </a:fld>
            <a:endParaRPr lang="en-GB"/>
          </a:p>
        </p:txBody>
      </p:sp>
    </p:spTree>
    <p:extLst>
      <p:ext uri="{BB962C8B-B14F-4D97-AF65-F5344CB8AC3E}">
        <p14:creationId xmlns:p14="http://schemas.microsoft.com/office/powerpoint/2010/main" val="2630256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655BF55-202C-434C-BBBC-EBC66368CB02}" type="slidenum">
              <a:rPr lang="en-GB" smtClean="0"/>
              <a:pPr/>
              <a:t>1</a:t>
            </a:fld>
            <a:endParaRPr lang="en-GB"/>
          </a:p>
        </p:txBody>
      </p:sp>
    </p:spTree>
    <p:extLst>
      <p:ext uri="{BB962C8B-B14F-4D97-AF65-F5344CB8AC3E}">
        <p14:creationId xmlns:p14="http://schemas.microsoft.com/office/powerpoint/2010/main" val="36836401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dirty="0"/>
          </a:p>
        </p:txBody>
      </p:sp>
      <p:sp>
        <p:nvSpPr>
          <p:cNvPr id="4" name="Slide Number Placeholder 3"/>
          <p:cNvSpPr>
            <a:spLocks noGrp="1"/>
          </p:cNvSpPr>
          <p:nvPr>
            <p:ph type="sldNum" sz="quarter" idx="10"/>
          </p:nvPr>
        </p:nvSpPr>
        <p:spPr/>
        <p:txBody>
          <a:bodyPr/>
          <a:lstStyle/>
          <a:p>
            <a:fld id="{5655BF55-202C-434C-BBBC-EBC66368CB02}" type="slidenum">
              <a:rPr lang="en-GB" smtClean="0"/>
              <a:pPr/>
              <a:t>10</a:t>
            </a:fld>
            <a:endParaRPr lang="en-GB"/>
          </a:p>
        </p:txBody>
      </p:sp>
    </p:spTree>
    <p:extLst>
      <p:ext uri="{BB962C8B-B14F-4D97-AF65-F5344CB8AC3E}">
        <p14:creationId xmlns:p14="http://schemas.microsoft.com/office/powerpoint/2010/main" val="3020430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dirty="0"/>
          </a:p>
        </p:txBody>
      </p:sp>
      <p:sp>
        <p:nvSpPr>
          <p:cNvPr id="4" name="Slide Number Placeholder 3"/>
          <p:cNvSpPr>
            <a:spLocks noGrp="1"/>
          </p:cNvSpPr>
          <p:nvPr>
            <p:ph type="sldNum" sz="quarter" idx="10"/>
          </p:nvPr>
        </p:nvSpPr>
        <p:spPr/>
        <p:txBody>
          <a:bodyPr/>
          <a:lstStyle/>
          <a:p>
            <a:fld id="{5655BF55-202C-434C-BBBC-EBC66368CB02}" type="slidenum">
              <a:rPr lang="en-GB" smtClean="0"/>
              <a:pPr/>
              <a:t>11</a:t>
            </a:fld>
            <a:endParaRPr lang="en-GB"/>
          </a:p>
        </p:txBody>
      </p:sp>
    </p:spTree>
    <p:extLst>
      <p:ext uri="{BB962C8B-B14F-4D97-AF65-F5344CB8AC3E}">
        <p14:creationId xmlns:p14="http://schemas.microsoft.com/office/powerpoint/2010/main" val="5598762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70214" indent="-270214" defTabSz="931774">
              <a:spcBef>
                <a:spcPts val="611"/>
              </a:spcBef>
              <a:spcAft>
                <a:spcPts val="611"/>
              </a:spcAft>
              <a:buClr>
                <a:schemeClr val="accent1"/>
              </a:buClr>
              <a:buSzPct val="80000"/>
              <a:defRPr/>
            </a:pPr>
            <a:endParaRPr lang="el-GR" sz="1400" b="1" dirty="0"/>
          </a:p>
          <a:p>
            <a:endParaRPr lang="en-GB" sz="1400" dirty="0"/>
          </a:p>
        </p:txBody>
      </p:sp>
      <p:sp>
        <p:nvSpPr>
          <p:cNvPr id="4" name="Slide Number Placeholder 3"/>
          <p:cNvSpPr>
            <a:spLocks noGrp="1"/>
          </p:cNvSpPr>
          <p:nvPr>
            <p:ph type="sldNum" sz="quarter" idx="10"/>
          </p:nvPr>
        </p:nvSpPr>
        <p:spPr/>
        <p:txBody>
          <a:bodyPr/>
          <a:lstStyle/>
          <a:p>
            <a:fld id="{5655BF55-202C-434C-BBBC-EBC66368CB02}" type="slidenum">
              <a:rPr lang="en-GB" smtClean="0"/>
              <a:pPr/>
              <a:t>12</a:t>
            </a:fld>
            <a:endParaRPr lang="en-GB"/>
          </a:p>
        </p:txBody>
      </p:sp>
    </p:spTree>
    <p:extLst>
      <p:ext uri="{BB962C8B-B14F-4D97-AF65-F5344CB8AC3E}">
        <p14:creationId xmlns:p14="http://schemas.microsoft.com/office/powerpoint/2010/main" val="18845330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dirty="0"/>
          </a:p>
        </p:txBody>
      </p:sp>
      <p:sp>
        <p:nvSpPr>
          <p:cNvPr id="4" name="Slide Number Placeholder 3"/>
          <p:cNvSpPr>
            <a:spLocks noGrp="1"/>
          </p:cNvSpPr>
          <p:nvPr>
            <p:ph type="sldNum" sz="quarter" idx="10"/>
          </p:nvPr>
        </p:nvSpPr>
        <p:spPr/>
        <p:txBody>
          <a:bodyPr/>
          <a:lstStyle/>
          <a:p>
            <a:fld id="{5655BF55-202C-434C-BBBC-EBC66368CB02}" type="slidenum">
              <a:rPr lang="en-GB" smtClean="0"/>
              <a:pPr/>
              <a:t>13</a:t>
            </a:fld>
            <a:endParaRPr lang="en-GB"/>
          </a:p>
        </p:txBody>
      </p:sp>
    </p:spTree>
    <p:extLst>
      <p:ext uri="{BB962C8B-B14F-4D97-AF65-F5344CB8AC3E}">
        <p14:creationId xmlns:p14="http://schemas.microsoft.com/office/powerpoint/2010/main" val="1884533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dirty="0"/>
          </a:p>
        </p:txBody>
      </p:sp>
      <p:sp>
        <p:nvSpPr>
          <p:cNvPr id="4" name="Slide Number Placeholder 3"/>
          <p:cNvSpPr>
            <a:spLocks noGrp="1"/>
          </p:cNvSpPr>
          <p:nvPr>
            <p:ph type="sldNum" sz="quarter" idx="10"/>
          </p:nvPr>
        </p:nvSpPr>
        <p:spPr/>
        <p:txBody>
          <a:bodyPr/>
          <a:lstStyle/>
          <a:p>
            <a:fld id="{5655BF55-202C-434C-BBBC-EBC66368CB02}" type="slidenum">
              <a:rPr lang="en-GB" smtClean="0"/>
              <a:pPr/>
              <a:t>14</a:t>
            </a:fld>
            <a:endParaRPr lang="en-GB"/>
          </a:p>
        </p:txBody>
      </p:sp>
    </p:spTree>
    <p:extLst>
      <p:ext uri="{BB962C8B-B14F-4D97-AF65-F5344CB8AC3E}">
        <p14:creationId xmlns:p14="http://schemas.microsoft.com/office/powerpoint/2010/main" val="42157157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sz="1400" b="1" dirty="0"/>
          </a:p>
          <a:p>
            <a:endParaRPr lang="en-GB" sz="1400" dirty="0"/>
          </a:p>
        </p:txBody>
      </p:sp>
      <p:sp>
        <p:nvSpPr>
          <p:cNvPr id="4" name="Slide Number Placeholder 3"/>
          <p:cNvSpPr>
            <a:spLocks noGrp="1"/>
          </p:cNvSpPr>
          <p:nvPr>
            <p:ph type="sldNum" sz="quarter" idx="10"/>
          </p:nvPr>
        </p:nvSpPr>
        <p:spPr/>
        <p:txBody>
          <a:bodyPr/>
          <a:lstStyle/>
          <a:p>
            <a:fld id="{5655BF55-202C-434C-BBBC-EBC66368CB02}" type="slidenum">
              <a:rPr lang="en-GB" smtClean="0"/>
              <a:pPr/>
              <a:t>15</a:t>
            </a:fld>
            <a:endParaRPr lang="en-GB"/>
          </a:p>
        </p:txBody>
      </p:sp>
    </p:spTree>
    <p:extLst>
      <p:ext uri="{BB962C8B-B14F-4D97-AF65-F5344CB8AC3E}">
        <p14:creationId xmlns:p14="http://schemas.microsoft.com/office/powerpoint/2010/main" val="38150137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0" dirty="0"/>
          </a:p>
        </p:txBody>
      </p:sp>
      <p:sp>
        <p:nvSpPr>
          <p:cNvPr id="4" name="Slide Number Placeholder 3"/>
          <p:cNvSpPr>
            <a:spLocks noGrp="1"/>
          </p:cNvSpPr>
          <p:nvPr>
            <p:ph type="sldNum" sz="quarter" idx="10"/>
          </p:nvPr>
        </p:nvSpPr>
        <p:spPr/>
        <p:txBody>
          <a:bodyPr/>
          <a:lstStyle/>
          <a:p>
            <a:fld id="{5655BF55-202C-434C-BBBC-EBC66368CB02}" type="slidenum">
              <a:rPr lang="en-GB" smtClean="0"/>
              <a:pPr/>
              <a:t>16</a:t>
            </a:fld>
            <a:endParaRPr lang="en-GB"/>
          </a:p>
        </p:txBody>
      </p:sp>
    </p:spTree>
    <p:extLst>
      <p:ext uri="{BB962C8B-B14F-4D97-AF65-F5344CB8AC3E}">
        <p14:creationId xmlns:p14="http://schemas.microsoft.com/office/powerpoint/2010/main" val="23049408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655BF55-202C-434C-BBBC-EBC66368CB02}" type="slidenum">
              <a:rPr lang="en-GB" smtClean="0"/>
              <a:pPr/>
              <a:t>17</a:t>
            </a:fld>
            <a:endParaRPr lang="en-GB"/>
          </a:p>
        </p:txBody>
      </p:sp>
    </p:spTree>
    <p:extLst>
      <p:ext uri="{BB962C8B-B14F-4D97-AF65-F5344CB8AC3E}">
        <p14:creationId xmlns:p14="http://schemas.microsoft.com/office/powerpoint/2010/main" val="619194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0" i="0" dirty="0"/>
          </a:p>
        </p:txBody>
      </p:sp>
      <p:sp>
        <p:nvSpPr>
          <p:cNvPr id="4" name="Slide Number Placeholder 3"/>
          <p:cNvSpPr>
            <a:spLocks noGrp="1"/>
          </p:cNvSpPr>
          <p:nvPr>
            <p:ph type="sldNum" sz="quarter" idx="10"/>
          </p:nvPr>
        </p:nvSpPr>
        <p:spPr/>
        <p:txBody>
          <a:bodyPr/>
          <a:lstStyle/>
          <a:p>
            <a:fld id="{5655BF55-202C-434C-BBBC-EBC66368CB02}" type="slidenum">
              <a:rPr lang="en-GB" smtClean="0"/>
              <a:pPr/>
              <a:t>2</a:t>
            </a:fld>
            <a:endParaRPr lang="en-GB"/>
          </a:p>
        </p:txBody>
      </p:sp>
    </p:spTree>
    <p:extLst>
      <p:ext uri="{BB962C8B-B14F-4D97-AF65-F5344CB8AC3E}">
        <p14:creationId xmlns:p14="http://schemas.microsoft.com/office/powerpoint/2010/main" val="2379239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0" i="0" dirty="0"/>
          </a:p>
        </p:txBody>
      </p:sp>
      <p:sp>
        <p:nvSpPr>
          <p:cNvPr id="4" name="Slide Number Placeholder 3"/>
          <p:cNvSpPr>
            <a:spLocks noGrp="1"/>
          </p:cNvSpPr>
          <p:nvPr>
            <p:ph type="sldNum" sz="quarter" idx="10"/>
          </p:nvPr>
        </p:nvSpPr>
        <p:spPr/>
        <p:txBody>
          <a:bodyPr/>
          <a:lstStyle/>
          <a:p>
            <a:fld id="{5655BF55-202C-434C-BBBC-EBC66368CB02}" type="slidenum">
              <a:rPr lang="en-GB" smtClean="0"/>
              <a:pPr/>
              <a:t>3</a:t>
            </a:fld>
            <a:endParaRPr lang="en-GB"/>
          </a:p>
        </p:txBody>
      </p:sp>
    </p:spTree>
    <p:extLst>
      <p:ext uri="{BB962C8B-B14F-4D97-AF65-F5344CB8AC3E}">
        <p14:creationId xmlns:p14="http://schemas.microsoft.com/office/powerpoint/2010/main" val="2379239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sz="1300" baseline="0" dirty="0" smtClean="0"/>
          </a:p>
        </p:txBody>
      </p:sp>
      <p:sp>
        <p:nvSpPr>
          <p:cNvPr id="4" name="Slide Number Placeholder 3"/>
          <p:cNvSpPr>
            <a:spLocks noGrp="1"/>
          </p:cNvSpPr>
          <p:nvPr>
            <p:ph type="sldNum" sz="quarter" idx="10"/>
          </p:nvPr>
        </p:nvSpPr>
        <p:spPr/>
        <p:txBody>
          <a:bodyPr/>
          <a:lstStyle/>
          <a:p>
            <a:fld id="{5655BF55-202C-434C-BBBC-EBC66368CB02}" type="slidenum">
              <a:rPr lang="en-GB" smtClean="0"/>
              <a:pPr/>
              <a:t>4</a:t>
            </a:fld>
            <a:endParaRPr lang="en-GB"/>
          </a:p>
        </p:txBody>
      </p:sp>
    </p:spTree>
    <p:extLst>
      <p:ext uri="{BB962C8B-B14F-4D97-AF65-F5344CB8AC3E}">
        <p14:creationId xmlns:p14="http://schemas.microsoft.com/office/powerpoint/2010/main" val="1331932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dirty="0"/>
          </a:p>
        </p:txBody>
      </p:sp>
      <p:sp>
        <p:nvSpPr>
          <p:cNvPr id="4" name="Slide Number Placeholder 3"/>
          <p:cNvSpPr>
            <a:spLocks noGrp="1"/>
          </p:cNvSpPr>
          <p:nvPr>
            <p:ph type="sldNum" sz="quarter" idx="10"/>
          </p:nvPr>
        </p:nvSpPr>
        <p:spPr/>
        <p:txBody>
          <a:bodyPr/>
          <a:lstStyle/>
          <a:p>
            <a:fld id="{5655BF55-202C-434C-BBBC-EBC66368CB02}" type="slidenum">
              <a:rPr lang="en-GB" smtClean="0"/>
              <a:pPr/>
              <a:t>5</a:t>
            </a:fld>
            <a:endParaRPr lang="en-GB"/>
          </a:p>
        </p:txBody>
      </p:sp>
    </p:spTree>
    <p:extLst>
      <p:ext uri="{BB962C8B-B14F-4D97-AF65-F5344CB8AC3E}">
        <p14:creationId xmlns:p14="http://schemas.microsoft.com/office/powerpoint/2010/main" val="2283294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dirty="0"/>
          </a:p>
        </p:txBody>
      </p:sp>
      <p:sp>
        <p:nvSpPr>
          <p:cNvPr id="4" name="Slide Number Placeholder 3"/>
          <p:cNvSpPr>
            <a:spLocks noGrp="1"/>
          </p:cNvSpPr>
          <p:nvPr>
            <p:ph type="sldNum" sz="quarter" idx="10"/>
          </p:nvPr>
        </p:nvSpPr>
        <p:spPr/>
        <p:txBody>
          <a:bodyPr/>
          <a:lstStyle/>
          <a:p>
            <a:fld id="{5655BF55-202C-434C-BBBC-EBC66368CB02}" type="slidenum">
              <a:rPr lang="en-GB" smtClean="0"/>
              <a:pPr/>
              <a:t>6</a:t>
            </a:fld>
            <a:endParaRPr lang="en-GB"/>
          </a:p>
        </p:txBody>
      </p:sp>
    </p:spTree>
    <p:extLst>
      <p:ext uri="{BB962C8B-B14F-4D97-AF65-F5344CB8AC3E}">
        <p14:creationId xmlns:p14="http://schemas.microsoft.com/office/powerpoint/2010/main" val="3020430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dirty="0"/>
          </a:p>
        </p:txBody>
      </p:sp>
      <p:sp>
        <p:nvSpPr>
          <p:cNvPr id="4" name="Slide Number Placeholder 3"/>
          <p:cNvSpPr>
            <a:spLocks noGrp="1"/>
          </p:cNvSpPr>
          <p:nvPr>
            <p:ph type="sldNum" sz="quarter" idx="10"/>
          </p:nvPr>
        </p:nvSpPr>
        <p:spPr/>
        <p:txBody>
          <a:bodyPr/>
          <a:lstStyle/>
          <a:p>
            <a:fld id="{5655BF55-202C-434C-BBBC-EBC66368CB02}" type="slidenum">
              <a:rPr lang="en-GB" smtClean="0"/>
              <a:pPr/>
              <a:t>7</a:t>
            </a:fld>
            <a:endParaRPr lang="en-GB"/>
          </a:p>
        </p:txBody>
      </p:sp>
    </p:spTree>
    <p:extLst>
      <p:ext uri="{BB962C8B-B14F-4D97-AF65-F5344CB8AC3E}">
        <p14:creationId xmlns:p14="http://schemas.microsoft.com/office/powerpoint/2010/main" val="3020430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50" b="0" u="none" dirty="0"/>
          </a:p>
        </p:txBody>
      </p:sp>
      <p:sp>
        <p:nvSpPr>
          <p:cNvPr id="4" name="Slide Number Placeholder 3"/>
          <p:cNvSpPr>
            <a:spLocks noGrp="1"/>
          </p:cNvSpPr>
          <p:nvPr>
            <p:ph type="sldNum" sz="quarter" idx="10"/>
          </p:nvPr>
        </p:nvSpPr>
        <p:spPr/>
        <p:txBody>
          <a:bodyPr/>
          <a:lstStyle/>
          <a:p>
            <a:fld id="{5655BF55-202C-434C-BBBC-EBC66368CB02}" type="slidenum">
              <a:rPr lang="en-GB" smtClean="0"/>
              <a:pPr/>
              <a:t>8</a:t>
            </a:fld>
            <a:endParaRPr lang="en-GB"/>
          </a:p>
        </p:txBody>
      </p:sp>
    </p:spTree>
    <p:extLst>
      <p:ext uri="{BB962C8B-B14F-4D97-AF65-F5344CB8AC3E}">
        <p14:creationId xmlns:p14="http://schemas.microsoft.com/office/powerpoint/2010/main" val="3020430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sz="1100" b="0" baseline="0" dirty="0" smtClean="0"/>
          </a:p>
          <a:p>
            <a:endParaRPr lang="el-GR" sz="1400" b="0" baseline="0" dirty="0" smtClean="0"/>
          </a:p>
          <a:p>
            <a:endParaRPr lang="el-GR" sz="1400" b="0" baseline="0" dirty="0" smtClean="0"/>
          </a:p>
          <a:p>
            <a:endParaRPr lang="el-GR" sz="1400" b="0" baseline="0" dirty="0" smtClean="0"/>
          </a:p>
          <a:p>
            <a:endParaRPr lang="en-GB" sz="1400" b="0" dirty="0"/>
          </a:p>
        </p:txBody>
      </p:sp>
      <p:sp>
        <p:nvSpPr>
          <p:cNvPr id="4" name="Slide Number Placeholder 3"/>
          <p:cNvSpPr>
            <a:spLocks noGrp="1"/>
          </p:cNvSpPr>
          <p:nvPr>
            <p:ph type="sldNum" sz="quarter" idx="10"/>
          </p:nvPr>
        </p:nvSpPr>
        <p:spPr/>
        <p:txBody>
          <a:bodyPr/>
          <a:lstStyle/>
          <a:p>
            <a:fld id="{5655BF55-202C-434C-BBBC-EBC66368CB02}" type="slidenum">
              <a:rPr lang="en-GB" smtClean="0"/>
              <a:pPr/>
              <a:t>9</a:t>
            </a:fld>
            <a:endParaRPr lang="en-GB"/>
          </a:p>
        </p:txBody>
      </p:sp>
    </p:spTree>
    <p:extLst>
      <p:ext uri="{BB962C8B-B14F-4D97-AF65-F5344CB8AC3E}">
        <p14:creationId xmlns:p14="http://schemas.microsoft.com/office/powerpoint/2010/main" val="30204309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B02063A-5880-497B-911E-046F4F424AC0}" type="datetimeFigureOut">
              <a:rPr lang="el-GR" smtClean="0"/>
              <a:pPr/>
              <a:t>3/11/2017</a:t>
            </a:fld>
            <a:endParaRPr lang="el-G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l-GR"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DADE7D8-6B98-4388-8355-8A76E360F637}" type="slidenum">
              <a:rPr lang="el-GR" smtClean="0"/>
              <a:pPr/>
              <a:t>‹#›</a:t>
            </a:fld>
            <a:endParaRPr lang="el-GR"/>
          </a:p>
        </p:txBody>
      </p:sp>
      <p:pic>
        <p:nvPicPr>
          <p:cNvPr id="13" name="Picture 12" descr="short_gr.gif"/>
          <p:cNvPicPr>
            <a:picLocks noChangeAspect="1"/>
          </p:cNvPicPr>
          <p:nvPr userDrawn="1"/>
        </p:nvPicPr>
        <p:blipFill>
          <a:blip r:embed="rId3" cstate="print"/>
          <a:stretch>
            <a:fillRect/>
          </a:stretch>
        </p:blipFill>
        <p:spPr>
          <a:xfrm>
            <a:off x="395536" y="5589240"/>
            <a:ext cx="2125018" cy="86409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02063A-5880-497B-911E-046F4F424AC0}" type="datetimeFigureOut">
              <a:rPr lang="el-GR" smtClean="0"/>
              <a:pPr/>
              <a:t>3/11/2017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DADE7D8-6B98-4388-8355-8A76E360F63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02063A-5880-497B-911E-046F4F424AC0}" type="datetimeFigureOut">
              <a:rPr lang="el-GR" smtClean="0"/>
              <a:pPr/>
              <a:t>3/11/2017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DADE7D8-6B98-4388-8355-8A76E360F63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02063A-5880-497B-911E-046F4F424AC0}" type="datetimeFigureOut">
              <a:rPr lang="el-GR" smtClean="0"/>
              <a:pPr/>
              <a:t>3/11/2017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DADE7D8-6B98-4388-8355-8A76E360F637}" type="slidenum">
              <a:rPr lang="el-GR" smtClean="0"/>
              <a:pPr/>
              <a:t>‹#›</a:t>
            </a:fld>
            <a:endParaRPr lang="el-GR"/>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B02063A-5880-497B-911E-046F4F424AC0}" type="datetimeFigureOut">
              <a:rPr lang="el-GR" smtClean="0"/>
              <a:pPr/>
              <a:t>3/11/2017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DADE7D8-6B98-4388-8355-8A76E360F637}" type="slidenum">
              <a:rPr lang="el-GR" smtClean="0"/>
              <a:pPr/>
              <a:t>‹#›</a:t>
            </a:fld>
            <a:endParaRPr lang="el-G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02063A-5880-497B-911E-046F4F424AC0}" type="datetimeFigureOut">
              <a:rPr lang="el-GR" smtClean="0"/>
              <a:pPr/>
              <a:t>3/11/2017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DADE7D8-6B98-4388-8355-8A76E360F637}" type="slidenum">
              <a:rPr lang="el-GR" smtClean="0"/>
              <a:pPr/>
              <a:t>‹#›</a:t>
            </a:fld>
            <a:endParaRPr lang="el-GR"/>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B02063A-5880-497B-911E-046F4F424AC0}" type="datetimeFigureOut">
              <a:rPr lang="el-GR" smtClean="0"/>
              <a:pPr/>
              <a:t>3/11/2017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DADE7D8-6B98-4388-8355-8A76E360F637}"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B02063A-5880-497B-911E-046F4F424AC0}" type="datetimeFigureOut">
              <a:rPr lang="el-GR" smtClean="0"/>
              <a:pPr/>
              <a:t>3/11/2017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DADE7D8-6B98-4388-8355-8A76E360F637}" type="slidenum">
              <a:rPr lang="el-GR" smtClean="0"/>
              <a:pPr/>
              <a:t>‹#›</a:t>
            </a:fld>
            <a:endParaRPr lang="el-GR"/>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02063A-5880-497B-911E-046F4F424AC0}" type="datetimeFigureOut">
              <a:rPr lang="el-GR" smtClean="0"/>
              <a:pPr/>
              <a:t>3/11/2017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DADE7D8-6B98-4388-8355-8A76E360F63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B02063A-5880-497B-911E-046F4F424AC0}" type="datetimeFigureOut">
              <a:rPr lang="el-GR" smtClean="0"/>
              <a:pPr/>
              <a:t>3/11/2017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DADE7D8-6B98-4388-8355-8A76E360F637}"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B02063A-5880-497B-911E-046F4F424AC0}" type="datetimeFigureOut">
              <a:rPr lang="el-GR" smtClean="0"/>
              <a:pPr/>
              <a:t>3/11/2017</a:t>
            </a:fld>
            <a:endParaRPr lang="el-G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DADE7D8-6B98-4388-8355-8A76E360F637}" type="slidenum">
              <a:rPr lang="el-GR" smtClean="0"/>
              <a:pPr/>
              <a:t>‹#›</a:t>
            </a:fld>
            <a:endParaRPr lang="el-G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B02063A-5880-497B-911E-046F4F424AC0}" type="datetimeFigureOut">
              <a:rPr lang="el-GR" smtClean="0"/>
              <a:pPr/>
              <a:t>3/11/2017</a:t>
            </a:fld>
            <a:endParaRPr lang="el-GR"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DADE7D8-6B98-4388-8355-8A76E360F637}" type="slidenum">
              <a:rPr lang="el-GR" smtClean="0"/>
              <a:pPr/>
              <a:t>‹#›</a:t>
            </a:fld>
            <a:endParaRPr lang="el-GR"/>
          </a:p>
        </p:txBody>
      </p:sp>
      <p:pic>
        <p:nvPicPr>
          <p:cNvPr id="11" name="Picture 10" descr="short_gr.gif"/>
          <p:cNvPicPr>
            <a:picLocks noChangeAspect="1"/>
          </p:cNvPicPr>
          <p:nvPr userDrawn="1"/>
        </p:nvPicPr>
        <p:blipFill>
          <a:blip r:embed="rId14" cstate="print"/>
          <a:stretch>
            <a:fillRect/>
          </a:stretch>
        </p:blipFill>
        <p:spPr>
          <a:xfrm>
            <a:off x="6588224" y="5661248"/>
            <a:ext cx="2125018" cy="864096"/>
          </a:xfrm>
          <a:prstGeom prst="rect">
            <a:avLst/>
          </a:prstGeom>
        </p:spPr>
      </p:pic>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smtClean="0"/>
              <a:t>Πολιτική Ανοικτής Πρόσβασης στην Κύπρο και την ΕΕ</a:t>
            </a:r>
            <a:endParaRPr lang="el-GR" dirty="0"/>
          </a:p>
        </p:txBody>
      </p:sp>
      <p:sp>
        <p:nvSpPr>
          <p:cNvPr id="3" name="Subtitle 2"/>
          <p:cNvSpPr>
            <a:spLocks noGrp="1"/>
          </p:cNvSpPr>
          <p:nvPr>
            <p:ph type="subTitle" idx="1"/>
          </p:nvPr>
        </p:nvSpPr>
        <p:spPr>
          <a:xfrm>
            <a:off x="755576" y="3717032"/>
            <a:ext cx="7704856" cy="1130424"/>
          </a:xfrm>
        </p:spPr>
        <p:txBody>
          <a:bodyPr>
            <a:normAutofit fontScale="32500" lnSpcReduction="20000"/>
          </a:bodyPr>
          <a:lstStyle/>
          <a:p>
            <a:endParaRPr lang="el-GR" dirty="0" smtClean="0"/>
          </a:p>
          <a:p>
            <a:endParaRPr lang="el-GR" dirty="0" smtClean="0"/>
          </a:p>
          <a:p>
            <a:r>
              <a:rPr lang="el-GR" sz="7400" dirty="0" smtClean="0"/>
              <a:t>Ειρήνη </a:t>
            </a:r>
            <a:r>
              <a:rPr lang="el-GR" sz="7400" dirty="0" err="1" smtClean="0"/>
              <a:t>Γεωργαλλά</a:t>
            </a:r>
            <a:endParaRPr lang="el-GR" sz="7400" dirty="0" smtClean="0"/>
          </a:p>
          <a:p>
            <a:r>
              <a:rPr lang="el-GR" sz="7400" dirty="0" smtClean="0"/>
              <a:t>Λειτουργός Προγραμματισμού</a:t>
            </a:r>
            <a:endParaRPr lang="el-GR" sz="7400" dirty="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03548" y="1700808"/>
            <a:ext cx="8136904" cy="4547992"/>
          </a:xfrm>
        </p:spPr>
        <p:txBody>
          <a:bodyPr>
            <a:normAutofit/>
          </a:bodyPr>
          <a:lstStyle/>
          <a:p>
            <a:pPr>
              <a:spcAft>
                <a:spcPts val="600"/>
              </a:spcAft>
            </a:pPr>
            <a:r>
              <a:rPr lang="el-GR" b="1" dirty="0" smtClean="0">
                <a:solidFill>
                  <a:srgbClr val="1A95AE"/>
                </a:solidFill>
                <a:latin typeface="+mj-lt"/>
              </a:rPr>
              <a:t>Εθνική Πολιτική Ανοικτής Πρόσβασης στην Επιστημονική Πληροφόρηση</a:t>
            </a:r>
          </a:p>
          <a:p>
            <a:pPr lvl="1">
              <a:spcAft>
                <a:spcPts val="600"/>
              </a:spcAft>
            </a:pPr>
            <a:r>
              <a:rPr lang="el-GR" dirty="0" smtClean="0">
                <a:latin typeface="+mj-lt"/>
              </a:rPr>
              <a:t>Υιοθετήθηκε στις 25/2/2016</a:t>
            </a:r>
          </a:p>
          <a:p>
            <a:pPr lvl="1">
              <a:spcAft>
                <a:spcPts val="600"/>
              </a:spcAft>
            </a:pPr>
            <a:endParaRPr lang="el-GR" dirty="0" smtClean="0">
              <a:latin typeface="+mj-lt"/>
            </a:endParaRPr>
          </a:p>
          <a:p>
            <a:pPr>
              <a:spcAft>
                <a:spcPts val="600"/>
              </a:spcAft>
            </a:pPr>
            <a:r>
              <a:rPr lang="el-GR" sz="2400" i="1" dirty="0" smtClean="0">
                <a:latin typeface="+mj-lt"/>
              </a:rPr>
              <a:t>Περιλαμβάνονται δράσεις και στον </a:t>
            </a:r>
            <a:r>
              <a:rPr lang="el-GR" sz="2400" b="1" i="1" dirty="0" smtClean="0">
                <a:solidFill>
                  <a:srgbClr val="1A95AE"/>
                </a:solidFill>
                <a:latin typeface="+mj-lt"/>
              </a:rPr>
              <a:t>Εθνικό Οδικό Χάρτη για την Ολοκλήρωση του Ευρωπαϊκού Χώρου Έρευνας 2016-2020</a:t>
            </a:r>
            <a:endParaRPr lang="el-GR" dirty="0" smtClean="0"/>
          </a:p>
          <a:p>
            <a:pPr lvl="1"/>
            <a:endParaRPr lang="el-GR" dirty="0" smtClean="0"/>
          </a:p>
          <a:p>
            <a:pPr lvl="1"/>
            <a:endParaRPr lang="el-GR" dirty="0" smtClean="0"/>
          </a:p>
        </p:txBody>
      </p:sp>
      <p:sp>
        <p:nvSpPr>
          <p:cNvPr id="4" name="Title 3"/>
          <p:cNvSpPr>
            <a:spLocks noGrp="1"/>
          </p:cNvSpPr>
          <p:nvPr>
            <p:ph type="title"/>
          </p:nvPr>
        </p:nvSpPr>
        <p:spPr>
          <a:xfrm>
            <a:off x="467544" y="260648"/>
            <a:ext cx="8183880" cy="1051560"/>
          </a:xfrm>
        </p:spPr>
        <p:txBody>
          <a:bodyPr>
            <a:normAutofit fontScale="90000"/>
          </a:bodyPr>
          <a:lstStyle/>
          <a:p>
            <a:pPr algn="ctr"/>
            <a:r>
              <a:rPr lang="el-GR" dirty="0" smtClean="0"/>
              <a:t>Εθνικό Πλαίσιο Ανοικτής Πρόσβασης</a:t>
            </a:r>
            <a:endParaRPr lang="el-GR" dirty="0"/>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539552" y="1484784"/>
          <a:ext cx="8183563" cy="4187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a:xfrm>
            <a:off x="467544" y="260648"/>
            <a:ext cx="8183880" cy="1051560"/>
          </a:xfrm>
        </p:spPr>
        <p:txBody>
          <a:bodyPr>
            <a:normAutofit fontScale="90000"/>
          </a:bodyPr>
          <a:lstStyle/>
          <a:p>
            <a:r>
              <a:rPr lang="el-GR" dirty="0" smtClean="0"/>
              <a:t>Εθνική Πολιτική Ανοικτής Πρόσβασης</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539552" y="1700808"/>
            <a:ext cx="8183880" cy="4187952"/>
          </a:xfrm>
        </p:spPr>
        <p:txBody>
          <a:bodyPr>
            <a:normAutofit/>
          </a:bodyPr>
          <a:lstStyle/>
          <a:p>
            <a:pPr lvl="0"/>
            <a:endParaRPr lang="el-GR" dirty="0" smtClean="0"/>
          </a:p>
          <a:p>
            <a:endParaRPr lang="el-GR" dirty="0" smtClean="0"/>
          </a:p>
          <a:p>
            <a:endParaRPr lang="el-GR" dirty="0"/>
          </a:p>
        </p:txBody>
      </p:sp>
      <p:sp>
        <p:nvSpPr>
          <p:cNvPr id="4" name="Title 3"/>
          <p:cNvSpPr>
            <a:spLocks noGrp="1"/>
          </p:cNvSpPr>
          <p:nvPr>
            <p:ph type="title"/>
          </p:nvPr>
        </p:nvSpPr>
        <p:spPr>
          <a:xfrm>
            <a:off x="467544" y="260648"/>
            <a:ext cx="8183880" cy="1051560"/>
          </a:xfrm>
        </p:spPr>
        <p:txBody>
          <a:bodyPr>
            <a:normAutofit/>
          </a:bodyPr>
          <a:lstStyle/>
          <a:p>
            <a:pPr algn="ctr"/>
            <a:r>
              <a:rPr lang="el-GR" sz="2800" dirty="0" smtClean="0"/>
              <a:t>Πρόνοιες Εθνικής Πολιτικής Ανοικτής Πρόσβασης</a:t>
            </a:r>
            <a:endParaRPr lang="el-GR" sz="2800" dirty="0"/>
          </a:p>
        </p:txBody>
      </p:sp>
      <p:sp>
        <p:nvSpPr>
          <p:cNvPr id="8" name="Content Placeholder 9"/>
          <p:cNvSpPr txBox="1">
            <a:spLocks/>
          </p:cNvSpPr>
          <p:nvPr/>
        </p:nvSpPr>
        <p:spPr>
          <a:xfrm>
            <a:off x="611560" y="1412776"/>
            <a:ext cx="8064896" cy="4896544"/>
          </a:xfrm>
          <a:prstGeom prst="rect">
            <a:avLst/>
          </a:prstGeom>
        </p:spPr>
        <p:txBody>
          <a:bodyPr vert="horz" lIns="182880" tIns="91440">
            <a:normAutofit fontScale="40000" lnSpcReduction="20000"/>
          </a:bodyPr>
          <a:lstStyle/>
          <a:p>
            <a:pPr marL="265176" marR="0" lvl="0" indent="-265176" algn="l" defTabSz="914400" rtl="0" eaLnBrk="1" fontAlgn="auto" latinLnBrk="0" hangingPunct="1">
              <a:lnSpc>
                <a:spcPct val="100000"/>
              </a:lnSpc>
              <a:spcBef>
                <a:spcPts val="600"/>
              </a:spcBef>
              <a:spcAft>
                <a:spcPts val="600"/>
              </a:spcAft>
              <a:buClr>
                <a:schemeClr val="accent1"/>
              </a:buClr>
              <a:buSzPct val="80000"/>
              <a:buFont typeface="Arial" pitchFamily="34" charset="0"/>
              <a:buChar char="•"/>
              <a:tabLst/>
              <a:defRPr/>
            </a:pPr>
            <a:r>
              <a:rPr kumimoji="0" lang="el-GR" sz="5600" b="0" i="0" u="none" strike="noStrike" kern="1200" cap="none" spc="0" normalizeH="0" baseline="0" noProof="0" dirty="0" smtClean="0">
                <a:ln>
                  <a:noFill/>
                </a:ln>
                <a:solidFill>
                  <a:schemeClr val="tx1"/>
                </a:solidFill>
                <a:effectLst/>
                <a:uLnTx/>
                <a:uFillTx/>
                <a:latin typeface="+mj-lt"/>
              </a:rPr>
              <a:t>Οι ερευνητές ενθαρρύνονται να καταθέτουν  σε κατάλληλο αποθετήριο  τα απαραίτητα </a:t>
            </a:r>
            <a:r>
              <a:rPr kumimoji="0" lang="el-GR" sz="5600" b="0" i="0" u="none" strike="noStrike" kern="1200" cap="none" spc="0" normalizeH="0" baseline="0" noProof="0" dirty="0" err="1" smtClean="0">
                <a:ln>
                  <a:noFill/>
                </a:ln>
                <a:solidFill>
                  <a:schemeClr val="tx1"/>
                </a:solidFill>
                <a:effectLst/>
                <a:uLnTx/>
                <a:uFillTx/>
                <a:latin typeface="+mj-lt"/>
              </a:rPr>
              <a:t>μεταδεδομένα</a:t>
            </a:r>
            <a:r>
              <a:rPr kumimoji="0" lang="el-GR" sz="5600" b="0" i="0" u="none" strike="noStrike" kern="1200" cap="none" spc="0" normalizeH="0" baseline="0" noProof="0" dirty="0" smtClean="0">
                <a:ln>
                  <a:noFill/>
                </a:ln>
                <a:solidFill>
                  <a:schemeClr val="tx1"/>
                </a:solidFill>
                <a:effectLst/>
                <a:uLnTx/>
                <a:uFillTx/>
                <a:latin typeface="+mj-lt"/>
              </a:rPr>
              <a:t> και ψηφιακό αντίγραφο των δημοσιεύσεων τους (</a:t>
            </a:r>
            <a:r>
              <a:rPr kumimoji="0" lang="el-GR" sz="5600" b="1" i="0" u="none" strike="noStrike" kern="1200" cap="none" spc="0" normalizeH="0" baseline="0" noProof="0" dirty="0" smtClean="0">
                <a:ln>
                  <a:noFill/>
                </a:ln>
                <a:solidFill>
                  <a:srgbClr val="1A95AE"/>
                </a:solidFill>
                <a:effectLst/>
                <a:uLnTx/>
                <a:uFillTx/>
                <a:latin typeface="+mj-lt"/>
              </a:rPr>
              <a:t>Πράσινος Δρόμος</a:t>
            </a:r>
            <a:r>
              <a:rPr kumimoji="0" lang="el-GR" sz="5600" b="0" i="0" u="none" strike="noStrike" kern="1200" cap="none" spc="0" normalizeH="0" baseline="0" noProof="0" dirty="0" smtClean="0">
                <a:ln>
                  <a:noFill/>
                </a:ln>
                <a:solidFill>
                  <a:schemeClr val="tx1"/>
                </a:solidFill>
                <a:effectLst/>
                <a:uLnTx/>
                <a:uFillTx/>
                <a:latin typeface="+mj-lt"/>
              </a:rPr>
              <a:t>).</a:t>
            </a:r>
          </a:p>
          <a:p>
            <a:pPr marL="265176" marR="0" lvl="0" indent="-265176" algn="l" defTabSz="914400" rtl="0" eaLnBrk="1" fontAlgn="auto" latinLnBrk="0" hangingPunct="1">
              <a:lnSpc>
                <a:spcPct val="100000"/>
              </a:lnSpc>
              <a:spcBef>
                <a:spcPts val="600"/>
              </a:spcBef>
              <a:spcAft>
                <a:spcPts val="600"/>
              </a:spcAft>
              <a:buClr>
                <a:schemeClr val="accent1"/>
              </a:buClr>
              <a:buSzPct val="80000"/>
              <a:buFont typeface="Arial" pitchFamily="34" charset="0"/>
              <a:buChar char="•"/>
              <a:tabLst/>
              <a:defRPr/>
            </a:pPr>
            <a:endParaRPr kumimoji="0" lang="el-GR" sz="5600" b="0" i="0" u="none" strike="noStrike" kern="1200" cap="none" spc="0" normalizeH="0" baseline="0" noProof="0" dirty="0" smtClean="0">
              <a:ln>
                <a:noFill/>
              </a:ln>
              <a:solidFill>
                <a:schemeClr val="tx1"/>
              </a:solidFill>
              <a:effectLst/>
              <a:uLnTx/>
              <a:uFillTx/>
              <a:latin typeface="+mj-lt"/>
            </a:endParaRPr>
          </a:p>
          <a:p>
            <a:pPr marL="265176" marR="0" lvl="0" indent="-265176" algn="l" defTabSz="914400" rtl="0" eaLnBrk="1" fontAlgn="auto" latinLnBrk="0" hangingPunct="1">
              <a:lnSpc>
                <a:spcPct val="100000"/>
              </a:lnSpc>
              <a:spcBef>
                <a:spcPts val="600"/>
              </a:spcBef>
              <a:spcAft>
                <a:spcPts val="600"/>
              </a:spcAft>
              <a:buClr>
                <a:schemeClr val="accent1"/>
              </a:buClr>
              <a:buSzPct val="80000"/>
              <a:buFont typeface="Arial" pitchFamily="34" charset="0"/>
              <a:buChar char="•"/>
              <a:tabLst/>
              <a:defRPr/>
            </a:pPr>
            <a:r>
              <a:rPr kumimoji="0" lang="el-GR" sz="5600" b="0" i="0" u="none" strike="noStrike" kern="1200" cap="none" spc="0" normalizeH="0" baseline="0" noProof="0" dirty="0" smtClean="0">
                <a:ln>
                  <a:noFill/>
                </a:ln>
                <a:solidFill>
                  <a:schemeClr val="tx1"/>
                </a:solidFill>
                <a:effectLst/>
                <a:uLnTx/>
                <a:uFillTx/>
                <a:latin typeface="+mj-lt"/>
              </a:rPr>
              <a:t>Το κείμενο όλων των δημοσιεύσεων να γίνεται ανοικτά διαθέσιμο</a:t>
            </a:r>
            <a:r>
              <a:rPr kumimoji="0" lang="el-GR" sz="5600" b="0" i="0" u="none" strike="noStrike" kern="1200" cap="none" spc="0" normalizeH="0" noProof="0" dirty="0" smtClean="0">
                <a:ln>
                  <a:noFill/>
                </a:ln>
                <a:solidFill>
                  <a:schemeClr val="tx1"/>
                </a:solidFill>
                <a:effectLst/>
                <a:uLnTx/>
                <a:uFillTx/>
                <a:latin typeface="+mj-lt"/>
              </a:rPr>
              <a:t> από τη στιγμή της κατάθεσης ή όσον το δυνατόν συντομότερα μετά από αυτή. Για αξιολογημένα άρθρα, επιτρέπεται </a:t>
            </a:r>
            <a:r>
              <a:rPr kumimoji="0" lang="en-US" sz="5600" b="0" i="0" u="none" strike="noStrike" kern="1200" cap="none" spc="0" normalizeH="0" noProof="0" dirty="0" smtClean="0">
                <a:ln>
                  <a:noFill/>
                </a:ln>
                <a:solidFill>
                  <a:schemeClr val="tx1"/>
                </a:solidFill>
                <a:effectLst/>
                <a:uLnTx/>
                <a:uFillTx/>
                <a:latin typeface="+mj-lt"/>
              </a:rPr>
              <a:t>“embargo period”. </a:t>
            </a:r>
            <a:r>
              <a:rPr lang="el-GR" sz="5600" dirty="0" smtClean="0">
                <a:latin typeface="+mj-lt"/>
              </a:rPr>
              <a:t>Σε κάθε περίπτωση, τα </a:t>
            </a:r>
            <a:r>
              <a:rPr lang="el-GR" sz="5600" dirty="0" err="1" smtClean="0">
                <a:latin typeface="+mj-lt"/>
              </a:rPr>
              <a:t>μεταδεδομένα</a:t>
            </a:r>
            <a:r>
              <a:rPr lang="el-GR" sz="5600" dirty="0" smtClean="0">
                <a:latin typeface="+mj-lt"/>
              </a:rPr>
              <a:t> πρέπει να είναι προσβάσιμα.</a:t>
            </a:r>
          </a:p>
          <a:p>
            <a:pPr marL="265176" marR="0" lvl="0" indent="-265176" algn="l" defTabSz="914400" rtl="0" eaLnBrk="1" fontAlgn="auto" latinLnBrk="0" hangingPunct="1">
              <a:lnSpc>
                <a:spcPct val="100000"/>
              </a:lnSpc>
              <a:spcBef>
                <a:spcPts val="600"/>
              </a:spcBef>
              <a:spcAft>
                <a:spcPts val="600"/>
              </a:spcAft>
              <a:buClr>
                <a:schemeClr val="accent1"/>
              </a:buClr>
              <a:buSzPct val="80000"/>
              <a:tabLst/>
              <a:defRPr/>
            </a:pPr>
            <a:endParaRPr lang="el-GR" sz="5600" dirty="0" smtClean="0">
              <a:latin typeface="+mj-lt"/>
            </a:endParaRPr>
          </a:p>
          <a:p>
            <a:pPr marL="265176" marR="0" lvl="0" indent="-265176" algn="l" defTabSz="914400" rtl="0" eaLnBrk="1" fontAlgn="auto" latinLnBrk="0" hangingPunct="1">
              <a:lnSpc>
                <a:spcPct val="100000"/>
              </a:lnSpc>
              <a:spcBef>
                <a:spcPts val="600"/>
              </a:spcBef>
              <a:spcAft>
                <a:spcPts val="600"/>
              </a:spcAft>
              <a:buClr>
                <a:schemeClr val="accent1"/>
              </a:buClr>
              <a:buSzPct val="80000"/>
              <a:buFont typeface="Arial" pitchFamily="34" charset="0"/>
              <a:buChar char="•"/>
              <a:tabLst/>
              <a:defRPr/>
            </a:pPr>
            <a:r>
              <a:rPr kumimoji="0" lang="el-GR" sz="5600" b="0" i="0" u="none" strike="noStrike" kern="1200" cap="none" spc="0" normalizeH="0" noProof="0" dirty="0" smtClean="0">
                <a:ln>
                  <a:noFill/>
                </a:ln>
                <a:solidFill>
                  <a:schemeClr val="tx1"/>
                </a:solidFill>
                <a:effectLst/>
                <a:uLnTx/>
                <a:uFillTx/>
                <a:latin typeface="+mj-lt"/>
              </a:rPr>
              <a:t>Σε περίπτωση «κλειστών» δημοσιεύσεων κατατίθεται στο αποθετήριο, περίληψη της δημοσίευσης, με στόχο την ενίσχυση της </a:t>
            </a:r>
            <a:r>
              <a:rPr kumimoji="0" lang="el-GR" sz="5600" b="0" i="0" u="none" strike="noStrike" kern="1200" cap="none" spc="0" normalizeH="0" noProof="0" dirty="0" err="1" smtClean="0">
                <a:ln>
                  <a:noFill/>
                </a:ln>
                <a:solidFill>
                  <a:schemeClr val="tx1"/>
                </a:solidFill>
                <a:effectLst/>
                <a:uLnTx/>
                <a:uFillTx/>
                <a:latin typeface="+mj-lt"/>
              </a:rPr>
              <a:t>αναγνωρισιμότητας</a:t>
            </a:r>
            <a:r>
              <a:rPr kumimoji="0" lang="el-GR" sz="5600" b="0" i="0" u="none" strike="noStrike" kern="1200" cap="none" spc="0" normalizeH="0" noProof="0" dirty="0" smtClean="0">
                <a:ln>
                  <a:noFill/>
                </a:ln>
                <a:solidFill>
                  <a:schemeClr val="tx1"/>
                </a:solidFill>
                <a:effectLst/>
                <a:uLnTx/>
                <a:uFillTx/>
                <a:latin typeface="+mj-lt"/>
              </a:rPr>
              <a:t>.</a:t>
            </a:r>
          </a:p>
          <a:p>
            <a:pPr marL="265176" marR="0" lvl="0" indent="-265176" algn="l" defTabSz="914400" rtl="0" eaLnBrk="1" fontAlgn="auto" latinLnBrk="0" hangingPunct="1">
              <a:lnSpc>
                <a:spcPct val="100000"/>
              </a:lnSpc>
              <a:spcBef>
                <a:spcPts val="600"/>
              </a:spcBef>
              <a:spcAft>
                <a:spcPts val="600"/>
              </a:spcAft>
              <a:buClr>
                <a:schemeClr val="accent1"/>
              </a:buClr>
              <a:buSzPct val="80000"/>
              <a:tabLst/>
              <a:defRPr/>
            </a:pPr>
            <a:endParaRPr kumimoji="0" lang="el-GR" sz="5600" b="0" i="0" u="none" strike="noStrike" kern="1200" cap="none" spc="0" normalizeH="0" noProof="0" dirty="0" smtClean="0">
              <a:ln>
                <a:noFill/>
              </a:ln>
              <a:solidFill>
                <a:schemeClr val="tx1"/>
              </a:solidFill>
              <a:effectLst/>
              <a:uLnTx/>
              <a:uFillTx/>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el-GR"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539552" y="1700808"/>
            <a:ext cx="8183880" cy="4680520"/>
          </a:xfrm>
        </p:spPr>
        <p:txBody>
          <a:bodyPr>
            <a:normAutofit/>
          </a:bodyPr>
          <a:lstStyle/>
          <a:p>
            <a:pPr lvl="0"/>
            <a:endParaRPr lang="el-GR" dirty="0" smtClean="0"/>
          </a:p>
          <a:p>
            <a:endParaRPr lang="el-GR" dirty="0" smtClean="0"/>
          </a:p>
          <a:p>
            <a:endParaRPr lang="el-GR" dirty="0"/>
          </a:p>
        </p:txBody>
      </p:sp>
      <p:sp>
        <p:nvSpPr>
          <p:cNvPr id="4" name="Title 3"/>
          <p:cNvSpPr>
            <a:spLocks noGrp="1"/>
          </p:cNvSpPr>
          <p:nvPr>
            <p:ph type="title"/>
          </p:nvPr>
        </p:nvSpPr>
        <p:spPr>
          <a:xfrm>
            <a:off x="467544" y="260648"/>
            <a:ext cx="8183880" cy="1051560"/>
          </a:xfrm>
        </p:spPr>
        <p:txBody>
          <a:bodyPr>
            <a:noAutofit/>
          </a:bodyPr>
          <a:lstStyle/>
          <a:p>
            <a:pPr algn="ctr"/>
            <a:r>
              <a:rPr lang="el-GR" sz="3200" dirty="0" smtClean="0"/>
              <a:t>Πρόνοιες Εθνικής Πολιτικής Ανοικτής Πρόσβασης</a:t>
            </a:r>
            <a:endParaRPr lang="el-GR" sz="3200" dirty="0"/>
          </a:p>
        </p:txBody>
      </p:sp>
      <p:sp>
        <p:nvSpPr>
          <p:cNvPr id="8" name="Content Placeholder 9"/>
          <p:cNvSpPr txBox="1">
            <a:spLocks/>
          </p:cNvSpPr>
          <p:nvPr/>
        </p:nvSpPr>
        <p:spPr>
          <a:xfrm>
            <a:off x="467544" y="1484784"/>
            <a:ext cx="8064896" cy="4896544"/>
          </a:xfrm>
          <a:prstGeom prst="rect">
            <a:avLst/>
          </a:prstGeom>
        </p:spPr>
        <p:txBody>
          <a:bodyPr vert="horz" lIns="182880" tIns="91440">
            <a:normAutofit fontScale="40000" lnSpcReduction="20000"/>
          </a:bodyPr>
          <a:lstStyle/>
          <a:p>
            <a:pPr marL="265176" marR="0" lvl="0" indent="-265176" algn="l" defTabSz="914400" rtl="0" eaLnBrk="1" fontAlgn="auto" latinLnBrk="0" hangingPunct="1">
              <a:lnSpc>
                <a:spcPct val="100000"/>
              </a:lnSpc>
              <a:spcBef>
                <a:spcPts val="600"/>
              </a:spcBef>
              <a:spcAft>
                <a:spcPts val="600"/>
              </a:spcAft>
              <a:buClr>
                <a:schemeClr val="accent1"/>
              </a:buClr>
              <a:buSzPct val="80000"/>
              <a:buFont typeface="Arial" pitchFamily="34" charset="0"/>
              <a:buChar char="•"/>
              <a:tabLst/>
              <a:defRPr/>
            </a:pPr>
            <a:r>
              <a:rPr lang="el-GR" sz="6000" dirty="0" smtClean="0">
                <a:latin typeface="+mj-lt"/>
              </a:rPr>
              <a:t>Οι ερευνητές ενθαρρύνονται να κάνουν χρήση των αδειών </a:t>
            </a:r>
            <a:r>
              <a:rPr lang="en-US" sz="6000" dirty="0" smtClean="0">
                <a:latin typeface="+mj-lt"/>
              </a:rPr>
              <a:t>Creative Commons</a:t>
            </a:r>
          </a:p>
          <a:p>
            <a:pPr marL="265176" marR="0" lvl="0" indent="-265176" algn="l" defTabSz="914400" rtl="0" eaLnBrk="1" fontAlgn="auto" latinLnBrk="0" hangingPunct="1">
              <a:lnSpc>
                <a:spcPct val="100000"/>
              </a:lnSpc>
              <a:spcBef>
                <a:spcPts val="600"/>
              </a:spcBef>
              <a:spcAft>
                <a:spcPts val="600"/>
              </a:spcAft>
              <a:buClr>
                <a:schemeClr val="accent1"/>
              </a:buClr>
              <a:buSzPct val="80000"/>
              <a:buFont typeface="Arial" pitchFamily="34" charset="0"/>
              <a:buChar char="•"/>
              <a:tabLst/>
              <a:defRPr/>
            </a:pPr>
            <a:endParaRPr lang="el-GR" sz="6000" dirty="0" smtClean="0">
              <a:latin typeface="+mj-lt"/>
            </a:endParaRPr>
          </a:p>
          <a:p>
            <a:pPr marL="265176" marR="0" lvl="0" indent="-265176" algn="l" defTabSz="914400" rtl="0" eaLnBrk="1" fontAlgn="auto" latinLnBrk="0" hangingPunct="1">
              <a:lnSpc>
                <a:spcPct val="100000"/>
              </a:lnSpc>
              <a:spcBef>
                <a:spcPts val="600"/>
              </a:spcBef>
              <a:spcAft>
                <a:spcPts val="600"/>
              </a:spcAft>
              <a:buClr>
                <a:schemeClr val="accent1"/>
              </a:buClr>
              <a:buSzPct val="80000"/>
              <a:buFont typeface="Arial" pitchFamily="34" charset="0"/>
              <a:buChar char="•"/>
              <a:tabLst/>
              <a:defRPr/>
            </a:pPr>
            <a:r>
              <a:rPr lang="el-GR" sz="6000" dirty="0" smtClean="0">
                <a:latin typeface="+mj-lt"/>
              </a:rPr>
              <a:t>Οι ερευνητές προτρέπονται να μην μεταβιβάζουν αποκλειστικά δικαιώματα εκμετάλλευσης σε συνεργαζόμενους εκδότες, αλλά να τους παραχωρούν μόνο τα δικαιώματα που είναι αναγκαία για την εκάστοτε έκδοση.</a:t>
            </a:r>
          </a:p>
          <a:p>
            <a:pPr marL="265176" marR="0" lvl="0" indent="-265176" algn="l" defTabSz="914400" rtl="0" eaLnBrk="1" fontAlgn="auto" latinLnBrk="0" hangingPunct="1">
              <a:lnSpc>
                <a:spcPct val="100000"/>
              </a:lnSpc>
              <a:spcBef>
                <a:spcPts val="600"/>
              </a:spcBef>
              <a:spcAft>
                <a:spcPts val="600"/>
              </a:spcAft>
              <a:buClr>
                <a:schemeClr val="accent1"/>
              </a:buClr>
              <a:buSzPct val="80000"/>
              <a:tabLst/>
              <a:defRPr/>
            </a:pPr>
            <a:endParaRPr lang="el-GR" sz="6000" dirty="0" smtClean="0">
              <a:latin typeface="+mj-lt"/>
            </a:endParaRPr>
          </a:p>
          <a:p>
            <a:pPr marL="265176" lvl="0" indent="-265176">
              <a:spcBef>
                <a:spcPts val="600"/>
              </a:spcBef>
              <a:spcAft>
                <a:spcPts val="600"/>
              </a:spcAft>
              <a:buClr>
                <a:schemeClr val="accent1"/>
              </a:buClr>
              <a:buSzPct val="80000"/>
              <a:buFont typeface="Arial" pitchFamily="34" charset="0"/>
              <a:buChar char="•"/>
              <a:defRPr/>
            </a:pPr>
            <a:r>
              <a:rPr kumimoji="0" lang="el-GR" sz="6000" b="0" i="0" u="none" strike="noStrike" kern="1200" cap="none" spc="0" normalizeH="0" noProof="0" dirty="0" smtClean="0">
                <a:ln>
                  <a:noFill/>
                </a:ln>
                <a:solidFill>
                  <a:schemeClr val="tx1"/>
                </a:solidFill>
                <a:effectLst/>
                <a:uLnTx/>
                <a:uFillTx/>
                <a:latin typeface="+mj-lt"/>
              </a:rPr>
              <a:t>Οι ερευνητές ενθαρρύνονται να καταθέτουν σε ιδρυματικό αποθετήριο, </a:t>
            </a:r>
            <a:r>
              <a:rPr lang="el-GR" sz="6000" dirty="0">
                <a:latin typeface="+mj-lt"/>
              </a:rPr>
              <a:t>το οποίο να είναι πλήρως συμβατό</a:t>
            </a:r>
            <a:r>
              <a:rPr lang="el-GR" sz="6000" b="1" dirty="0">
                <a:latin typeface="+mj-lt"/>
              </a:rPr>
              <a:t> </a:t>
            </a:r>
            <a:r>
              <a:rPr lang="el-GR" sz="6000" dirty="0" smtClean="0">
                <a:latin typeface="+mj-lt"/>
              </a:rPr>
              <a:t>με τις υποδομές του </a:t>
            </a:r>
            <a:r>
              <a:rPr lang="en-US" sz="6000" dirty="0" smtClean="0">
                <a:latin typeface="+mj-lt"/>
              </a:rPr>
              <a:t>OPENAIRE </a:t>
            </a:r>
            <a:r>
              <a:rPr kumimoji="0" lang="el-GR" sz="6000" b="0" i="0" u="none" strike="noStrike" kern="1200" cap="none" spc="0" normalizeH="0" noProof="0" dirty="0" smtClean="0">
                <a:ln>
                  <a:noFill/>
                </a:ln>
                <a:solidFill>
                  <a:schemeClr val="tx1"/>
                </a:solidFill>
                <a:effectLst/>
                <a:uLnTx/>
                <a:uFillTx/>
                <a:latin typeface="+mj-lt"/>
              </a:rPr>
              <a:t>όσες δημοσιεύσεις έχουν συγγράψει </a:t>
            </a:r>
            <a:r>
              <a:rPr kumimoji="0" lang="el-GR" sz="6000" b="1" i="0" u="none" strike="noStrike" kern="1200" cap="none" spc="0" normalizeH="0" noProof="0" dirty="0" smtClean="0">
                <a:ln>
                  <a:noFill/>
                </a:ln>
                <a:solidFill>
                  <a:srgbClr val="1A95AE"/>
                </a:solidFill>
                <a:effectLst/>
                <a:uLnTx/>
                <a:uFillTx/>
                <a:latin typeface="+mj-lt"/>
              </a:rPr>
              <a:t>πριν από την έναρξη ισχύος της παρούσας πολιτικής</a:t>
            </a:r>
            <a:r>
              <a:rPr kumimoji="0" lang="el-GR" sz="6000" b="0" i="0" u="none" strike="noStrike" kern="1200" cap="none" spc="0" normalizeH="0" noProof="0" dirty="0" smtClean="0">
                <a:ln>
                  <a:noFill/>
                </a:ln>
                <a:solidFill>
                  <a:schemeClr val="tx1"/>
                </a:solidFill>
                <a:effectLst/>
                <a:uLnTx/>
                <a:uFillTx/>
                <a:latin typeface="+mj-lt"/>
              </a:rPr>
              <a:t>.</a:t>
            </a:r>
            <a:endParaRPr kumimoji="0" lang="el-GR" sz="6000" b="0" i="0" u="none" strike="noStrike" kern="1200" cap="none" spc="0" normalizeH="0" baseline="0" noProof="0" dirty="0" smtClean="0">
              <a:ln>
                <a:noFill/>
              </a:ln>
              <a:solidFill>
                <a:schemeClr val="tx1"/>
              </a:solidFill>
              <a:effectLst/>
              <a:uLnTx/>
              <a:uFillTx/>
              <a:latin typeface="+mj-lt"/>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el-GR"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539552" y="1700808"/>
            <a:ext cx="8183880" cy="4187952"/>
          </a:xfrm>
        </p:spPr>
        <p:txBody>
          <a:bodyPr>
            <a:normAutofit/>
          </a:bodyPr>
          <a:lstStyle/>
          <a:p>
            <a:pPr lvl="0"/>
            <a:endParaRPr lang="el-GR" dirty="0" smtClean="0"/>
          </a:p>
          <a:p>
            <a:endParaRPr lang="el-GR" dirty="0" smtClean="0"/>
          </a:p>
          <a:p>
            <a:endParaRPr lang="el-GR" dirty="0"/>
          </a:p>
        </p:txBody>
      </p:sp>
      <p:sp>
        <p:nvSpPr>
          <p:cNvPr id="8" name="Content Placeholder 9"/>
          <p:cNvSpPr txBox="1">
            <a:spLocks/>
          </p:cNvSpPr>
          <p:nvPr/>
        </p:nvSpPr>
        <p:spPr>
          <a:xfrm>
            <a:off x="467544" y="1844824"/>
            <a:ext cx="8136904" cy="4176464"/>
          </a:xfrm>
          <a:prstGeom prst="rect">
            <a:avLst/>
          </a:prstGeom>
        </p:spPr>
        <p:txBody>
          <a:bodyPr vert="horz" lIns="182880" tIns="91440">
            <a:normAutofit fontScale="62500" lnSpcReduction="20000"/>
          </a:bodyPr>
          <a:lstStyle/>
          <a:p>
            <a:pPr marR="0" lvl="0" algn="l" defTabSz="914400" rtl="0" eaLnBrk="1" fontAlgn="auto" latinLnBrk="0" hangingPunct="1">
              <a:lnSpc>
                <a:spcPct val="100000"/>
              </a:lnSpc>
              <a:spcBef>
                <a:spcPts val="600"/>
              </a:spcBef>
              <a:spcAft>
                <a:spcPts val="600"/>
              </a:spcAft>
              <a:buClr>
                <a:schemeClr val="accent1"/>
              </a:buClr>
              <a:buSzPct val="80000"/>
              <a:tabLst/>
              <a:defRPr/>
            </a:pPr>
            <a:r>
              <a:rPr kumimoji="0" lang="el-GR" sz="3800" b="0" i="0" u="none" strike="noStrike" kern="1200" cap="none" spc="0" normalizeH="0" baseline="0" noProof="0" dirty="0" smtClean="0">
                <a:ln>
                  <a:noFill/>
                </a:ln>
                <a:solidFill>
                  <a:schemeClr val="tx1"/>
                </a:solidFill>
                <a:effectLst/>
                <a:uLnTx/>
                <a:uFillTx/>
                <a:latin typeface="+mj-lt"/>
                <a:ea typeface="+mn-ea"/>
                <a:cs typeface="+mn-cs"/>
              </a:rPr>
              <a:t>Πρόσθετες ενέργειες</a:t>
            </a:r>
            <a:r>
              <a:rPr kumimoji="0" lang="el-GR" sz="3800" b="0" i="0" u="none" strike="noStrike" kern="1200" cap="none" spc="0" normalizeH="0" noProof="0" dirty="0" smtClean="0">
                <a:ln>
                  <a:noFill/>
                </a:ln>
                <a:solidFill>
                  <a:schemeClr val="tx1"/>
                </a:solidFill>
                <a:effectLst/>
                <a:uLnTx/>
                <a:uFillTx/>
                <a:latin typeface="+mj-lt"/>
                <a:ea typeface="+mn-ea"/>
                <a:cs typeface="+mn-cs"/>
              </a:rPr>
              <a:t> που προωθούν την «</a:t>
            </a:r>
            <a:r>
              <a:rPr kumimoji="0" lang="el-GR" sz="3800" b="0" i="0" u="none" strike="noStrike" kern="1200" cap="none" spc="0" normalizeH="0" noProof="0" dirty="0" err="1" smtClean="0">
                <a:ln>
                  <a:noFill/>
                </a:ln>
                <a:solidFill>
                  <a:schemeClr val="tx1"/>
                </a:solidFill>
                <a:effectLst/>
                <a:uLnTx/>
                <a:uFillTx/>
                <a:latin typeface="+mj-lt"/>
                <a:ea typeface="+mn-ea"/>
                <a:cs typeface="+mn-cs"/>
              </a:rPr>
              <a:t>ανοικτότητα</a:t>
            </a:r>
            <a:r>
              <a:rPr kumimoji="0" lang="el-GR" sz="3800" b="0" i="0" u="none" strike="noStrike" kern="1200" cap="none" spc="0" normalizeH="0" noProof="0" dirty="0" smtClean="0">
                <a:ln>
                  <a:noFill/>
                </a:ln>
                <a:solidFill>
                  <a:schemeClr val="tx1"/>
                </a:solidFill>
                <a:effectLst/>
                <a:uLnTx/>
                <a:uFillTx/>
                <a:latin typeface="+mj-lt"/>
                <a:ea typeface="+mn-ea"/>
                <a:cs typeface="+mn-cs"/>
              </a:rPr>
              <a:t>» στην επιστήμη:</a:t>
            </a:r>
          </a:p>
          <a:p>
            <a:pPr marL="265176" indent="-265176">
              <a:spcBef>
                <a:spcPts val="600"/>
              </a:spcBef>
              <a:spcAft>
                <a:spcPts val="600"/>
              </a:spcAft>
              <a:buClr>
                <a:schemeClr val="accent1"/>
              </a:buClr>
              <a:buSzPct val="80000"/>
            </a:pPr>
            <a:endParaRPr lang="el-GR" sz="3800" baseline="0" dirty="0" smtClean="0">
              <a:latin typeface="+mj-lt"/>
            </a:endParaRPr>
          </a:p>
          <a:p>
            <a:pPr marL="265176" indent="-265176">
              <a:spcBef>
                <a:spcPts val="600"/>
              </a:spcBef>
              <a:spcAft>
                <a:spcPts val="600"/>
              </a:spcAft>
              <a:buClr>
                <a:schemeClr val="accent1"/>
              </a:buClr>
              <a:buSzPct val="80000"/>
              <a:buFont typeface="Arial" pitchFamily="34" charset="0"/>
              <a:buChar char="•"/>
            </a:pPr>
            <a:r>
              <a:rPr kumimoji="0" lang="el-GR" sz="3800" b="0" i="0" u="none" strike="noStrike" kern="1200" cap="none" spc="0" normalizeH="0" noProof="0" dirty="0" smtClean="0">
                <a:ln>
                  <a:noFill/>
                </a:ln>
                <a:solidFill>
                  <a:schemeClr val="tx1"/>
                </a:solidFill>
                <a:effectLst/>
                <a:uLnTx/>
                <a:uFillTx/>
                <a:latin typeface="+mj-lt"/>
                <a:ea typeface="+mn-ea"/>
                <a:cs typeface="+mn-cs"/>
              </a:rPr>
              <a:t>Οι ερευνητές ενθαρρύνονται να καταθέτουν σε κατάλληλο αποθετήριο, όλα </a:t>
            </a:r>
            <a:r>
              <a:rPr kumimoji="0" lang="el-GR" sz="3800" b="0" i="0" u="none" strike="noStrike" kern="1200" cap="none" spc="0" normalizeH="0" noProof="0" dirty="0" smtClean="0">
                <a:ln>
                  <a:noFill/>
                </a:ln>
                <a:solidFill>
                  <a:schemeClr val="bg2">
                    <a:lumMod val="25000"/>
                  </a:schemeClr>
                </a:solidFill>
                <a:effectLst/>
                <a:uLnTx/>
                <a:uFillTx/>
                <a:latin typeface="+mj-lt"/>
                <a:ea typeface="+mn-ea"/>
                <a:cs typeface="+mn-cs"/>
              </a:rPr>
              <a:t>τα </a:t>
            </a:r>
            <a:r>
              <a:rPr kumimoji="0" lang="el-GR" sz="3800" b="1" i="1" u="none" strike="noStrike" kern="1200" cap="none" spc="0" normalizeH="0" noProof="0" dirty="0" smtClean="0">
                <a:ln>
                  <a:noFill/>
                </a:ln>
                <a:solidFill>
                  <a:schemeClr val="bg2">
                    <a:lumMod val="25000"/>
                  </a:schemeClr>
                </a:solidFill>
                <a:effectLst/>
                <a:uLnTx/>
                <a:uFillTx/>
                <a:latin typeface="+mj-lt"/>
                <a:ea typeface="+mn-ea"/>
                <a:cs typeface="+mn-cs"/>
              </a:rPr>
              <a:t>ερευνητικά σύνολα δεδομένων (</a:t>
            </a:r>
            <a:r>
              <a:rPr kumimoji="0" lang="en-US" sz="3800" b="1" i="1" u="none" strike="noStrike" kern="1200" cap="none" spc="0" normalizeH="0" noProof="0" dirty="0" smtClean="0">
                <a:ln>
                  <a:noFill/>
                </a:ln>
                <a:solidFill>
                  <a:schemeClr val="bg2">
                    <a:lumMod val="25000"/>
                  </a:schemeClr>
                </a:solidFill>
                <a:effectLst/>
                <a:uLnTx/>
                <a:uFillTx/>
                <a:latin typeface="+mj-lt"/>
                <a:ea typeface="+mn-ea"/>
                <a:cs typeface="+mn-cs"/>
              </a:rPr>
              <a:t>datasets) </a:t>
            </a:r>
            <a:r>
              <a:rPr kumimoji="0" lang="el-GR" sz="3800" b="0" i="0" u="none" strike="noStrike" kern="1200" cap="none" spc="0" normalizeH="0" noProof="0" dirty="0" smtClean="0">
                <a:ln>
                  <a:noFill/>
                </a:ln>
                <a:solidFill>
                  <a:schemeClr val="tx1"/>
                </a:solidFill>
                <a:effectLst/>
                <a:uLnTx/>
                <a:uFillTx/>
                <a:latin typeface="+mj-lt"/>
                <a:ea typeface="+mn-ea"/>
                <a:cs typeface="+mn-cs"/>
              </a:rPr>
              <a:t>που υποστηρίζουν τις δημοσιεύσεις τους</a:t>
            </a:r>
          </a:p>
          <a:p>
            <a:pPr marL="265176" indent="-265176">
              <a:spcBef>
                <a:spcPts val="600"/>
              </a:spcBef>
              <a:spcAft>
                <a:spcPts val="600"/>
              </a:spcAft>
              <a:buClr>
                <a:schemeClr val="accent1"/>
              </a:buClr>
              <a:buSzPct val="80000"/>
              <a:buFont typeface="Arial" pitchFamily="34" charset="0"/>
              <a:buChar char="•"/>
            </a:pPr>
            <a:endParaRPr lang="el-GR" sz="3800" baseline="0" dirty="0" smtClean="0">
              <a:latin typeface="+mj-lt"/>
            </a:endParaRPr>
          </a:p>
          <a:p>
            <a:pPr marL="265176" indent="-265176">
              <a:spcBef>
                <a:spcPts val="600"/>
              </a:spcBef>
              <a:spcAft>
                <a:spcPts val="600"/>
              </a:spcAft>
              <a:buClr>
                <a:schemeClr val="accent1"/>
              </a:buClr>
              <a:buSzPct val="80000"/>
              <a:buFont typeface="Arial" pitchFamily="34" charset="0"/>
              <a:buChar char="•"/>
            </a:pPr>
            <a:r>
              <a:rPr kumimoji="0" lang="el-GR" sz="3800" b="0" i="0" u="none" strike="noStrike" kern="1200" cap="none" spc="0" normalizeH="0" noProof="0" dirty="0" smtClean="0">
                <a:ln>
                  <a:noFill/>
                </a:ln>
                <a:solidFill>
                  <a:schemeClr val="tx1"/>
                </a:solidFill>
                <a:effectLst/>
                <a:uLnTx/>
                <a:uFillTx/>
                <a:latin typeface="+mj-lt"/>
                <a:ea typeface="+mn-ea"/>
                <a:cs typeface="+mn-cs"/>
              </a:rPr>
              <a:t>Οι ερευνητές ενθαρρύνονται να </a:t>
            </a:r>
            <a:r>
              <a:rPr kumimoji="0" lang="el-GR" sz="3800" b="1" i="0" u="none" strike="noStrike" kern="1200" cap="none" spc="0" normalizeH="0" noProof="0" dirty="0" smtClean="0">
                <a:ln>
                  <a:noFill/>
                </a:ln>
                <a:solidFill>
                  <a:schemeClr val="bg2">
                    <a:lumMod val="25000"/>
                  </a:schemeClr>
                </a:solidFill>
                <a:effectLst/>
                <a:uLnTx/>
                <a:uFillTx/>
                <a:latin typeface="+mj-lt"/>
                <a:ea typeface="+mn-ea"/>
                <a:cs typeface="+mn-cs"/>
              </a:rPr>
              <a:t>εκπονήσουν Σχέδιο Διαχείρισης Δεδομένων</a:t>
            </a:r>
            <a:r>
              <a:rPr kumimoji="0" lang="el-GR" sz="3800" b="0" i="0" u="none" strike="noStrike" kern="1200" cap="none" spc="0" normalizeH="0" noProof="0" dirty="0" smtClean="0">
                <a:ln>
                  <a:noFill/>
                </a:ln>
                <a:solidFill>
                  <a:schemeClr val="tx1"/>
                </a:solidFill>
                <a:effectLst/>
                <a:uLnTx/>
                <a:uFillTx/>
                <a:latin typeface="+mj-lt"/>
                <a:ea typeface="+mn-ea"/>
                <a:cs typeface="+mn-cs"/>
              </a:rPr>
              <a:t>, εντάσσοντας το στον κύκλο ζωής του έργου και βελτιώνοντας τη διαχείριση δεδομένων, τόσο κατά τη διάρκεια, όσο και μετά τη λήξη του έργου</a:t>
            </a:r>
          </a:p>
          <a:p>
            <a:pPr marL="265176" indent="-265176">
              <a:spcBef>
                <a:spcPts val="250"/>
              </a:spcBef>
              <a:buClr>
                <a:schemeClr val="accent1"/>
              </a:buClr>
              <a:buSzPct val="80000"/>
            </a:pPr>
            <a:endParaRPr kumimoji="0" lang="el-GR" sz="2800" b="0" i="0" u="none" strike="noStrike" kern="1200" cap="none" spc="0" normalizeH="0" baseline="0" noProof="0" dirty="0">
              <a:ln>
                <a:noFill/>
              </a:ln>
              <a:solidFill>
                <a:schemeClr val="tx1"/>
              </a:solidFill>
              <a:effectLst/>
              <a:uLnTx/>
              <a:uFillTx/>
              <a:latin typeface="+mj-lt"/>
              <a:ea typeface="+mn-ea"/>
              <a:cs typeface="+mn-cs"/>
            </a:endParaRPr>
          </a:p>
        </p:txBody>
      </p:sp>
      <p:sp>
        <p:nvSpPr>
          <p:cNvPr id="5" name="Title 3"/>
          <p:cNvSpPr txBox="1">
            <a:spLocks/>
          </p:cNvSpPr>
          <p:nvPr/>
        </p:nvSpPr>
        <p:spPr>
          <a:xfrm>
            <a:off x="467544" y="260648"/>
            <a:ext cx="8183880" cy="1051560"/>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3200" b="1" i="0" u="none" strike="noStrike" kern="1200" cap="none" spc="0" normalizeH="0" baseline="0" noProof="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Πρόνοιες Εθνικής Πολιτικής Ανοικτής Πρόσβασης</a:t>
            </a:r>
            <a:endParaRPr kumimoji="0" lang="el-GR" sz="32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539552" y="1700808"/>
            <a:ext cx="8183880" cy="4187952"/>
          </a:xfrm>
        </p:spPr>
        <p:txBody>
          <a:bodyPr>
            <a:normAutofit/>
          </a:bodyPr>
          <a:lstStyle/>
          <a:p>
            <a:pPr lvl="0"/>
            <a:endParaRPr lang="el-GR" dirty="0" smtClean="0"/>
          </a:p>
          <a:p>
            <a:endParaRPr lang="el-GR" dirty="0" smtClean="0"/>
          </a:p>
          <a:p>
            <a:endParaRPr lang="el-GR" dirty="0"/>
          </a:p>
        </p:txBody>
      </p:sp>
      <p:sp>
        <p:nvSpPr>
          <p:cNvPr id="4" name="Title 3"/>
          <p:cNvSpPr>
            <a:spLocks noGrp="1"/>
          </p:cNvSpPr>
          <p:nvPr>
            <p:ph type="title"/>
          </p:nvPr>
        </p:nvSpPr>
        <p:spPr>
          <a:xfrm>
            <a:off x="539552" y="188640"/>
            <a:ext cx="8183880" cy="1051560"/>
          </a:xfrm>
        </p:spPr>
        <p:txBody>
          <a:bodyPr>
            <a:noAutofit/>
          </a:bodyPr>
          <a:lstStyle/>
          <a:p>
            <a:pPr algn="ctr"/>
            <a:r>
              <a:rPr lang="el-GR" sz="3200" dirty="0" smtClean="0"/>
              <a:t>Εργαλεία υλοποίησης της Πολιτικής Ανοικτής Πρόσβασης</a:t>
            </a:r>
            <a:endParaRPr lang="el-GR" sz="3200" dirty="0"/>
          </a:p>
        </p:txBody>
      </p:sp>
      <p:sp>
        <p:nvSpPr>
          <p:cNvPr id="8" name="Content Placeholder 9"/>
          <p:cNvSpPr txBox="1">
            <a:spLocks/>
          </p:cNvSpPr>
          <p:nvPr/>
        </p:nvSpPr>
        <p:spPr>
          <a:xfrm>
            <a:off x="467544" y="1340768"/>
            <a:ext cx="8208912" cy="5040560"/>
          </a:xfrm>
          <a:prstGeom prst="rect">
            <a:avLst/>
          </a:prstGeom>
        </p:spPr>
        <p:txBody>
          <a:bodyPr vert="horz" lIns="182880" tIns="91440">
            <a:noAutofit/>
          </a:bodyPr>
          <a:lstStyle/>
          <a:p>
            <a:pPr marL="265176" marR="0" lvl="0" indent="-265176" algn="l" defTabSz="914400" rtl="0" eaLnBrk="1" fontAlgn="auto" latinLnBrk="0" hangingPunct="1">
              <a:lnSpc>
                <a:spcPct val="100000"/>
              </a:lnSpc>
              <a:spcBef>
                <a:spcPts val="600"/>
              </a:spcBef>
              <a:spcAft>
                <a:spcPts val="600"/>
              </a:spcAft>
              <a:buClr>
                <a:schemeClr val="accent1"/>
              </a:buClr>
              <a:buSzPct val="80000"/>
              <a:buFont typeface="Wingdings 2"/>
              <a:buChar char=""/>
              <a:tabLst/>
              <a:defRPr/>
            </a:pPr>
            <a:r>
              <a:rPr kumimoji="0" lang="el-GR" sz="2200" b="0" i="0" u="none" strike="noStrike" kern="1200" cap="none" spc="0" normalizeH="0" baseline="0" noProof="0" dirty="0" smtClean="0">
                <a:ln>
                  <a:noFill/>
                </a:ln>
                <a:solidFill>
                  <a:schemeClr val="tx1"/>
                </a:solidFill>
                <a:effectLst/>
                <a:uLnTx/>
                <a:uFillTx/>
                <a:latin typeface="+mj-lt"/>
              </a:rPr>
              <a:t>Πρόσβαση σε ηλεκτρονική υποδομή, δηλαδή αποθετήριο για την Ανοικτή Πρόσβαση σε ιδρυματικό ή εθνικό ή ευρωπαϊκό/διεθνές επίπεδο</a:t>
            </a:r>
          </a:p>
          <a:p>
            <a:pPr marL="265176" marR="0" lvl="0" indent="-265176" algn="l" defTabSz="914400" rtl="0" eaLnBrk="1" fontAlgn="auto" latinLnBrk="0" hangingPunct="1">
              <a:lnSpc>
                <a:spcPct val="100000"/>
              </a:lnSpc>
              <a:spcBef>
                <a:spcPts val="600"/>
              </a:spcBef>
              <a:spcAft>
                <a:spcPts val="600"/>
              </a:spcAft>
              <a:buClr>
                <a:schemeClr val="accent1"/>
              </a:buClr>
              <a:buSzPct val="80000"/>
              <a:buFont typeface="Wingdings 2"/>
              <a:buChar char=""/>
              <a:tabLst/>
              <a:defRPr/>
            </a:pPr>
            <a:r>
              <a:rPr lang="el-GR" sz="2200" dirty="0" smtClean="0">
                <a:latin typeface="+mj-lt"/>
              </a:rPr>
              <a:t>Δημιουργία και εφαρμογή κατάλληλων κανόνων και εσωτερικών διαδικασιών από ερευνητικούς φορείς και ακαδημαϊκά ιδρύματα</a:t>
            </a:r>
          </a:p>
          <a:p>
            <a:pPr marL="265176" lvl="0" indent="-265176">
              <a:spcBef>
                <a:spcPts val="600"/>
              </a:spcBef>
              <a:spcAft>
                <a:spcPts val="600"/>
              </a:spcAft>
              <a:buClr>
                <a:schemeClr val="accent1"/>
              </a:buClr>
              <a:buSzPct val="80000"/>
              <a:buFont typeface="Wingdings 2"/>
              <a:buChar char=""/>
              <a:defRPr/>
            </a:pPr>
            <a:r>
              <a:rPr kumimoji="0" lang="el-GR" sz="2200" b="0" i="0" u="none" strike="noStrike" kern="1200" cap="none" spc="0" normalizeH="0" noProof="0" dirty="0" smtClean="0">
                <a:ln>
                  <a:noFill/>
                </a:ln>
                <a:solidFill>
                  <a:schemeClr val="tx1"/>
                </a:solidFill>
                <a:effectLst/>
                <a:uLnTx/>
                <a:uFillTx/>
                <a:latin typeface="+mj-lt"/>
              </a:rPr>
              <a:t>Εκπαίδευση και κατάρτιση ερευνητών: </a:t>
            </a:r>
            <a:r>
              <a:rPr lang="el-GR" sz="2200" dirty="0" smtClean="0">
                <a:latin typeface="+mj-lt"/>
              </a:rPr>
              <a:t>διοργάνωση σεμιναρίων, εκδηλώσεων και άλλων δράσεων ευαισθητοποίησης</a:t>
            </a:r>
            <a:endParaRPr kumimoji="0" lang="el-GR" sz="2200" b="0" i="0" u="none" strike="noStrike" kern="1200" cap="none" spc="0" normalizeH="0" noProof="0" dirty="0" smtClean="0">
              <a:ln>
                <a:noFill/>
              </a:ln>
              <a:solidFill>
                <a:schemeClr val="tx1"/>
              </a:solidFill>
              <a:effectLst/>
              <a:uLnTx/>
              <a:uFillTx/>
              <a:latin typeface="+mj-lt"/>
            </a:endParaRPr>
          </a:p>
          <a:p>
            <a:pPr marL="265176" marR="0" lvl="0" indent="-265176" algn="l" defTabSz="914400" rtl="0" eaLnBrk="1" fontAlgn="auto" latinLnBrk="0" hangingPunct="1">
              <a:lnSpc>
                <a:spcPct val="100000"/>
              </a:lnSpc>
              <a:spcBef>
                <a:spcPts val="600"/>
              </a:spcBef>
              <a:spcAft>
                <a:spcPts val="600"/>
              </a:spcAft>
              <a:buClr>
                <a:schemeClr val="accent1"/>
              </a:buClr>
              <a:buSzPct val="80000"/>
              <a:buFont typeface="Wingdings 2"/>
              <a:buChar char=""/>
              <a:tabLst/>
              <a:defRPr/>
            </a:pPr>
            <a:r>
              <a:rPr lang="el-GR" sz="2200" noProof="0" dirty="0" smtClean="0">
                <a:latin typeface="+mj-lt"/>
              </a:rPr>
              <a:t>Μηχανισμός Παρακολούθησης της εφαρμογής και συμμόρφωσης με την Εθνική Πολιτική Ανοικτής Πρόσβασης</a:t>
            </a:r>
          </a:p>
          <a:p>
            <a:pPr marL="265176" marR="0" lvl="0" indent="-265176" algn="l" defTabSz="914400" rtl="0" eaLnBrk="1" fontAlgn="auto" latinLnBrk="0" hangingPunct="1">
              <a:lnSpc>
                <a:spcPct val="100000"/>
              </a:lnSpc>
              <a:spcBef>
                <a:spcPts val="600"/>
              </a:spcBef>
              <a:spcAft>
                <a:spcPts val="600"/>
              </a:spcAft>
              <a:buClr>
                <a:schemeClr val="accent1"/>
              </a:buClr>
              <a:buSzPct val="80000"/>
              <a:buFont typeface="Wingdings 2"/>
              <a:buChar char=""/>
              <a:tabLst/>
              <a:defRPr/>
            </a:pPr>
            <a:r>
              <a:rPr kumimoji="0" lang="el-GR" sz="2200" b="0" i="0" u="none" strike="noStrike" kern="1200" cap="none" spc="0" normalizeH="0" dirty="0" smtClean="0">
                <a:ln>
                  <a:noFill/>
                </a:ln>
                <a:solidFill>
                  <a:schemeClr val="tx1"/>
                </a:solidFill>
                <a:effectLst/>
                <a:uLnTx/>
                <a:uFillTx/>
                <a:latin typeface="+mj-lt"/>
              </a:rPr>
              <a:t>Συνεχής διαμόρφωση κινήτρων για ερευνητές</a:t>
            </a:r>
            <a:endParaRPr kumimoji="0" lang="el-GR" sz="2200" b="0" i="0"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539552" y="1556792"/>
            <a:ext cx="8183880" cy="4187952"/>
          </a:xfrm>
        </p:spPr>
        <p:txBody>
          <a:bodyPr>
            <a:normAutofit/>
          </a:bodyPr>
          <a:lstStyle/>
          <a:p>
            <a:pPr lvl="0"/>
            <a:endParaRPr lang="el-GR" dirty="0" smtClean="0"/>
          </a:p>
          <a:p>
            <a:r>
              <a:rPr lang="el-GR" b="1" dirty="0" smtClean="0">
                <a:solidFill>
                  <a:srgbClr val="1A95AE"/>
                </a:solidFill>
                <a:latin typeface="+mj-lt"/>
              </a:rPr>
              <a:t>Διαβούλευση</a:t>
            </a:r>
            <a:r>
              <a:rPr lang="el-GR" dirty="0" smtClean="0">
                <a:latin typeface="+mj-lt"/>
              </a:rPr>
              <a:t> με φορείς έρευνας για:</a:t>
            </a:r>
          </a:p>
          <a:p>
            <a:pPr lvl="1"/>
            <a:endParaRPr lang="el-GR" dirty="0" smtClean="0">
              <a:latin typeface="+mj-lt"/>
            </a:endParaRPr>
          </a:p>
          <a:p>
            <a:pPr lvl="1"/>
            <a:r>
              <a:rPr lang="el-GR" dirty="0" smtClean="0">
                <a:latin typeface="+mj-lt"/>
              </a:rPr>
              <a:t>την αξιολόγηση δυνατότητας ανάπτυξης Εθνικού Αποθετηρίου</a:t>
            </a:r>
          </a:p>
          <a:p>
            <a:pPr lvl="1"/>
            <a:endParaRPr lang="el-GR" dirty="0" smtClean="0">
              <a:latin typeface="+mj-lt"/>
            </a:endParaRPr>
          </a:p>
          <a:p>
            <a:pPr lvl="1"/>
            <a:r>
              <a:rPr lang="el-GR" dirty="0" smtClean="0">
                <a:latin typeface="+mj-lt"/>
              </a:rPr>
              <a:t>την καθιέρωση και εφαρμογή κανόνων και εσωτερικών διαδικασιών για την προώθηση της Εθνικής Πολιτικής για την Ανοικτή Πρόσβαση από ερευνητικούς φορείς και ακαδημαϊκά ιδρύματα</a:t>
            </a:r>
          </a:p>
          <a:p>
            <a:endParaRPr lang="el-GR" dirty="0"/>
          </a:p>
        </p:txBody>
      </p:sp>
      <p:sp>
        <p:nvSpPr>
          <p:cNvPr id="4" name="Title 3"/>
          <p:cNvSpPr>
            <a:spLocks noGrp="1"/>
          </p:cNvSpPr>
          <p:nvPr>
            <p:ph type="title"/>
          </p:nvPr>
        </p:nvSpPr>
        <p:spPr>
          <a:xfrm>
            <a:off x="467544" y="476672"/>
            <a:ext cx="8183880" cy="1051560"/>
          </a:xfrm>
        </p:spPr>
        <p:txBody>
          <a:bodyPr>
            <a:noAutofit/>
          </a:bodyPr>
          <a:lstStyle/>
          <a:p>
            <a:pPr algn="ctr">
              <a:spcAft>
                <a:spcPts val="600"/>
              </a:spcAft>
            </a:pPr>
            <a:r>
              <a:rPr lang="el-GR" sz="2800" dirty="0" smtClean="0"/>
              <a:t>Επόμενα βήματα</a:t>
            </a:r>
          </a:p>
        </p:txBody>
      </p:sp>
      <p:sp>
        <p:nvSpPr>
          <p:cNvPr id="8" name="Content Placeholder 9"/>
          <p:cNvSpPr txBox="1">
            <a:spLocks/>
          </p:cNvSpPr>
          <p:nvPr/>
        </p:nvSpPr>
        <p:spPr>
          <a:xfrm>
            <a:off x="539552" y="1268760"/>
            <a:ext cx="8183880" cy="4187952"/>
          </a:xfrm>
          <a:prstGeom prst="rect">
            <a:avLst/>
          </a:prstGeom>
        </p:spPr>
        <p:txBody>
          <a:bodyPr vert="horz" lIns="182880" tIns="91440">
            <a:normAutofit/>
          </a:bodyPr>
          <a:lstStyle/>
          <a:p>
            <a:pPr marL="514350" marR="0" lvl="0" indent="-514350" algn="l" defTabSz="914400" rtl="0" eaLnBrk="1" fontAlgn="auto" latinLnBrk="0" hangingPunct="1">
              <a:lnSpc>
                <a:spcPct val="100000"/>
              </a:lnSpc>
              <a:spcBef>
                <a:spcPts val="600"/>
              </a:spcBef>
              <a:spcAft>
                <a:spcPts val="600"/>
              </a:spcAft>
              <a:buClr>
                <a:schemeClr val="accent1"/>
              </a:buClr>
              <a:buSzPct val="80000"/>
              <a:buFont typeface="+mj-lt"/>
              <a:buAutoNum type="arabicPeriod"/>
              <a:tabLst/>
              <a:defRPr/>
            </a:pPr>
            <a:endParaRPr kumimoji="0" lang="el-GR" sz="3400" b="0" i="0" u="none" strike="noStrike" kern="1200" cap="none" spc="0" normalizeH="0" baseline="0" noProof="0" dirty="0" smtClean="0">
              <a:ln>
                <a:noFill/>
              </a:ln>
              <a:solidFill>
                <a:schemeClr val="tx1"/>
              </a:solidFill>
              <a:effectLst/>
              <a:uLnTx/>
              <a:uFillTx/>
              <a:latin typeface="+mn-lt"/>
              <a:ea typeface="+mn-ea"/>
              <a:cs typeface="+mn-cs"/>
            </a:endParaRPr>
          </a:p>
          <a:p>
            <a:pPr marL="265176" indent="-265176">
              <a:spcBef>
                <a:spcPts val="250"/>
              </a:spcBef>
              <a:buClr>
                <a:schemeClr val="accent1"/>
              </a:buClr>
              <a:buSzPct val="80000"/>
            </a:pPr>
            <a:endParaRPr kumimoji="0" lang="el-GR"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Content Placeholder 9"/>
          <p:cNvSpPr txBox="1">
            <a:spLocks/>
          </p:cNvSpPr>
          <p:nvPr/>
        </p:nvSpPr>
        <p:spPr>
          <a:xfrm>
            <a:off x="619944" y="1997224"/>
            <a:ext cx="8183880" cy="4187952"/>
          </a:xfrm>
          <a:prstGeom prst="rect">
            <a:avLst/>
          </a:prstGeom>
        </p:spPr>
        <p:txBody>
          <a:bodyPr vert="horz" lIns="182880" tIns="91440">
            <a:normAutofit/>
          </a:bodyPr>
          <a:lstStyle/>
          <a:p>
            <a:pPr marL="514350" marR="0" lvl="0" indent="-514350" algn="l" defTabSz="914400" rtl="0" eaLnBrk="1" fontAlgn="auto" latinLnBrk="0" hangingPunct="1">
              <a:lnSpc>
                <a:spcPct val="100000"/>
              </a:lnSpc>
              <a:spcBef>
                <a:spcPts val="600"/>
              </a:spcBef>
              <a:spcAft>
                <a:spcPts val="600"/>
              </a:spcAft>
              <a:buClr>
                <a:schemeClr val="accent1"/>
              </a:buClr>
              <a:buSzPct val="80000"/>
              <a:buFont typeface="+mj-lt"/>
              <a:buAutoNum type="arabicPeriod"/>
              <a:tabLst/>
              <a:defRPr/>
            </a:pPr>
            <a:endParaRPr kumimoji="0" lang="el-GR" sz="34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0" hangingPunct="1">
              <a:lnSpc>
                <a:spcPct val="100000"/>
              </a:lnSpc>
              <a:spcBef>
                <a:spcPts val="1200"/>
              </a:spcBef>
              <a:spcAft>
                <a:spcPts val="1200"/>
              </a:spcAft>
              <a:buClr>
                <a:schemeClr val="accent1"/>
              </a:buClr>
              <a:buSzPct val="80000"/>
              <a:tabLst/>
              <a:defRPr/>
            </a:pPr>
            <a:endParaRPr kumimoji="0" lang="el-GR" sz="3400" b="0" i="0" u="none" strike="noStrike" kern="1200" cap="none" spc="0" normalizeH="0" noProof="0" dirty="0" smtClean="0">
              <a:ln>
                <a:noFill/>
              </a:ln>
              <a:solidFill>
                <a:schemeClr val="tx1"/>
              </a:solidFill>
              <a:effectLst/>
              <a:uLnTx/>
              <a:uFillTx/>
              <a:latin typeface="+mn-lt"/>
              <a:ea typeface="+mn-ea"/>
              <a:cs typeface="+mn-cs"/>
            </a:endParaRPr>
          </a:p>
          <a:p>
            <a:pPr marL="265176" indent="-265176">
              <a:spcBef>
                <a:spcPts val="250"/>
              </a:spcBef>
              <a:buClr>
                <a:schemeClr val="accent1"/>
              </a:buClr>
              <a:buSzPct val="80000"/>
            </a:pPr>
            <a:endParaRPr kumimoji="0" lang="el-GR"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76872"/>
            <a:ext cx="8183880" cy="1051560"/>
          </a:xfrm>
        </p:spPr>
        <p:txBody>
          <a:bodyPr>
            <a:normAutofit/>
          </a:bodyPr>
          <a:lstStyle/>
          <a:p>
            <a:pPr algn="ctr"/>
            <a:r>
              <a:rPr lang="el-GR" dirty="0" smtClean="0"/>
              <a:t>Ευχαριστώ για την προσοχή σας!</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67544" y="1196752"/>
            <a:ext cx="8183880" cy="4547992"/>
          </a:xfrm>
        </p:spPr>
        <p:txBody>
          <a:bodyPr>
            <a:normAutofit/>
          </a:bodyPr>
          <a:lstStyle/>
          <a:p>
            <a:pPr lvl="1" algn="ctr">
              <a:buNone/>
            </a:pPr>
            <a:endParaRPr lang="el-GR" sz="1800" b="1" i="1" dirty="0" smtClean="0"/>
          </a:p>
          <a:p>
            <a:pPr lvl="1" algn="ctr">
              <a:buNone/>
            </a:pPr>
            <a:endParaRPr lang="el-GR" sz="1800" b="1" i="1" dirty="0" smtClean="0"/>
          </a:p>
          <a:p>
            <a:pPr lvl="1" algn="ctr">
              <a:buNone/>
            </a:pPr>
            <a:r>
              <a:rPr lang="el-GR" sz="2400" b="1" dirty="0" smtClean="0">
                <a:latin typeface="+mj-lt"/>
              </a:rPr>
              <a:t>«η ελεύθερη, άμεση, διαρκής και απαλλαγμένη από τα τέλη και τους περισσότερους περιορισμούς πνευματικών δικαιωμάτων </a:t>
            </a:r>
            <a:r>
              <a:rPr lang="el-GR" sz="2400" b="1" dirty="0" smtClean="0">
                <a:solidFill>
                  <a:schemeClr val="accent1">
                    <a:lumMod val="75000"/>
                  </a:schemeClr>
                </a:solidFill>
                <a:latin typeface="+mj-lt"/>
              </a:rPr>
              <a:t>διαδικτυακή πρόσβαση </a:t>
            </a:r>
            <a:r>
              <a:rPr lang="el-GR" sz="2400" b="1" dirty="0" smtClean="0">
                <a:latin typeface="+mj-lt"/>
              </a:rPr>
              <a:t>σε ψηφιακό ακαδημαϊκό και επιστημονικό περιεχόμενο»</a:t>
            </a:r>
          </a:p>
          <a:p>
            <a:pPr lvl="1" algn="ctr">
              <a:buNone/>
            </a:pPr>
            <a:endParaRPr lang="el-GR" sz="2800" b="1" i="1" dirty="0" smtClean="0">
              <a:latin typeface="+mj-lt"/>
            </a:endParaRPr>
          </a:p>
          <a:p>
            <a:pPr lvl="1"/>
            <a:r>
              <a:rPr lang="el-GR" sz="2000" b="1" dirty="0" smtClean="0">
                <a:solidFill>
                  <a:schemeClr val="bg2">
                    <a:lumMod val="25000"/>
                  </a:schemeClr>
                </a:solidFill>
                <a:latin typeface="+mj-lt"/>
              </a:rPr>
              <a:t>Επιστημονική πληροφόρηση: </a:t>
            </a:r>
            <a:r>
              <a:rPr lang="el-GR" sz="2000" dirty="0" smtClean="0">
                <a:latin typeface="+mj-lt"/>
              </a:rPr>
              <a:t>περιλαμβάνει </a:t>
            </a:r>
            <a:r>
              <a:rPr lang="el-GR" sz="2000" b="1" dirty="0" smtClean="0">
                <a:solidFill>
                  <a:schemeClr val="bg2">
                    <a:lumMod val="25000"/>
                  </a:schemeClr>
                </a:solidFill>
                <a:latin typeface="+mj-lt"/>
              </a:rPr>
              <a:t>δημοσιεύσεις</a:t>
            </a:r>
            <a:r>
              <a:rPr lang="el-GR" sz="2000" dirty="0" smtClean="0">
                <a:solidFill>
                  <a:schemeClr val="bg2">
                    <a:lumMod val="25000"/>
                  </a:schemeClr>
                </a:solidFill>
                <a:latin typeface="+mj-lt"/>
              </a:rPr>
              <a:t> </a:t>
            </a:r>
            <a:r>
              <a:rPr lang="el-GR" sz="2000" dirty="0" smtClean="0">
                <a:latin typeface="+mj-lt"/>
              </a:rPr>
              <a:t>(επιστημονικά άρθρα, έγγραφα συνεδρίων) και </a:t>
            </a:r>
            <a:r>
              <a:rPr lang="el-GR" sz="2000" b="1" dirty="0" smtClean="0">
                <a:solidFill>
                  <a:schemeClr val="bg2">
                    <a:lumMod val="25000"/>
                  </a:schemeClr>
                </a:solidFill>
                <a:latin typeface="+mj-lt"/>
              </a:rPr>
              <a:t>σύνολα δεδομένων </a:t>
            </a:r>
            <a:r>
              <a:rPr lang="el-GR" sz="2000" dirty="0" smtClean="0">
                <a:latin typeface="+mj-lt"/>
              </a:rPr>
              <a:t>(στατιστικά στοιχεία, αποτελέσματα πειραμάτων, μετρήσεις, αποτελέσματα επισκοπήσεων, ηχογραφήσεις συνεντεύξεων και εικόνες</a:t>
            </a:r>
            <a:r>
              <a:rPr lang="en-US" sz="2000" dirty="0" smtClean="0">
                <a:latin typeface="+mj-lt"/>
              </a:rPr>
              <a:t>,</a:t>
            </a:r>
            <a:r>
              <a:rPr lang="el-GR" sz="2000" dirty="0" smtClean="0">
                <a:latin typeface="+mj-lt"/>
              </a:rPr>
              <a:t> </a:t>
            </a:r>
            <a:r>
              <a:rPr lang="el-GR" sz="2000" dirty="0" err="1" smtClean="0">
                <a:latin typeface="+mj-lt"/>
              </a:rPr>
              <a:t>κ.ά</a:t>
            </a:r>
            <a:r>
              <a:rPr lang="el-GR" sz="2000" dirty="0" smtClean="0">
                <a:latin typeface="+mj-lt"/>
              </a:rPr>
              <a:t>)</a:t>
            </a:r>
            <a:endParaRPr lang="el-GR" sz="2000" b="1" dirty="0" smtClean="0">
              <a:latin typeface="+mj-lt"/>
            </a:endParaRPr>
          </a:p>
          <a:p>
            <a:pPr lvl="1"/>
            <a:endParaRPr lang="el-GR" dirty="0" smtClean="0"/>
          </a:p>
          <a:p>
            <a:pPr lvl="1"/>
            <a:endParaRPr lang="el-GR" dirty="0" smtClean="0"/>
          </a:p>
        </p:txBody>
      </p:sp>
      <p:sp>
        <p:nvSpPr>
          <p:cNvPr id="4" name="Title 3"/>
          <p:cNvSpPr>
            <a:spLocks noGrp="1"/>
          </p:cNvSpPr>
          <p:nvPr>
            <p:ph type="title"/>
          </p:nvPr>
        </p:nvSpPr>
        <p:spPr>
          <a:xfrm>
            <a:off x="539552" y="260648"/>
            <a:ext cx="8183880" cy="1051560"/>
          </a:xfrm>
        </p:spPr>
        <p:txBody>
          <a:bodyPr>
            <a:normAutofit fontScale="90000"/>
          </a:bodyPr>
          <a:lstStyle/>
          <a:p>
            <a:pPr algn="ctr"/>
            <a:r>
              <a:rPr lang="el-GR" dirty="0" smtClean="0"/>
              <a:t>Ανοικτή Πρόσβαση στην Επιστημονική Πληροφόρηση</a:t>
            </a:r>
            <a:endParaRPr lang="el-GR" dirty="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67544" y="1196752"/>
            <a:ext cx="8183880" cy="4547992"/>
          </a:xfrm>
        </p:spPr>
        <p:txBody>
          <a:bodyPr>
            <a:normAutofit/>
          </a:bodyPr>
          <a:lstStyle/>
          <a:p>
            <a:pPr lvl="1"/>
            <a:endParaRPr lang="el-GR" dirty="0" smtClean="0"/>
          </a:p>
          <a:p>
            <a:pPr lvl="1"/>
            <a:endParaRPr lang="el-GR" dirty="0" smtClean="0"/>
          </a:p>
          <a:p>
            <a:pPr lvl="1"/>
            <a:endParaRPr lang="el-GR" dirty="0" smtClean="0"/>
          </a:p>
        </p:txBody>
      </p:sp>
      <p:sp>
        <p:nvSpPr>
          <p:cNvPr id="4" name="Title 3"/>
          <p:cNvSpPr>
            <a:spLocks noGrp="1"/>
          </p:cNvSpPr>
          <p:nvPr>
            <p:ph type="title"/>
          </p:nvPr>
        </p:nvSpPr>
        <p:spPr>
          <a:xfrm>
            <a:off x="539552" y="260648"/>
            <a:ext cx="8183880" cy="1051560"/>
          </a:xfrm>
        </p:spPr>
        <p:txBody>
          <a:bodyPr>
            <a:noAutofit/>
          </a:bodyPr>
          <a:lstStyle/>
          <a:p>
            <a:pPr algn="ctr"/>
            <a:r>
              <a:rPr lang="el-GR" sz="3600" dirty="0" smtClean="0"/>
              <a:t>Μοντέλα υλοποίησης </a:t>
            </a:r>
            <a:br>
              <a:rPr lang="el-GR" sz="3600" dirty="0" smtClean="0"/>
            </a:br>
            <a:r>
              <a:rPr lang="el-GR" sz="3600" dirty="0" smtClean="0"/>
              <a:t>Ανοικτής Πρόσβασης</a:t>
            </a:r>
            <a:endParaRPr lang="el-GR" sz="3600" dirty="0"/>
          </a:p>
        </p:txBody>
      </p:sp>
      <p:graphicFrame>
        <p:nvGraphicFramePr>
          <p:cNvPr id="6" name="Diagram 5"/>
          <p:cNvGraphicFramePr/>
          <p:nvPr/>
        </p:nvGraphicFramePr>
        <p:xfrm>
          <a:off x="899592" y="1556792"/>
          <a:ext cx="7344816" cy="41044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539552" y="1700808"/>
            <a:ext cx="8183880" cy="4187952"/>
          </a:xfrm>
        </p:spPr>
        <p:txBody>
          <a:bodyPr>
            <a:normAutofit fontScale="85000" lnSpcReduction="20000"/>
          </a:bodyPr>
          <a:lstStyle/>
          <a:p>
            <a:pPr lvl="0"/>
            <a:endParaRPr lang="el-GR" dirty="0" smtClean="0"/>
          </a:p>
          <a:p>
            <a:pPr lvl="0"/>
            <a:r>
              <a:rPr lang="el-GR" dirty="0" smtClean="0">
                <a:latin typeface="+mj-lt"/>
              </a:rPr>
              <a:t>Συγκέντρωση, μακροχρόνια διαφύλαξη και διάθεση στους πολίτες του συνόλου του επιστημονικού έργου που παράγεται</a:t>
            </a:r>
          </a:p>
          <a:p>
            <a:pPr lvl="0"/>
            <a:endParaRPr lang="el-GR" dirty="0" smtClean="0">
              <a:latin typeface="+mj-lt"/>
            </a:endParaRPr>
          </a:p>
          <a:p>
            <a:r>
              <a:rPr lang="el-GR" dirty="0" smtClean="0">
                <a:latin typeface="+mj-lt"/>
              </a:rPr>
              <a:t>Δυνατότητα εντοπισμού επιστημονικής πληροφόρησης από τις διεθνείς μηχανές αναζήτησης στο διαδίκτυο</a:t>
            </a:r>
          </a:p>
          <a:p>
            <a:endParaRPr lang="el-GR" dirty="0" smtClean="0">
              <a:latin typeface="+mj-lt"/>
            </a:endParaRPr>
          </a:p>
          <a:p>
            <a:r>
              <a:rPr lang="el-GR" dirty="0" smtClean="0">
                <a:latin typeface="+mj-lt"/>
              </a:rPr>
              <a:t>Παρακολούθηση της </a:t>
            </a:r>
            <a:r>
              <a:rPr lang="el-GR" dirty="0" err="1" smtClean="0">
                <a:latin typeface="+mj-lt"/>
              </a:rPr>
              <a:t>επισκεψιμότητας</a:t>
            </a:r>
            <a:r>
              <a:rPr lang="el-GR" dirty="0" smtClean="0">
                <a:latin typeface="+mj-lt"/>
              </a:rPr>
              <a:t>, χρήσης και αξιοποίησης της επιστημονικής πληροφόρησης</a:t>
            </a:r>
          </a:p>
          <a:p>
            <a:endParaRPr lang="el-GR" dirty="0" smtClean="0">
              <a:latin typeface="+mj-lt"/>
            </a:endParaRPr>
          </a:p>
          <a:p>
            <a:r>
              <a:rPr lang="el-GR" dirty="0" smtClean="0">
                <a:latin typeface="+mj-lt"/>
              </a:rPr>
              <a:t>Διευκόλυνση της αξιολόγησης των ερευνητικών φορέων και διάχυση της επιστημονικής παραγωγής τους</a:t>
            </a:r>
          </a:p>
          <a:p>
            <a:endParaRPr lang="el-GR" dirty="0" smtClean="0"/>
          </a:p>
          <a:p>
            <a:endParaRPr lang="el-GR" dirty="0"/>
          </a:p>
        </p:txBody>
      </p:sp>
      <p:sp>
        <p:nvSpPr>
          <p:cNvPr id="4" name="Title 3"/>
          <p:cNvSpPr>
            <a:spLocks noGrp="1"/>
          </p:cNvSpPr>
          <p:nvPr>
            <p:ph type="title"/>
          </p:nvPr>
        </p:nvSpPr>
        <p:spPr>
          <a:xfrm>
            <a:off x="467544" y="548680"/>
            <a:ext cx="8183880" cy="1051560"/>
          </a:xfrm>
        </p:spPr>
        <p:txBody>
          <a:bodyPr>
            <a:normAutofit/>
          </a:bodyPr>
          <a:lstStyle/>
          <a:p>
            <a:r>
              <a:rPr lang="el-GR" dirty="0" smtClean="0"/>
              <a:t>Οφέλη της Ανοικτής Πρόσβασης</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539552" y="1700808"/>
            <a:ext cx="8136904" cy="4464496"/>
          </a:xfrm>
        </p:spPr>
        <p:txBody>
          <a:bodyPr>
            <a:normAutofit fontScale="92500" lnSpcReduction="20000"/>
          </a:bodyPr>
          <a:lstStyle/>
          <a:p>
            <a:pPr lvl="0"/>
            <a:endParaRPr lang="el-GR" dirty="0" smtClean="0"/>
          </a:p>
          <a:p>
            <a:r>
              <a:rPr lang="el-GR" dirty="0" smtClean="0">
                <a:latin typeface="+mj-lt"/>
              </a:rPr>
              <a:t>Διευκόλυνση αξιοποίησης και επαναχρησιμοποίησης των έργων για επιστημονικούς σκοπούς</a:t>
            </a:r>
          </a:p>
          <a:p>
            <a:endParaRPr lang="el-GR" dirty="0" smtClean="0">
              <a:latin typeface="+mj-lt"/>
            </a:endParaRPr>
          </a:p>
          <a:p>
            <a:r>
              <a:rPr lang="el-GR" dirty="0" smtClean="0">
                <a:latin typeface="+mj-lt"/>
              </a:rPr>
              <a:t>Ενίσχυση διεθνών συνεργασιών και του διεθνούς προφίλ των ερευνητών, των ερευνητικών φορέων και της χώρας γενικότερα</a:t>
            </a:r>
          </a:p>
          <a:p>
            <a:endParaRPr lang="el-GR" dirty="0" smtClean="0">
              <a:latin typeface="+mj-lt"/>
            </a:endParaRPr>
          </a:p>
          <a:p>
            <a:r>
              <a:rPr lang="el-GR" dirty="0" smtClean="0">
                <a:latin typeface="+mj-lt"/>
              </a:rPr>
              <a:t>Αύξηση </a:t>
            </a:r>
            <a:r>
              <a:rPr lang="el-GR" dirty="0" err="1" smtClean="0">
                <a:latin typeface="+mj-lt"/>
              </a:rPr>
              <a:t>αναγνωρισιμότητας</a:t>
            </a:r>
            <a:r>
              <a:rPr lang="el-GR" dirty="0" smtClean="0">
                <a:latin typeface="+mj-lt"/>
              </a:rPr>
              <a:t> του ερευνητικού έργου των ερευνητών οι οποίοι λαμβάνουν περισσότερες </a:t>
            </a:r>
            <a:r>
              <a:rPr lang="el-GR" dirty="0" err="1" smtClean="0">
                <a:latin typeface="+mj-lt"/>
              </a:rPr>
              <a:t>ετεροαναφορές</a:t>
            </a:r>
            <a:endParaRPr lang="el-GR" dirty="0" smtClean="0">
              <a:latin typeface="+mj-lt"/>
            </a:endParaRPr>
          </a:p>
          <a:p>
            <a:endParaRPr lang="el-GR" dirty="0" smtClean="0">
              <a:latin typeface="+mj-lt"/>
            </a:endParaRPr>
          </a:p>
          <a:p>
            <a:r>
              <a:rPr lang="el-GR" dirty="0" smtClean="0">
                <a:latin typeface="+mj-lt"/>
              </a:rPr>
              <a:t>Αύξηση αντίκτυπου του έργου των ερευνητών</a:t>
            </a:r>
          </a:p>
          <a:p>
            <a:endParaRPr lang="el-GR" dirty="0" smtClean="0"/>
          </a:p>
          <a:p>
            <a:pPr>
              <a:buNone/>
            </a:pPr>
            <a:endParaRPr lang="el-GR" dirty="0" smtClean="0"/>
          </a:p>
          <a:p>
            <a:endParaRPr lang="el-GR" dirty="0"/>
          </a:p>
        </p:txBody>
      </p:sp>
      <p:sp>
        <p:nvSpPr>
          <p:cNvPr id="4" name="Title 3"/>
          <p:cNvSpPr>
            <a:spLocks noGrp="1"/>
          </p:cNvSpPr>
          <p:nvPr>
            <p:ph type="title"/>
          </p:nvPr>
        </p:nvSpPr>
        <p:spPr>
          <a:xfrm>
            <a:off x="467544" y="548680"/>
            <a:ext cx="8183880" cy="1051560"/>
          </a:xfrm>
        </p:spPr>
        <p:txBody>
          <a:bodyPr>
            <a:normAutofit/>
          </a:bodyPr>
          <a:lstStyle/>
          <a:p>
            <a:r>
              <a:rPr lang="el-GR" dirty="0" smtClean="0"/>
              <a:t>Οφέλη της Ανοικτής Πρόσβασης</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8183880" cy="1051560"/>
          </a:xfrm>
        </p:spPr>
        <p:txBody>
          <a:bodyPr/>
          <a:lstStyle/>
          <a:p>
            <a:pPr algn="ctr"/>
            <a:r>
              <a:rPr lang="el-GR" dirty="0" smtClean="0"/>
              <a:t>Ευρωπαϊκό Πλαίσιο</a:t>
            </a:r>
            <a:endParaRPr lang="el-GR" dirty="0"/>
          </a:p>
        </p:txBody>
      </p:sp>
      <p:sp>
        <p:nvSpPr>
          <p:cNvPr id="8" name="Content Placeholder 7"/>
          <p:cNvSpPr>
            <a:spLocks noGrp="1"/>
          </p:cNvSpPr>
          <p:nvPr>
            <p:ph idx="1"/>
          </p:nvPr>
        </p:nvSpPr>
        <p:spPr/>
        <p:txBody>
          <a:bodyPr/>
          <a:lstStyle/>
          <a:p>
            <a:r>
              <a:rPr lang="el-GR" dirty="0" smtClean="0">
                <a:latin typeface="+mj-lt"/>
              </a:rPr>
              <a:t>Η </a:t>
            </a:r>
            <a:r>
              <a:rPr lang="el-GR" b="1" dirty="0" smtClean="0">
                <a:solidFill>
                  <a:srgbClr val="1A95AE"/>
                </a:solidFill>
                <a:latin typeface="+mj-lt"/>
              </a:rPr>
              <a:t>Ανοικτή Επιστήμη </a:t>
            </a:r>
            <a:r>
              <a:rPr lang="el-GR" dirty="0" smtClean="0">
                <a:latin typeface="+mj-lt"/>
              </a:rPr>
              <a:t>αποτελεί μέρος του οράματος του </a:t>
            </a:r>
            <a:r>
              <a:rPr lang="el-GR" b="1" dirty="0" smtClean="0">
                <a:solidFill>
                  <a:srgbClr val="1A95AE"/>
                </a:solidFill>
                <a:latin typeface="+mj-lt"/>
              </a:rPr>
              <a:t>Επίτροπου </a:t>
            </a:r>
            <a:r>
              <a:rPr lang="en-US" b="1" dirty="0" smtClean="0">
                <a:solidFill>
                  <a:srgbClr val="1A95AE"/>
                </a:solidFill>
                <a:latin typeface="+mj-lt"/>
              </a:rPr>
              <a:t>Carlos </a:t>
            </a:r>
            <a:r>
              <a:rPr lang="en-US" b="1" dirty="0" err="1" smtClean="0">
                <a:solidFill>
                  <a:srgbClr val="1A95AE"/>
                </a:solidFill>
                <a:latin typeface="+mj-lt"/>
              </a:rPr>
              <a:t>Moedas</a:t>
            </a:r>
            <a:r>
              <a:rPr lang="en-US" b="1" dirty="0" smtClean="0">
                <a:solidFill>
                  <a:srgbClr val="1A95AE"/>
                </a:solidFill>
                <a:latin typeface="+mj-lt"/>
              </a:rPr>
              <a:t> </a:t>
            </a:r>
            <a:r>
              <a:rPr lang="el-GR" dirty="0" smtClean="0">
                <a:latin typeface="+mj-lt"/>
              </a:rPr>
              <a:t>για την πολιτική Έρευνας και Καινοτομίας στην Ευρώπη</a:t>
            </a:r>
          </a:p>
          <a:p>
            <a:endParaRPr lang="el-GR" dirty="0" smtClean="0">
              <a:latin typeface="+mj-lt"/>
            </a:endParaRPr>
          </a:p>
          <a:p>
            <a:pPr algn="ctr">
              <a:buNone/>
            </a:pPr>
            <a:r>
              <a:rPr lang="en-US" sz="4800" b="1" dirty="0" smtClean="0">
                <a:latin typeface="+mj-lt"/>
              </a:rPr>
              <a:t>“The three O’s”</a:t>
            </a:r>
          </a:p>
          <a:p>
            <a:pPr algn="ctr"/>
            <a:r>
              <a:rPr lang="en-US" b="1" dirty="0" smtClean="0">
                <a:latin typeface="+mj-lt"/>
              </a:rPr>
              <a:t>Open Innovation </a:t>
            </a:r>
          </a:p>
          <a:p>
            <a:pPr algn="ctr"/>
            <a:r>
              <a:rPr lang="en-US" sz="2800" b="1" dirty="0" smtClean="0">
                <a:solidFill>
                  <a:srgbClr val="1A95AE"/>
                </a:solidFill>
                <a:latin typeface="+mj-lt"/>
              </a:rPr>
              <a:t>Open Science </a:t>
            </a:r>
          </a:p>
          <a:p>
            <a:pPr algn="ctr"/>
            <a:r>
              <a:rPr lang="en-US" b="1" dirty="0" smtClean="0">
                <a:latin typeface="+mj-lt"/>
              </a:rPr>
              <a:t>Open to the World</a:t>
            </a:r>
            <a:endParaRPr lang="el-GR" b="1" dirty="0" smtClean="0">
              <a:latin typeface="+mj-lt"/>
            </a:endParaRPr>
          </a:p>
        </p:txBody>
      </p:sp>
      <p:sp>
        <p:nvSpPr>
          <p:cNvPr id="5" name="Oval 4"/>
          <p:cNvSpPr/>
          <p:nvPr/>
        </p:nvSpPr>
        <p:spPr>
          <a:xfrm>
            <a:off x="3059832" y="4437112"/>
            <a:ext cx="3168352" cy="576064"/>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67544" y="1556792"/>
          <a:ext cx="8352928"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a:xfrm>
            <a:off x="467544" y="188640"/>
            <a:ext cx="8183880" cy="1051560"/>
          </a:xfrm>
        </p:spPr>
        <p:txBody>
          <a:bodyPr>
            <a:normAutofit fontScale="90000"/>
          </a:bodyPr>
          <a:lstStyle/>
          <a:p>
            <a:pPr algn="ctr"/>
            <a:r>
              <a:rPr lang="el-GR" dirty="0" smtClean="0"/>
              <a:t>Ευρωπαϊκό Πλαίσιο Ανοικτής Πρόσβασης</a:t>
            </a:r>
            <a:endParaRPr lang="el-GR" dirty="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67544" y="1484784"/>
          <a:ext cx="7632848"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a:xfrm>
            <a:off x="467544" y="188640"/>
            <a:ext cx="8183880" cy="1051560"/>
          </a:xfrm>
        </p:spPr>
        <p:txBody>
          <a:bodyPr/>
          <a:lstStyle/>
          <a:p>
            <a:pPr algn="ctr"/>
            <a:r>
              <a:rPr lang="el-GR" dirty="0" smtClean="0"/>
              <a:t>Ευρωπαϊκές Πρωτοβουλίες</a:t>
            </a:r>
            <a:endParaRPr lang="el-GR" dirty="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67544" y="1556792"/>
            <a:ext cx="8183880" cy="4536504"/>
          </a:xfrm>
        </p:spPr>
        <p:txBody>
          <a:bodyPr>
            <a:normAutofit fontScale="92500"/>
          </a:bodyPr>
          <a:lstStyle/>
          <a:p>
            <a:pPr algn="ctr">
              <a:spcAft>
                <a:spcPts val="1200"/>
              </a:spcAft>
              <a:buNone/>
            </a:pPr>
            <a:r>
              <a:rPr lang="el-GR" b="1" dirty="0" smtClean="0">
                <a:solidFill>
                  <a:srgbClr val="1A95AE"/>
                </a:solidFill>
              </a:rPr>
              <a:t>«</a:t>
            </a:r>
            <a:r>
              <a:rPr lang="el-GR" b="1" dirty="0" smtClean="0">
                <a:solidFill>
                  <a:srgbClr val="1A95AE"/>
                </a:solidFill>
                <a:latin typeface="+mj-lt"/>
              </a:rPr>
              <a:t>Μετάβαση προς ένα σύστημα ανοικτής επιστήμης»</a:t>
            </a:r>
          </a:p>
          <a:p>
            <a:pPr lvl="1">
              <a:spcAft>
                <a:spcPts val="600"/>
              </a:spcAft>
            </a:pPr>
            <a:r>
              <a:rPr lang="el-GR" dirty="0" smtClean="0">
                <a:latin typeface="+mj-lt"/>
              </a:rPr>
              <a:t>Η ανοικτή επιστήμη βελτιώνει την ποιότητα, τον αντίκτυπο και τα οφέλη της επιστήμης και επιτυγχάνει την προαγωγή της γνώσης </a:t>
            </a:r>
          </a:p>
          <a:p>
            <a:pPr lvl="1">
              <a:spcAft>
                <a:spcPts val="600"/>
              </a:spcAft>
            </a:pPr>
            <a:r>
              <a:rPr lang="el-GR" dirty="0" smtClean="0">
                <a:latin typeface="+mj-lt"/>
              </a:rPr>
              <a:t>Η </a:t>
            </a:r>
            <a:r>
              <a:rPr lang="el-GR" b="1" dirty="0" smtClean="0">
                <a:solidFill>
                  <a:srgbClr val="1A95AE"/>
                </a:solidFill>
                <a:latin typeface="+mj-lt"/>
              </a:rPr>
              <a:t>ανοικτή πρόσβαση σε επιστημονικές δημοσιεύσεις και  η βέλτιστη επαναχρησιμοποίηση ερευνητικών δεδομένων </a:t>
            </a:r>
            <a:r>
              <a:rPr lang="el-GR" dirty="0" smtClean="0">
                <a:latin typeface="+mj-lt"/>
              </a:rPr>
              <a:t>είναι ύψιστης σημασίας για την ανάπτυξη της ανοικτής επιστήμης</a:t>
            </a:r>
          </a:p>
          <a:p>
            <a:pPr lvl="2">
              <a:spcAft>
                <a:spcPts val="600"/>
              </a:spcAft>
            </a:pPr>
            <a:r>
              <a:rPr lang="el-GR" sz="2000" dirty="0" smtClean="0">
                <a:latin typeface="+mj-lt"/>
              </a:rPr>
              <a:t>Οι ερευνητές ή οι εργοδότες να διατηρούν τα πνευματικά δικαιώματα της επιστημονικής δουλειάς</a:t>
            </a:r>
            <a:endParaRPr lang="el-GR" dirty="0" smtClean="0">
              <a:latin typeface="+mj-lt"/>
            </a:endParaRPr>
          </a:p>
          <a:p>
            <a:pPr lvl="1">
              <a:spcAft>
                <a:spcPts val="600"/>
              </a:spcAft>
            </a:pPr>
            <a:r>
              <a:rPr lang="el-GR" dirty="0" smtClean="0">
                <a:latin typeface="+mj-lt"/>
              </a:rPr>
              <a:t>Ανάγκη για καλύτερη ποιότητα  ομότιμης αξιολόγησης (</a:t>
            </a:r>
            <a:r>
              <a:rPr lang="en-US" dirty="0" smtClean="0">
                <a:latin typeface="+mj-lt"/>
              </a:rPr>
              <a:t>peer review</a:t>
            </a:r>
            <a:r>
              <a:rPr lang="el-GR" dirty="0" smtClean="0">
                <a:latin typeface="+mj-lt"/>
              </a:rPr>
              <a:t>)</a:t>
            </a:r>
            <a:r>
              <a:rPr lang="en-US" dirty="0" smtClean="0">
                <a:latin typeface="+mj-lt"/>
              </a:rPr>
              <a:t> </a:t>
            </a:r>
            <a:r>
              <a:rPr lang="el-GR" dirty="0" smtClean="0">
                <a:latin typeface="+mj-lt"/>
              </a:rPr>
              <a:t>και ανάγκη υιοθέτησης κινήτρων για ενθάρρυνση ερευνητών</a:t>
            </a:r>
          </a:p>
          <a:p>
            <a:pPr>
              <a:spcAft>
                <a:spcPts val="600"/>
              </a:spcAft>
            </a:pPr>
            <a:endParaRPr lang="el-GR" dirty="0" smtClean="0"/>
          </a:p>
          <a:p>
            <a:pPr lvl="1">
              <a:spcAft>
                <a:spcPts val="600"/>
              </a:spcAft>
              <a:buNone/>
            </a:pPr>
            <a:endParaRPr lang="el-GR" dirty="0" smtClean="0"/>
          </a:p>
          <a:p>
            <a:pPr lvl="1"/>
            <a:endParaRPr lang="el-GR" dirty="0" smtClean="0"/>
          </a:p>
          <a:p>
            <a:pPr lvl="1"/>
            <a:endParaRPr lang="el-GR" dirty="0" smtClean="0"/>
          </a:p>
          <a:p>
            <a:pPr lvl="1"/>
            <a:endParaRPr lang="el-GR" dirty="0" smtClean="0"/>
          </a:p>
          <a:p>
            <a:pPr lvl="1"/>
            <a:endParaRPr lang="el-GR" dirty="0" smtClean="0"/>
          </a:p>
        </p:txBody>
      </p:sp>
      <p:sp>
        <p:nvSpPr>
          <p:cNvPr id="4" name="Title 3"/>
          <p:cNvSpPr>
            <a:spLocks noGrp="1"/>
          </p:cNvSpPr>
          <p:nvPr>
            <p:ph type="title"/>
          </p:nvPr>
        </p:nvSpPr>
        <p:spPr>
          <a:xfrm>
            <a:off x="467544" y="260648"/>
            <a:ext cx="8183880" cy="1051560"/>
          </a:xfrm>
        </p:spPr>
        <p:txBody>
          <a:bodyPr>
            <a:noAutofit/>
          </a:bodyPr>
          <a:lstStyle/>
          <a:p>
            <a:pPr algn="ctr"/>
            <a:r>
              <a:rPr lang="el-GR" sz="3200" dirty="0" smtClean="0"/>
              <a:t>Συμπεράσματα Συμβουλίου Ανταγωνιστικότητας 27 Μαΐου 2016</a:t>
            </a:r>
            <a:endParaRPr lang="el-GR" sz="3200" dirty="0"/>
          </a:p>
        </p:txBody>
      </p:sp>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1838</TotalTime>
  <Words>963</Words>
  <Application>Microsoft Office PowerPoint</Application>
  <PresentationFormat>On-screen Show (4:3)</PresentationFormat>
  <Paragraphs>132</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Cambria</vt:lpstr>
      <vt:lpstr>Verdana</vt:lpstr>
      <vt:lpstr>Wingdings 2</vt:lpstr>
      <vt:lpstr>Wingdings 3</vt:lpstr>
      <vt:lpstr>Concourse</vt:lpstr>
      <vt:lpstr>Πολιτική Ανοικτής Πρόσβασης στην Κύπρο και την ΕΕ</vt:lpstr>
      <vt:lpstr>Ανοικτή Πρόσβαση στην Επιστημονική Πληροφόρηση</vt:lpstr>
      <vt:lpstr>Μοντέλα υλοποίησης  Ανοικτής Πρόσβασης</vt:lpstr>
      <vt:lpstr>Οφέλη της Ανοικτής Πρόσβασης</vt:lpstr>
      <vt:lpstr>Οφέλη της Ανοικτής Πρόσβασης</vt:lpstr>
      <vt:lpstr>Ευρωπαϊκό Πλαίσιο</vt:lpstr>
      <vt:lpstr>Ευρωπαϊκό Πλαίσιο Ανοικτής Πρόσβασης</vt:lpstr>
      <vt:lpstr>Ευρωπαϊκές Πρωτοβουλίες</vt:lpstr>
      <vt:lpstr>Συμπεράσματα Συμβουλίου Ανταγωνιστικότητας 27 Μαΐου 2016</vt:lpstr>
      <vt:lpstr>Εθνικό Πλαίσιο Ανοικτής Πρόσβασης</vt:lpstr>
      <vt:lpstr>Εθνική Πολιτική Ανοικτής Πρόσβασης</vt:lpstr>
      <vt:lpstr>Πρόνοιες Εθνικής Πολιτικής Ανοικτής Πρόσβασης</vt:lpstr>
      <vt:lpstr>Πρόνοιες Εθνικής Πολιτικής Ανοικτής Πρόσβασης</vt:lpstr>
      <vt:lpstr>PowerPoint Presentation</vt:lpstr>
      <vt:lpstr>Εργαλεία υλοποίησης της Πολιτικής Ανοικτής Πρόσβασης</vt:lpstr>
      <vt:lpstr>Επόμενα βήματα</vt:lpstr>
      <vt:lpstr>Ευχαριστώ για την προσοχή σας!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igeorgalla</dc:creator>
  <cp:lastModifiedBy>Γιούλα</cp:lastModifiedBy>
  <cp:revision>147</cp:revision>
  <cp:lastPrinted>2016-10-25T07:54:09Z</cp:lastPrinted>
  <dcterms:created xsi:type="dcterms:W3CDTF">2016-05-26T10:16:25Z</dcterms:created>
  <dcterms:modified xsi:type="dcterms:W3CDTF">2017-11-03T10:04:37Z</dcterms:modified>
</cp:coreProperties>
</file>