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8"/>
  </p:notesMasterIdLst>
  <p:handoutMasterIdLst>
    <p:handoutMasterId r:id="rId29"/>
  </p:handoutMasterIdLst>
  <p:sldIdLst>
    <p:sldId id="258" r:id="rId3"/>
    <p:sldId id="308" r:id="rId4"/>
    <p:sldId id="261" r:id="rId5"/>
    <p:sldId id="293" r:id="rId6"/>
    <p:sldId id="290" r:id="rId7"/>
    <p:sldId id="262" r:id="rId8"/>
    <p:sldId id="264" r:id="rId9"/>
    <p:sldId id="279" r:id="rId10"/>
    <p:sldId id="295" r:id="rId11"/>
    <p:sldId id="267" r:id="rId12"/>
    <p:sldId id="281" r:id="rId13"/>
    <p:sldId id="309" r:id="rId14"/>
    <p:sldId id="313" r:id="rId15"/>
    <p:sldId id="311" r:id="rId16"/>
    <p:sldId id="315" r:id="rId17"/>
    <p:sldId id="312" r:id="rId18"/>
    <p:sldId id="268" r:id="rId19"/>
    <p:sldId id="314" r:id="rId20"/>
    <p:sldId id="269" r:id="rId21"/>
    <p:sldId id="306" r:id="rId22"/>
    <p:sldId id="307" r:id="rId23"/>
    <p:sldId id="297" r:id="rId24"/>
    <p:sldId id="316" r:id="rId25"/>
    <p:sldId id="317" r:id="rId26"/>
    <p:sldId id="30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106" d="100"/>
          <a:sy n="106" d="100"/>
        </p:scale>
        <p:origin x="132" y="246"/>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7FB436-702C-48EE-841D-73BDBA591AA0}" type="doc">
      <dgm:prSet loTypeId="urn:microsoft.com/office/officeart/2005/8/layout/vProcess5" loCatId="process" qsTypeId="urn:microsoft.com/office/officeart/2005/8/quickstyle/simple2" qsCatId="simple" csTypeId="urn:microsoft.com/office/officeart/2005/8/colors/accent1_2" csCatId="accent1"/>
      <dgm:spPr/>
      <dgm:t>
        <a:bodyPr/>
        <a:lstStyle/>
        <a:p>
          <a:endParaRPr lang="en-US"/>
        </a:p>
      </dgm:t>
    </dgm:pt>
    <dgm:pt modelId="{250D5B2C-F494-4329-BD97-A7425713854D}">
      <dgm:prSet/>
      <dgm:spPr/>
      <dgm:t>
        <a:bodyPr/>
        <a:lstStyle/>
        <a:p>
          <a:pPr rtl="0"/>
          <a:r>
            <a:rPr lang="en-US" smtClean="0">
              <a:solidFill>
                <a:schemeClr val="tx1"/>
              </a:solidFill>
            </a:rPr>
            <a:t>A. </a:t>
          </a:r>
          <a:r>
            <a:rPr lang="el-GR" smtClean="0">
              <a:solidFill>
                <a:schemeClr val="tx1"/>
              </a:solidFill>
            </a:rPr>
            <a:t> Η δημιουργία έργων στο ακαδημαϊκό περιβάλλον </a:t>
          </a:r>
          <a:endParaRPr lang="en-US" dirty="0">
            <a:solidFill>
              <a:schemeClr val="tx1"/>
            </a:solidFill>
          </a:endParaRPr>
        </a:p>
      </dgm:t>
    </dgm:pt>
    <dgm:pt modelId="{5CDE53BB-02C8-43A1-BCBD-571796FC02C8}" type="parTrans" cxnId="{FB5E7810-67E8-4A95-9E8B-870B76CDDA89}">
      <dgm:prSet/>
      <dgm:spPr/>
      <dgm:t>
        <a:bodyPr/>
        <a:lstStyle/>
        <a:p>
          <a:endParaRPr lang="en-US"/>
        </a:p>
      </dgm:t>
    </dgm:pt>
    <dgm:pt modelId="{99F0FA5C-0594-45D7-AB61-69BB96F8FE9D}" type="sibTrans" cxnId="{FB5E7810-67E8-4A95-9E8B-870B76CDDA89}">
      <dgm:prSet/>
      <dgm:spPr/>
      <dgm:t>
        <a:bodyPr/>
        <a:lstStyle/>
        <a:p>
          <a:endParaRPr lang="en-US"/>
        </a:p>
      </dgm:t>
    </dgm:pt>
    <dgm:pt modelId="{1223D72B-B20D-4813-B74A-DE26A323D400}">
      <dgm:prSet/>
      <dgm:spPr/>
      <dgm:t>
        <a:bodyPr/>
        <a:lstStyle/>
        <a:p>
          <a:pPr rtl="0"/>
          <a:r>
            <a:rPr lang="en-US" smtClean="0">
              <a:solidFill>
                <a:schemeClr val="tx1"/>
              </a:solidFill>
            </a:rPr>
            <a:t>B. </a:t>
          </a:r>
          <a:r>
            <a:rPr lang="el-GR" smtClean="0">
              <a:solidFill>
                <a:schemeClr val="tx1"/>
              </a:solidFill>
            </a:rPr>
            <a:t>Η ανοιχτή πρόσβαση, αναγκαίο συμπλήρωμα της πνευματικής ιδιοκτησίας</a:t>
          </a:r>
          <a:endParaRPr lang="en-US" dirty="0">
            <a:solidFill>
              <a:schemeClr val="tx1"/>
            </a:solidFill>
          </a:endParaRPr>
        </a:p>
      </dgm:t>
    </dgm:pt>
    <dgm:pt modelId="{3DE2D840-ABC2-4C4B-B653-6A95643EA7D3}" type="parTrans" cxnId="{DBF7F68C-3B24-46CD-AC4D-0B27136D8982}">
      <dgm:prSet/>
      <dgm:spPr/>
      <dgm:t>
        <a:bodyPr/>
        <a:lstStyle/>
        <a:p>
          <a:endParaRPr lang="en-US"/>
        </a:p>
      </dgm:t>
    </dgm:pt>
    <dgm:pt modelId="{68DD75DE-ADBC-40C7-8556-10BD43E6AB45}" type="sibTrans" cxnId="{DBF7F68C-3B24-46CD-AC4D-0B27136D8982}">
      <dgm:prSet/>
      <dgm:spPr/>
      <dgm:t>
        <a:bodyPr/>
        <a:lstStyle/>
        <a:p>
          <a:endParaRPr lang="en-US"/>
        </a:p>
      </dgm:t>
    </dgm:pt>
    <dgm:pt modelId="{AB077E6F-C315-499E-ABED-0C56E923C2CE}">
      <dgm:prSet/>
      <dgm:spPr/>
      <dgm:t>
        <a:bodyPr/>
        <a:lstStyle/>
        <a:p>
          <a:pPr rtl="0"/>
          <a:r>
            <a:rPr lang="el-GR" smtClean="0">
              <a:solidFill>
                <a:schemeClr val="tx1"/>
              </a:solidFill>
            </a:rPr>
            <a:t>Γ. Τα όρια της ανοιχτής πρόσβασης </a:t>
          </a:r>
          <a:endParaRPr lang="en-US" dirty="0">
            <a:solidFill>
              <a:schemeClr val="tx1"/>
            </a:solidFill>
          </a:endParaRPr>
        </a:p>
      </dgm:t>
    </dgm:pt>
    <dgm:pt modelId="{06D7B58E-0EB1-426F-A56B-EE2BB1B34A30}" type="parTrans" cxnId="{29D584F4-516B-4C06-AEA0-E53D7440218F}">
      <dgm:prSet/>
      <dgm:spPr/>
      <dgm:t>
        <a:bodyPr/>
        <a:lstStyle/>
        <a:p>
          <a:endParaRPr lang="en-US"/>
        </a:p>
      </dgm:t>
    </dgm:pt>
    <dgm:pt modelId="{8D834852-3BB3-4A6D-84ED-D5AFB8FE2EA6}" type="sibTrans" cxnId="{29D584F4-516B-4C06-AEA0-E53D7440218F}">
      <dgm:prSet/>
      <dgm:spPr/>
      <dgm:t>
        <a:bodyPr/>
        <a:lstStyle/>
        <a:p>
          <a:endParaRPr lang="en-US"/>
        </a:p>
      </dgm:t>
    </dgm:pt>
    <dgm:pt modelId="{C38B71D2-AC4F-4E7A-9D01-30C769074142}" type="pres">
      <dgm:prSet presAssocID="{B77FB436-702C-48EE-841D-73BDBA591AA0}" presName="outerComposite" presStyleCnt="0">
        <dgm:presLayoutVars>
          <dgm:chMax val="5"/>
          <dgm:dir/>
          <dgm:resizeHandles val="exact"/>
        </dgm:presLayoutVars>
      </dgm:prSet>
      <dgm:spPr/>
      <dgm:t>
        <a:bodyPr/>
        <a:lstStyle/>
        <a:p>
          <a:endParaRPr lang="en-US"/>
        </a:p>
      </dgm:t>
    </dgm:pt>
    <dgm:pt modelId="{9AA686A5-E129-43B4-827D-42A0567A42DA}" type="pres">
      <dgm:prSet presAssocID="{B77FB436-702C-48EE-841D-73BDBA591AA0}" presName="dummyMaxCanvas" presStyleCnt="0">
        <dgm:presLayoutVars/>
      </dgm:prSet>
      <dgm:spPr/>
      <dgm:t>
        <a:bodyPr/>
        <a:lstStyle/>
        <a:p>
          <a:endParaRPr lang="en-US"/>
        </a:p>
      </dgm:t>
    </dgm:pt>
    <dgm:pt modelId="{32132EC1-6F39-4228-9C36-C815B6E847D2}" type="pres">
      <dgm:prSet presAssocID="{B77FB436-702C-48EE-841D-73BDBA591AA0}" presName="ThreeNodes_1" presStyleLbl="node1" presStyleIdx="0" presStyleCnt="3">
        <dgm:presLayoutVars>
          <dgm:bulletEnabled val="1"/>
        </dgm:presLayoutVars>
      </dgm:prSet>
      <dgm:spPr/>
      <dgm:t>
        <a:bodyPr/>
        <a:lstStyle/>
        <a:p>
          <a:endParaRPr lang="en-US"/>
        </a:p>
      </dgm:t>
    </dgm:pt>
    <dgm:pt modelId="{C4555DE9-1149-4B03-8E64-8663FFC2168D}" type="pres">
      <dgm:prSet presAssocID="{B77FB436-702C-48EE-841D-73BDBA591AA0}" presName="ThreeNodes_2" presStyleLbl="node1" presStyleIdx="1" presStyleCnt="3">
        <dgm:presLayoutVars>
          <dgm:bulletEnabled val="1"/>
        </dgm:presLayoutVars>
      </dgm:prSet>
      <dgm:spPr/>
      <dgm:t>
        <a:bodyPr/>
        <a:lstStyle/>
        <a:p>
          <a:endParaRPr lang="en-US"/>
        </a:p>
      </dgm:t>
    </dgm:pt>
    <dgm:pt modelId="{6C08E84C-45D6-4C5D-BBD8-608DF9BFEDE4}" type="pres">
      <dgm:prSet presAssocID="{B77FB436-702C-48EE-841D-73BDBA591AA0}" presName="ThreeNodes_3" presStyleLbl="node1" presStyleIdx="2" presStyleCnt="3">
        <dgm:presLayoutVars>
          <dgm:bulletEnabled val="1"/>
        </dgm:presLayoutVars>
      </dgm:prSet>
      <dgm:spPr/>
      <dgm:t>
        <a:bodyPr/>
        <a:lstStyle/>
        <a:p>
          <a:endParaRPr lang="en-US"/>
        </a:p>
      </dgm:t>
    </dgm:pt>
    <dgm:pt modelId="{8CA1857A-0967-4E1D-93E1-AF36D21EB4C0}" type="pres">
      <dgm:prSet presAssocID="{B77FB436-702C-48EE-841D-73BDBA591AA0}" presName="ThreeConn_1-2" presStyleLbl="fgAccFollowNode1" presStyleIdx="0" presStyleCnt="2">
        <dgm:presLayoutVars>
          <dgm:bulletEnabled val="1"/>
        </dgm:presLayoutVars>
      </dgm:prSet>
      <dgm:spPr/>
      <dgm:t>
        <a:bodyPr/>
        <a:lstStyle/>
        <a:p>
          <a:endParaRPr lang="en-US"/>
        </a:p>
      </dgm:t>
    </dgm:pt>
    <dgm:pt modelId="{BEE7A6AA-E610-46CB-AB48-35AFF6DFFDC6}" type="pres">
      <dgm:prSet presAssocID="{B77FB436-702C-48EE-841D-73BDBA591AA0}" presName="ThreeConn_2-3" presStyleLbl="fgAccFollowNode1" presStyleIdx="1" presStyleCnt="2">
        <dgm:presLayoutVars>
          <dgm:bulletEnabled val="1"/>
        </dgm:presLayoutVars>
      </dgm:prSet>
      <dgm:spPr/>
      <dgm:t>
        <a:bodyPr/>
        <a:lstStyle/>
        <a:p>
          <a:endParaRPr lang="en-US"/>
        </a:p>
      </dgm:t>
    </dgm:pt>
    <dgm:pt modelId="{26A8FE86-30AE-400E-BC54-6F4CC6439799}" type="pres">
      <dgm:prSet presAssocID="{B77FB436-702C-48EE-841D-73BDBA591AA0}" presName="ThreeNodes_1_text" presStyleLbl="node1" presStyleIdx="2" presStyleCnt="3">
        <dgm:presLayoutVars>
          <dgm:bulletEnabled val="1"/>
        </dgm:presLayoutVars>
      </dgm:prSet>
      <dgm:spPr/>
      <dgm:t>
        <a:bodyPr/>
        <a:lstStyle/>
        <a:p>
          <a:endParaRPr lang="en-US"/>
        </a:p>
      </dgm:t>
    </dgm:pt>
    <dgm:pt modelId="{C18C14AD-8833-47FA-B477-AC96D213E00B}" type="pres">
      <dgm:prSet presAssocID="{B77FB436-702C-48EE-841D-73BDBA591AA0}" presName="ThreeNodes_2_text" presStyleLbl="node1" presStyleIdx="2" presStyleCnt="3">
        <dgm:presLayoutVars>
          <dgm:bulletEnabled val="1"/>
        </dgm:presLayoutVars>
      </dgm:prSet>
      <dgm:spPr/>
      <dgm:t>
        <a:bodyPr/>
        <a:lstStyle/>
        <a:p>
          <a:endParaRPr lang="en-US"/>
        </a:p>
      </dgm:t>
    </dgm:pt>
    <dgm:pt modelId="{C4D7F011-DE28-4057-B6B4-0404E38D23F6}" type="pres">
      <dgm:prSet presAssocID="{B77FB436-702C-48EE-841D-73BDBA591AA0}" presName="ThreeNodes_3_text" presStyleLbl="node1" presStyleIdx="2" presStyleCnt="3">
        <dgm:presLayoutVars>
          <dgm:bulletEnabled val="1"/>
        </dgm:presLayoutVars>
      </dgm:prSet>
      <dgm:spPr/>
      <dgm:t>
        <a:bodyPr/>
        <a:lstStyle/>
        <a:p>
          <a:endParaRPr lang="en-US"/>
        </a:p>
      </dgm:t>
    </dgm:pt>
  </dgm:ptLst>
  <dgm:cxnLst>
    <dgm:cxn modelId="{54D7ADC9-163E-44F5-B34B-36306C0BFCDB}" type="presOf" srcId="{AB077E6F-C315-499E-ABED-0C56E923C2CE}" destId="{6C08E84C-45D6-4C5D-BBD8-608DF9BFEDE4}" srcOrd="0" destOrd="0" presId="urn:microsoft.com/office/officeart/2005/8/layout/vProcess5"/>
    <dgm:cxn modelId="{DBF7F68C-3B24-46CD-AC4D-0B27136D8982}" srcId="{B77FB436-702C-48EE-841D-73BDBA591AA0}" destId="{1223D72B-B20D-4813-B74A-DE26A323D400}" srcOrd="1" destOrd="0" parTransId="{3DE2D840-ABC2-4C4B-B653-6A95643EA7D3}" sibTransId="{68DD75DE-ADBC-40C7-8556-10BD43E6AB45}"/>
    <dgm:cxn modelId="{FA0DB5A4-D034-46A7-8673-77E9F6D7C896}" type="presOf" srcId="{1223D72B-B20D-4813-B74A-DE26A323D400}" destId="{C18C14AD-8833-47FA-B477-AC96D213E00B}" srcOrd="1" destOrd="0" presId="urn:microsoft.com/office/officeart/2005/8/layout/vProcess5"/>
    <dgm:cxn modelId="{996925C4-0D23-45A0-9389-87725FB11BAA}" type="presOf" srcId="{250D5B2C-F494-4329-BD97-A7425713854D}" destId="{26A8FE86-30AE-400E-BC54-6F4CC6439799}" srcOrd="1" destOrd="0" presId="urn:microsoft.com/office/officeart/2005/8/layout/vProcess5"/>
    <dgm:cxn modelId="{3C09FEBD-A66B-4A37-AA6B-8261208EE007}" type="presOf" srcId="{250D5B2C-F494-4329-BD97-A7425713854D}" destId="{32132EC1-6F39-4228-9C36-C815B6E847D2}" srcOrd="0" destOrd="0" presId="urn:microsoft.com/office/officeart/2005/8/layout/vProcess5"/>
    <dgm:cxn modelId="{070215E7-D3AE-48B0-B787-A34B22E0D473}" type="presOf" srcId="{99F0FA5C-0594-45D7-AB61-69BB96F8FE9D}" destId="{8CA1857A-0967-4E1D-93E1-AF36D21EB4C0}" srcOrd="0" destOrd="0" presId="urn:microsoft.com/office/officeart/2005/8/layout/vProcess5"/>
    <dgm:cxn modelId="{0664F643-0A76-45B8-B46E-25067B24F3AC}" type="presOf" srcId="{AB077E6F-C315-499E-ABED-0C56E923C2CE}" destId="{C4D7F011-DE28-4057-B6B4-0404E38D23F6}" srcOrd="1" destOrd="0" presId="urn:microsoft.com/office/officeart/2005/8/layout/vProcess5"/>
    <dgm:cxn modelId="{376ACB8F-9CB2-44C2-9A6C-F25F844B7470}" type="presOf" srcId="{B77FB436-702C-48EE-841D-73BDBA591AA0}" destId="{C38B71D2-AC4F-4E7A-9D01-30C769074142}" srcOrd="0" destOrd="0" presId="urn:microsoft.com/office/officeart/2005/8/layout/vProcess5"/>
    <dgm:cxn modelId="{ED2F38AD-8E2B-486F-8209-486046AB466F}" type="presOf" srcId="{68DD75DE-ADBC-40C7-8556-10BD43E6AB45}" destId="{BEE7A6AA-E610-46CB-AB48-35AFF6DFFDC6}" srcOrd="0" destOrd="0" presId="urn:microsoft.com/office/officeart/2005/8/layout/vProcess5"/>
    <dgm:cxn modelId="{29D584F4-516B-4C06-AEA0-E53D7440218F}" srcId="{B77FB436-702C-48EE-841D-73BDBA591AA0}" destId="{AB077E6F-C315-499E-ABED-0C56E923C2CE}" srcOrd="2" destOrd="0" parTransId="{06D7B58E-0EB1-426F-A56B-EE2BB1B34A30}" sibTransId="{8D834852-3BB3-4A6D-84ED-D5AFB8FE2EA6}"/>
    <dgm:cxn modelId="{FB5E7810-67E8-4A95-9E8B-870B76CDDA89}" srcId="{B77FB436-702C-48EE-841D-73BDBA591AA0}" destId="{250D5B2C-F494-4329-BD97-A7425713854D}" srcOrd="0" destOrd="0" parTransId="{5CDE53BB-02C8-43A1-BCBD-571796FC02C8}" sibTransId="{99F0FA5C-0594-45D7-AB61-69BB96F8FE9D}"/>
    <dgm:cxn modelId="{27FA032D-A34E-4D24-9976-A41592FBB5E6}" type="presOf" srcId="{1223D72B-B20D-4813-B74A-DE26A323D400}" destId="{C4555DE9-1149-4B03-8E64-8663FFC2168D}" srcOrd="0" destOrd="0" presId="urn:microsoft.com/office/officeart/2005/8/layout/vProcess5"/>
    <dgm:cxn modelId="{5C7A5ECA-8C7F-4846-8FCF-8EE05FF0DEEB}" type="presParOf" srcId="{C38B71D2-AC4F-4E7A-9D01-30C769074142}" destId="{9AA686A5-E129-43B4-827D-42A0567A42DA}" srcOrd="0" destOrd="0" presId="urn:microsoft.com/office/officeart/2005/8/layout/vProcess5"/>
    <dgm:cxn modelId="{8F559C87-5352-446B-9B93-394198857EA7}" type="presParOf" srcId="{C38B71D2-AC4F-4E7A-9D01-30C769074142}" destId="{32132EC1-6F39-4228-9C36-C815B6E847D2}" srcOrd="1" destOrd="0" presId="urn:microsoft.com/office/officeart/2005/8/layout/vProcess5"/>
    <dgm:cxn modelId="{15EE88A0-3617-4DAD-B3A2-74551FD325D3}" type="presParOf" srcId="{C38B71D2-AC4F-4E7A-9D01-30C769074142}" destId="{C4555DE9-1149-4B03-8E64-8663FFC2168D}" srcOrd="2" destOrd="0" presId="urn:microsoft.com/office/officeart/2005/8/layout/vProcess5"/>
    <dgm:cxn modelId="{1A2BD9DC-8AC2-41D0-AD24-8F3D61645CBC}" type="presParOf" srcId="{C38B71D2-AC4F-4E7A-9D01-30C769074142}" destId="{6C08E84C-45D6-4C5D-BBD8-608DF9BFEDE4}" srcOrd="3" destOrd="0" presId="urn:microsoft.com/office/officeart/2005/8/layout/vProcess5"/>
    <dgm:cxn modelId="{2CD539C6-F2F8-469D-863F-0531A7396C6A}" type="presParOf" srcId="{C38B71D2-AC4F-4E7A-9D01-30C769074142}" destId="{8CA1857A-0967-4E1D-93E1-AF36D21EB4C0}" srcOrd="4" destOrd="0" presId="urn:microsoft.com/office/officeart/2005/8/layout/vProcess5"/>
    <dgm:cxn modelId="{FB4369AD-351F-4864-A784-00116AFEDE90}" type="presParOf" srcId="{C38B71D2-AC4F-4E7A-9D01-30C769074142}" destId="{BEE7A6AA-E610-46CB-AB48-35AFF6DFFDC6}" srcOrd="5" destOrd="0" presId="urn:microsoft.com/office/officeart/2005/8/layout/vProcess5"/>
    <dgm:cxn modelId="{B73269AE-7541-4E1E-86FD-E871C6F98FAB}" type="presParOf" srcId="{C38B71D2-AC4F-4E7A-9D01-30C769074142}" destId="{26A8FE86-30AE-400E-BC54-6F4CC6439799}" srcOrd="6" destOrd="0" presId="urn:microsoft.com/office/officeart/2005/8/layout/vProcess5"/>
    <dgm:cxn modelId="{7619853F-02B3-467E-8E7A-3CEBD86E05C6}" type="presParOf" srcId="{C38B71D2-AC4F-4E7A-9D01-30C769074142}" destId="{C18C14AD-8833-47FA-B477-AC96D213E00B}" srcOrd="7" destOrd="0" presId="urn:microsoft.com/office/officeart/2005/8/layout/vProcess5"/>
    <dgm:cxn modelId="{76A0FF06-B49D-4827-BF6D-247E20389325}" type="presParOf" srcId="{C38B71D2-AC4F-4E7A-9D01-30C769074142}" destId="{C4D7F011-DE28-4057-B6B4-0404E38D23F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1B26DE-FB1B-458A-A9C7-D5C654135ED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l-GR"/>
        </a:p>
      </dgm:t>
    </dgm:pt>
    <dgm:pt modelId="{82079B4D-6A91-4127-9067-7DB91FBF441E}">
      <dgm:prSet custT="1"/>
      <dgm:spPr/>
      <dgm:t>
        <a:bodyPr/>
        <a:lstStyle/>
        <a:p>
          <a:pPr rtl="0"/>
          <a:r>
            <a:rPr lang="el-GR" sz="3200" b="1" dirty="0" smtClean="0"/>
            <a:t>Απουσία διατυπώσεων</a:t>
          </a:r>
          <a:endParaRPr lang="el-GR" sz="3200" b="1" dirty="0"/>
        </a:p>
      </dgm:t>
    </dgm:pt>
    <dgm:pt modelId="{8FA791E4-E8A6-41F8-9B8C-98A94A5D482D}" type="parTrans" cxnId="{08D71A83-89A7-4BE4-8533-CC71883E996D}">
      <dgm:prSet/>
      <dgm:spPr/>
      <dgm:t>
        <a:bodyPr/>
        <a:lstStyle/>
        <a:p>
          <a:endParaRPr lang="el-GR"/>
        </a:p>
      </dgm:t>
    </dgm:pt>
    <dgm:pt modelId="{54E7DF25-2A4B-478B-A98E-1EEB60E6DB84}" type="sibTrans" cxnId="{08D71A83-89A7-4BE4-8533-CC71883E996D}">
      <dgm:prSet/>
      <dgm:spPr/>
      <dgm:t>
        <a:bodyPr/>
        <a:lstStyle/>
        <a:p>
          <a:endParaRPr lang="el-GR"/>
        </a:p>
      </dgm:t>
    </dgm:pt>
    <dgm:pt modelId="{97722AD3-5ABA-4372-AEFD-B32350C31AC3}">
      <dgm:prSet custT="1"/>
      <dgm:spPr/>
      <dgm:t>
        <a:bodyPr/>
        <a:lstStyle/>
        <a:p>
          <a:pPr rtl="0"/>
          <a:r>
            <a:rPr lang="el-GR" sz="3200" b="1" dirty="0" smtClean="0"/>
            <a:t>Αδιάφορη η αξία/προορισμός του έργου</a:t>
          </a:r>
          <a:endParaRPr lang="el-GR" sz="3200" b="1" dirty="0"/>
        </a:p>
      </dgm:t>
    </dgm:pt>
    <dgm:pt modelId="{4D435FB5-F353-4B1B-B880-6ADBEA51C9EB}" type="parTrans" cxnId="{893F8BBD-ACAC-409A-9219-957B9A16B1DE}">
      <dgm:prSet/>
      <dgm:spPr/>
      <dgm:t>
        <a:bodyPr/>
        <a:lstStyle/>
        <a:p>
          <a:endParaRPr lang="el-GR"/>
        </a:p>
      </dgm:t>
    </dgm:pt>
    <dgm:pt modelId="{423820B0-FECA-4B20-B2CB-B358DB16BAAA}" type="sibTrans" cxnId="{893F8BBD-ACAC-409A-9219-957B9A16B1DE}">
      <dgm:prSet/>
      <dgm:spPr/>
      <dgm:t>
        <a:bodyPr/>
        <a:lstStyle/>
        <a:p>
          <a:endParaRPr lang="el-GR"/>
        </a:p>
      </dgm:t>
    </dgm:pt>
    <dgm:pt modelId="{1C2C4513-5860-49A4-88C5-361BCC94C9BC}">
      <dgm:prSet/>
      <dgm:spPr/>
      <dgm:t>
        <a:bodyPr/>
        <a:lstStyle/>
        <a:p>
          <a:pPr rtl="0"/>
          <a:r>
            <a:rPr lang="el-GR" b="1" dirty="0" smtClean="0"/>
            <a:t>Κλειστός/αριθμός έργων</a:t>
          </a:r>
          <a:endParaRPr lang="el-GR" b="1" dirty="0"/>
        </a:p>
      </dgm:t>
    </dgm:pt>
    <dgm:pt modelId="{AA8A059D-7753-4E63-9A20-4B242B43A294}" type="parTrans" cxnId="{D03B682B-334A-4564-AD0D-0FE06F261D69}">
      <dgm:prSet/>
      <dgm:spPr/>
      <dgm:t>
        <a:bodyPr/>
        <a:lstStyle/>
        <a:p>
          <a:endParaRPr lang="el-GR"/>
        </a:p>
      </dgm:t>
    </dgm:pt>
    <dgm:pt modelId="{3801270B-0D14-494E-BC6A-0F9D71064E1D}" type="sibTrans" cxnId="{D03B682B-334A-4564-AD0D-0FE06F261D69}">
      <dgm:prSet/>
      <dgm:spPr/>
      <dgm:t>
        <a:bodyPr/>
        <a:lstStyle/>
        <a:p>
          <a:endParaRPr lang="el-GR"/>
        </a:p>
      </dgm:t>
    </dgm:pt>
    <dgm:pt modelId="{182867F2-255B-4486-9D16-2C971CCA0615}">
      <dgm:prSet/>
      <dgm:spPr/>
      <dgm:t>
        <a:bodyPr/>
        <a:lstStyle/>
        <a:p>
          <a:pPr rtl="0"/>
          <a:r>
            <a:rPr lang="el-GR" b="1" dirty="0" smtClean="0"/>
            <a:t>Υλική ενσωμάτωση</a:t>
          </a:r>
          <a:endParaRPr lang="el-GR" b="1" dirty="0"/>
        </a:p>
      </dgm:t>
    </dgm:pt>
    <dgm:pt modelId="{13474BA3-AB77-491B-B97A-08637F20ED6D}" type="parTrans" cxnId="{CA503D91-A780-4C9C-AC98-05A4BF7BC005}">
      <dgm:prSet/>
      <dgm:spPr/>
      <dgm:t>
        <a:bodyPr/>
        <a:lstStyle/>
        <a:p>
          <a:endParaRPr lang="el-GR"/>
        </a:p>
      </dgm:t>
    </dgm:pt>
    <dgm:pt modelId="{11E5EF41-801B-496B-8927-0AB6FDD91D92}" type="sibTrans" cxnId="{CA503D91-A780-4C9C-AC98-05A4BF7BC005}">
      <dgm:prSet/>
      <dgm:spPr/>
      <dgm:t>
        <a:bodyPr/>
        <a:lstStyle/>
        <a:p>
          <a:endParaRPr lang="el-GR"/>
        </a:p>
      </dgm:t>
    </dgm:pt>
    <dgm:pt modelId="{FB6D7242-21D4-4804-BD30-D612A38A12B4}">
      <dgm:prSet/>
      <dgm:spPr/>
      <dgm:t>
        <a:bodyPr/>
        <a:lstStyle/>
        <a:p>
          <a:pPr rtl="0"/>
          <a:r>
            <a:rPr lang="el-GR" b="1" dirty="0" smtClean="0"/>
            <a:t>Διάκριση ιδέας/μορφής</a:t>
          </a:r>
          <a:endParaRPr lang="el-GR" b="1" dirty="0"/>
        </a:p>
      </dgm:t>
    </dgm:pt>
    <dgm:pt modelId="{895897FA-08C1-464C-9773-AFFC525EA55F}" type="parTrans" cxnId="{985677F9-EE06-46BC-80EC-73E0110A072E}">
      <dgm:prSet/>
      <dgm:spPr/>
      <dgm:t>
        <a:bodyPr/>
        <a:lstStyle/>
        <a:p>
          <a:endParaRPr lang="el-GR"/>
        </a:p>
      </dgm:t>
    </dgm:pt>
    <dgm:pt modelId="{B3112B5D-2646-4AA0-9180-506C1E1D1403}" type="sibTrans" cxnId="{985677F9-EE06-46BC-80EC-73E0110A072E}">
      <dgm:prSet/>
      <dgm:spPr/>
      <dgm:t>
        <a:bodyPr/>
        <a:lstStyle/>
        <a:p>
          <a:endParaRPr lang="el-GR"/>
        </a:p>
      </dgm:t>
    </dgm:pt>
    <dgm:pt modelId="{4BA205B9-F0C1-404A-95F9-8049E79FFD0C}">
      <dgm:prSet/>
      <dgm:spPr/>
      <dgm:t>
        <a:bodyPr/>
        <a:lstStyle/>
        <a:p>
          <a:pPr rtl="0"/>
          <a:r>
            <a:rPr lang="el-GR" b="1" dirty="0" smtClean="0"/>
            <a:t>Πρωτοτυπία</a:t>
          </a:r>
          <a:endParaRPr lang="el-GR" b="1" dirty="0"/>
        </a:p>
      </dgm:t>
    </dgm:pt>
    <dgm:pt modelId="{C8FCBC74-7269-4D2F-8E57-909745BF386B}" type="parTrans" cxnId="{7771B39B-020B-443E-A290-DD7E43C7BE2C}">
      <dgm:prSet/>
      <dgm:spPr/>
      <dgm:t>
        <a:bodyPr/>
        <a:lstStyle/>
        <a:p>
          <a:endParaRPr lang="el-GR"/>
        </a:p>
      </dgm:t>
    </dgm:pt>
    <dgm:pt modelId="{AF0F8E8E-D7D0-4BFC-A391-E3173769CC02}" type="sibTrans" cxnId="{7771B39B-020B-443E-A290-DD7E43C7BE2C}">
      <dgm:prSet/>
      <dgm:spPr/>
      <dgm:t>
        <a:bodyPr/>
        <a:lstStyle/>
        <a:p>
          <a:endParaRPr lang="el-GR"/>
        </a:p>
      </dgm:t>
    </dgm:pt>
    <dgm:pt modelId="{C591CD61-3D65-4AF5-86E2-DFBCE11CB0DF}" type="pres">
      <dgm:prSet presAssocID="{0D1B26DE-FB1B-458A-A9C7-D5C654135ED0}" presName="diagram" presStyleCnt="0">
        <dgm:presLayoutVars>
          <dgm:dir/>
          <dgm:resizeHandles val="exact"/>
        </dgm:presLayoutVars>
      </dgm:prSet>
      <dgm:spPr/>
      <dgm:t>
        <a:bodyPr/>
        <a:lstStyle/>
        <a:p>
          <a:endParaRPr lang="en-US"/>
        </a:p>
      </dgm:t>
    </dgm:pt>
    <dgm:pt modelId="{83006A12-5682-4965-B52D-C4EE4960EFC2}" type="pres">
      <dgm:prSet presAssocID="{82079B4D-6A91-4127-9067-7DB91FBF441E}" presName="node" presStyleLbl="node1" presStyleIdx="0" presStyleCnt="6">
        <dgm:presLayoutVars>
          <dgm:bulletEnabled val="1"/>
        </dgm:presLayoutVars>
      </dgm:prSet>
      <dgm:spPr/>
      <dgm:t>
        <a:bodyPr/>
        <a:lstStyle/>
        <a:p>
          <a:endParaRPr lang="en-US"/>
        </a:p>
      </dgm:t>
    </dgm:pt>
    <dgm:pt modelId="{25416393-D20C-4629-8CDF-52A757E4BA23}" type="pres">
      <dgm:prSet presAssocID="{54E7DF25-2A4B-478B-A98E-1EEB60E6DB84}" presName="sibTrans" presStyleCnt="0"/>
      <dgm:spPr/>
    </dgm:pt>
    <dgm:pt modelId="{7611E18D-42D1-4616-8358-F07124C36EF6}" type="pres">
      <dgm:prSet presAssocID="{97722AD3-5ABA-4372-AEFD-B32350C31AC3}" presName="node" presStyleLbl="node1" presStyleIdx="1" presStyleCnt="6">
        <dgm:presLayoutVars>
          <dgm:bulletEnabled val="1"/>
        </dgm:presLayoutVars>
      </dgm:prSet>
      <dgm:spPr/>
      <dgm:t>
        <a:bodyPr/>
        <a:lstStyle/>
        <a:p>
          <a:endParaRPr lang="en-US"/>
        </a:p>
      </dgm:t>
    </dgm:pt>
    <dgm:pt modelId="{008B641F-5086-4D1E-ADB6-AAAB67917C65}" type="pres">
      <dgm:prSet presAssocID="{423820B0-FECA-4B20-B2CB-B358DB16BAAA}" presName="sibTrans" presStyleCnt="0"/>
      <dgm:spPr/>
    </dgm:pt>
    <dgm:pt modelId="{096F08F2-6ACB-4211-999F-127F1BAB7F74}" type="pres">
      <dgm:prSet presAssocID="{1C2C4513-5860-49A4-88C5-361BCC94C9BC}" presName="node" presStyleLbl="node1" presStyleIdx="2" presStyleCnt="6">
        <dgm:presLayoutVars>
          <dgm:bulletEnabled val="1"/>
        </dgm:presLayoutVars>
      </dgm:prSet>
      <dgm:spPr/>
      <dgm:t>
        <a:bodyPr/>
        <a:lstStyle/>
        <a:p>
          <a:endParaRPr lang="en-US"/>
        </a:p>
      </dgm:t>
    </dgm:pt>
    <dgm:pt modelId="{C588CF24-5EC5-4BE7-A686-B5A546E04F98}" type="pres">
      <dgm:prSet presAssocID="{3801270B-0D14-494E-BC6A-0F9D71064E1D}" presName="sibTrans" presStyleCnt="0"/>
      <dgm:spPr/>
    </dgm:pt>
    <dgm:pt modelId="{F1B6FA8F-842F-49FB-BE08-57905C3B4117}" type="pres">
      <dgm:prSet presAssocID="{182867F2-255B-4486-9D16-2C971CCA0615}" presName="node" presStyleLbl="node1" presStyleIdx="3" presStyleCnt="6">
        <dgm:presLayoutVars>
          <dgm:bulletEnabled val="1"/>
        </dgm:presLayoutVars>
      </dgm:prSet>
      <dgm:spPr/>
      <dgm:t>
        <a:bodyPr/>
        <a:lstStyle/>
        <a:p>
          <a:endParaRPr lang="en-US"/>
        </a:p>
      </dgm:t>
    </dgm:pt>
    <dgm:pt modelId="{D23258D0-9242-41F4-A241-C4EA528F2EE2}" type="pres">
      <dgm:prSet presAssocID="{11E5EF41-801B-496B-8927-0AB6FDD91D92}" presName="sibTrans" presStyleCnt="0"/>
      <dgm:spPr/>
    </dgm:pt>
    <dgm:pt modelId="{57E47024-9EA2-434C-AE83-671CAA4F2A81}" type="pres">
      <dgm:prSet presAssocID="{FB6D7242-21D4-4804-BD30-D612A38A12B4}" presName="node" presStyleLbl="node1" presStyleIdx="4" presStyleCnt="6">
        <dgm:presLayoutVars>
          <dgm:bulletEnabled val="1"/>
        </dgm:presLayoutVars>
      </dgm:prSet>
      <dgm:spPr/>
      <dgm:t>
        <a:bodyPr/>
        <a:lstStyle/>
        <a:p>
          <a:endParaRPr lang="en-US"/>
        </a:p>
      </dgm:t>
    </dgm:pt>
    <dgm:pt modelId="{7FBD1EC6-D426-41CA-ABE7-BAF3A8598A3E}" type="pres">
      <dgm:prSet presAssocID="{B3112B5D-2646-4AA0-9180-506C1E1D1403}" presName="sibTrans" presStyleCnt="0"/>
      <dgm:spPr/>
    </dgm:pt>
    <dgm:pt modelId="{C6084018-6E39-4FC6-B451-C826ABCFA331}" type="pres">
      <dgm:prSet presAssocID="{4BA205B9-F0C1-404A-95F9-8049E79FFD0C}" presName="node" presStyleLbl="node1" presStyleIdx="5" presStyleCnt="6">
        <dgm:presLayoutVars>
          <dgm:bulletEnabled val="1"/>
        </dgm:presLayoutVars>
      </dgm:prSet>
      <dgm:spPr/>
      <dgm:t>
        <a:bodyPr/>
        <a:lstStyle/>
        <a:p>
          <a:endParaRPr lang="en-US"/>
        </a:p>
      </dgm:t>
    </dgm:pt>
  </dgm:ptLst>
  <dgm:cxnLst>
    <dgm:cxn modelId="{0486C365-7E6E-4481-B857-9A9BD3CD8F18}" type="presOf" srcId="{FB6D7242-21D4-4804-BD30-D612A38A12B4}" destId="{57E47024-9EA2-434C-AE83-671CAA4F2A81}" srcOrd="0" destOrd="0" presId="urn:microsoft.com/office/officeart/2005/8/layout/default"/>
    <dgm:cxn modelId="{64E8990D-35A6-4D07-A33A-59DAD64B1D85}" type="presOf" srcId="{182867F2-255B-4486-9D16-2C971CCA0615}" destId="{F1B6FA8F-842F-49FB-BE08-57905C3B4117}" srcOrd="0" destOrd="0" presId="urn:microsoft.com/office/officeart/2005/8/layout/default"/>
    <dgm:cxn modelId="{893F8BBD-ACAC-409A-9219-957B9A16B1DE}" srcId="{0D1B26DE-FB1B-458A-A9C7-D5C654135ED0}" destId="{97722AD3-5ABA-4372-AEFD-B32350C31AC3}" srcOrd="1" destOrd="0" parTransId="{4D435FB5-F353-4B1B-B880-6ADBEA51C9EB}" sibTransId="{423820B0-FECA-4B20-B2CB-B358DB16BAAA}"/>
    <dgm:cxn modelId="{08D71A83-89A7-4BE4-8533-CC71883E996D}" srcId="{0D1B26DE-FB1B-458A-A9C7-D5C654135ED0}" destId="{82079B4D-6A91-4127-9067-7DB91FBF441E}" srcOrd="0" destOrd="0" parTransId="{8FA791E4-E8A6-41F8-9B8C-98A94A5D482D}" sibTransId="{54E7DF25-2A4B-478B-A98E-1EEB60E6DB84}"/>
    <dgm:cxn modelId="{4F34CB74-4713-408A-AA71-F2EF48D8C8EA}" type="presOf" srcId="{0D1B26DE-FB1B-458A-A9C7-D5C654135ED0}" destId="{C591CD61-3D65-4AF5-86E2-DFBCE11CB0DF}" srcOrd="0" destOrd="0" presId="urn:microsoft.com/office/officeart/2005/8/layout/default"/>
    <dgm:cxn modelId="{354202E0-FA99-4567-95AA-66CE3DC25F6F}" type="presOf" srcId="{4BA205B9-F0C1-404A-95F9-8049E79FFD0C}" destId="{C6084018-6E39-4FC6-B451-C826ABCFA331}" srcOrd="0" destOrd="0" presId="urn:microsoft.com/office/officeart/2005/8/layout/default"/>
    <dgm:cxn modelId="{CA503D91-A780-4C9C-AC98-05A4BF7BC005}" srcId="{0D1B26DE-FB1B-458A-A9C7-D5C654135ED0}" destId="{182867F2-255B-4486-9D16-2C971CCA0615}" srcOrd="3" destOrd="0" parTransId="{13474BA3-AB77-491B-B97A-08637F20ED6D}" sibTransId="{11E5EF41-801B-496B-8927-0AB6FDD91D92}"/>
    <dgm:cxn modelId="{7771B39B-020B-443E-A290-DD7E43C7BE2C}" srcId="{0D1B26DE-FB1B-458A-A9C7-D5C654135ED0}" destId="{4BA205B9-F0C1-404A-95F9-8049E79FFD0C}" srcOrd="5" destOrd="0" parTransId="{C8FCBC74-7269-4D2F-8E57-909745BF386B}" sibTransId="{AF0F8E8E-D7D0-4BFC-A391-E3173769CC02}"/>
    <dgm:cxn modelId="{4EB62909-1139-4AAB-8B00-1FDD74ED6C27}" type="presOf" srcId="{82079B4D-6A91-4127-9067-7DB91FBF441E}" destId="{83006A12-5682-4965-B52D-C4EE4960EFC2}" srcOrd="0" destOrd="0" presId="urn:microsoft.com/office/officeart/2005/8/layout/default"/>
    <dgm:cxn modelId="{718C3B45-427F-4F9A-B991-88C13F3FC475}" type="presOf" srcId="{1C2C4513-5860-49A4-88C5-361BCC94C9BC}" destId="{096F08F2-6ACB-4211-999F-127F1BAB7F74}" srcOrd="0" destOrd="0" presId="urn:microsoft.com/office/officeart/2005/8/layout/default"/>
    <dgm:cxn modelId="{D03B682B-334A-4564-AD0D-0FE06F261D69}" srcId="{0D1B26DE-FB1B-458A-A9C7-D5C654135ED0}" destId="{1C2C4513-5860-49A4-88C5-361BCC94C9BC}" srcOrd="2" destOrd="0" parTransId="{AA8A059D-7753-4E63-9A20-4B242B43A294}" sibTransId="{3801270B-0D14-494E-BC6A-0F9D71064E1D}"/>
    <dgm:cxn modelId="{A38F0BEC-B695-49F5-A7B1-1892C3F2884F}" type="presOf" srcId="{97722AD3-5ABA-4372-AEFD-B32350C31AC3}" destId="{7611E18D-42D1-4616-8358-F07124C36EF6}" srcOrd="0" destOrd="0" presId="urn:microsoft.com/office/officeart/2005/8/layout/default"/>
    <dgm:cxn modelId="{985677F9-EE06-46BC-80EC-73E0110A072E}" srcId="{0D1B26DE-FB1B-458A-A9C7-D5C654135ED0}" destId="{FB6D7242-21D4-4804-BD30-D612A38A12B4}" srcOrd="4" destOrd="0" parTransId="{895897FA-08C1-464C-9773-AFFC525EA55F}" sibTransId="{B3112B5D-2646-4AA0-9180-506C1E1D1403}"/>
    <dgm:cxn modelId="{16B88F0C-017D-4101-9983-9593B2D23D48}" type="presParOf" srcId="{C591CD61-3D65-4AF5-86E2-DFBCE11CB0DF}" destId="{83006A12-5682-4965-B52D-C4EE4960EFC2}" srcOrd="0" destOrd="0" presId="urn:microsoft.com/office/officeart/2005/8/layout/default"/>
    <dgm:cxn modelId="{86A4A160-36C9-495F-94C6-28B36C435B88}" type="presParOf" srcId="{C591CD61-3D65-4AF5-86E2-DFBCE11CB0DF}" destId="{25416393-D20C-4629-8CDF-52A757E4BA23}" srcOrd="1" destOrd="0" presId="urn:microsoft.com/office/officeart/2005/8/layout/default"/>
    <dgm:cxn modelId="{78B95629-6C83-41C2-ABCE-1D27D48E781E}" type="presParOf" srcId="{C591CD61-3D65-4AF5-86E2-DFBCE11CB0DF}" destId="{7611E18D-42D1-4616-8358-F07124C36EF6}" srcOrd="2" destOrd="0" presId="urn:microsoft.com/office/officeart/2005/8/layout/default"/>
    <dgm:cxn modelId="{6165A82B-A349-4598-9061-CDB117B2D889}" type="presParOf" srcId="{C591CD61-3D65-4AF5-86E2-DFBCE11CB0DF}" destId="{008B641F-5086-4D1E-ADB6-AAAB67917C65}" srcOrd="3" destOrd="0" presId="urn:microsoft.com/office/officeart/2005/8/layout/default"/>
    <dgm:cxn modelId="{BE702C1F-B86F-40EB-A61C-1C9B34B2B27F}" type="presParOf" srcId="{C591CD61-3D65-4AF5-86E2-DFBCE11CB0DF}" destId="{096F08F2-6ACB-4211-999F-127F1BAB7F74}" srcOrd="4" destOrd="0" presId="urn:microsoft.com/office/officeart/2005/8/layout/default"/>
    <dgm:cxn modelId="{8C03C9B6-825A-4926-9801-E4828A5D393E}" type="presParOf" srcId="{C591CD61-3D65-4AF5-86E2-DFBCE11CB0DF}" destId="{C588CF24-5EC5-4BE7-A686-B5A546E04F98}" srcOrd="5" destOrd="0" presId="urn:microsoft.com/office/officeart/2005/8/layout/default"/>
    <dgm:cxn modelId="{FACB770A-C550-4B9D-8C09-5E51DB8EA69A}" type="presParOf" srcId="{C591CD61-3D65-4AF5-86E2-DFBCE11CB0DF}" destId="{F1B6FA8F-842F-49FB-BE08-57905C3B4117}" srcOrd="6" destOrd="0" presId="urn:microsoft.com/office/officeart/2005/8/layout/default"/>
    <dgm:cxn modelId="{21D31D76-CEC0-4880-A9C9-03B72EBAB5A7}" type="presParOf" srcId="{C591CD61-3D65-4AF5-86E2-DFBCE11CB0DF}" destId="{D23258D0-9242-41F4-A241-C4EA528F2EE2}" srcOrd="7" destOrd="0" presId="urn:microsoft.com/office/officeart/2005/8/layout/default"/>
    <dgm:cxn modelId="{8333A08B-5BA4-48F4-9085-FAF870BC9A9D}" type="presParOf" srcId="{C591CD61-3D65-4AF5-86E2-DFBCE11CB0DF}" destId="{57E47024-9EA2-434C-AE83-671CAA4F2A81}" srcOrd="8" destOrd="0" presId="urn:microsoft.com/office/officeart/2005/8/layout/default"/>
    <dgm:cxn modelId="{2716C71F-1A09-44A7-81C2-FFF4DE34E153}" type="presParOf" srcId="{C591CD61-3D65-4AF5-86E2-DFBCE11CB0DF}" destId="{7FBD1EC6-D426-41CA-ABE7-BAF3A8598A3E}" srcOrd="9" destOrd="0" presId="urn:microsoft.com/office/officeart/2005/8/layout/default"/>
    <dgm:cxn modelId="{3CD9F0B3-7DF3-4070-80A1-A61A521E26EF}" type="presParOf" srcId="{C591CD61-3D65-4AF5-86E2-DFBCE11CB0DF}" destId="{C6084018-6E39-4FC6-B451-C826ABCFA33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1E50BC-430E-4BBB-8689-A81432F0E488}" type="doc">
      <dgm:prSet loTypeId="urn:microsoft.com/office/officeart/2005/8/layout/radial4" loCatId="relationship" qsTypeId="urn:microsoft.com/office/officeart/2005/8/quickstyle/3d2" qsCatId="3D" csTypeId="urn:microsoft.com/office/officeart/2005/8/colors/colorful2" csCatId="colorful" phldr="1"/>
      <dgm:spPr/>
      <dgm:t>
        <a:bodyPr/>
        <a:lstStyle/>
        <a:p>
          <a:endParaRPr lang="en-US"/>
        </a:p>
      </dgm:t>
    </dgm:pt>
    <dgm:pt modelId="{66FDF212-4037-4423-9A94-BC8048671371}">
      <dgm:prSet phldrT="[Text]"/>
      <dgm:spPr/>
      <dgm:t>
        <a:bodyPr/>
        <a:lstStyle/>
        <a:p>
          <a:r>
            <a:rPr lang="el-GR" dirty="0" smtClean="0">
              <a:solidFill>
                <a:schemeClr val="tx2">
                  <a:lumMod val="65000"/>
                  <a:lumOff val="35000"/>
                </a:schemeClr>
              </a:solidFill>
            </a:rPr>
            <a:t>Μεταβίβαση στον εργοδότη</a:t>
          </a:r>
          <a:endParaRPr lang="en-US" dirty="0">
            <a:solidFill>
              <a:schemeClr val="tx2">
                <a:lumMod val="65000"/>
                <a:lumOff val="35000"/>
              </a:schemeClr>
            </a:solidFill>
          </a:endParaRPr>
        </a:p>
      </dgm:t>
    </dgm:pt>
    <dgm:pt modelId="{7EFE7BF4-8305-4821-8AA4-8D736AB49597}" type="parTrans" cxnId="{6226D503-8CAE-420E-9C3B-174679373599}">
      <dgm:prSet/>
      <dgm:spPr/>
      <dgm:t>
        <a:bodyPr/>
        <a:lstStyle/>
        <a:p>
          <a:endParaRPr lang="en-US"/>
        </a:p>
      </dgm:t>
    </dgm:pt>
    <dgm:pt modelId="{B6C46073-99AF-4065-B74E-E15456A1177E}" type="sibTrans" cxnId="{6226D503-8CAE-420E-9C3B-174679373599}">
      <dgm:prSet/>
      <dgm:spPr/>
      <dgm:t>
        <a:bodyPr/>
        <a:lstStyle/>
        <a:p>
          <a:endParaRPr lang="en-US"/>
        </a:p>
      </dgm:t>
    </dgm:pt>
    <dgm:pt modelId="{86952074-02F0-4968-BA06-083021D7DBD1}">
      <dgm:prSet phldrT="[Text]"/>
      <dgm:spPr/>
      <dgm:t>
        <a:bodyPr/>
        <a:lstStyle/>
        <a:p>
          <a:r>
            <a:rPr lang="el-GR" b="1" u="none" dirty="0" smtClean="0"/>
            <a:t>Κατά τη διάρκεια της απασχόλησης</a:t>
          </a:r>
          <a:endParaRPr lang="en-US" u="none" dirty="0"/>
        </a:p>
      </dgm:t>
    </dgm:pt>
    <dgm:pt modelId="{920E5A03-2ACB-42CB-8014-0A9378A81610}" type="parTrans" cxnId="{63B05BF6-C7DA-4AC1-A7A7-0A38F04C136B}">
      <dgm:prSet/>
      <dgm:spPr/>
      <dgm:t>
        <a:bodyPr/>
        <a:lstStyle/>
        <a:p>
          <a:endParaRPr lang="en-US"/>
        </a:p>
      </dgm:t>
    </dgm:pt>
    <dgm:pt modelId="{13432860-C832-4268-AC27-0E7610008F1E}" type="sibTrans" cxnId="{63B05BF6-C7DA-4AC1-A7A7-0A38F04C136B}">
      <dgm:prSet/>
      <dgm:spPr/>
      <dgm:t>
        <a:bodyPr/>
        <a:lstStyle/>
        <a:p>
          <a:endParaRPr lang="en-US"/>
        </a:p>
      </dgm:t>
    </dgm:pt>
    <dgm:pt modelId="{62BD3238-8728-47F0-A626-A17F8B67F61C}">
      <dgm:prSet phldrT="[Text]"/>
      <dgm:spPr/>
      <dgm:t>
        <a:bodyPr/>
        <a:lstStyle/>
        <a:p>
          <a:r>
            <a:rPr lang="el-GR" b="1" dirty="0" smtClean="0"/>
            <a:t>Ως μέρος των καθηκόντων </a:t>
          </a:r>
          <a:endParaRPr lang="en-US" b="1" dirty="0"/>
        </a:p>
      </dgm:t>
    </dgm:pt>
    <dgm:pt modelId="{36876608-6927-4327-8197-83437242FA64}" type="parTrans" cxnId="{8E59C01B-C5B8-4528-AC67-C02A3DC6457C}">
      <dgm:prSet/>
      <dgm:spPr/>
      <dgm:t>
        <a:bodyPr/>
        <a:lstStyle/>
        <a:p>
          <a:endParaRPr lang="en-US"/>
        </a:p>
      </dgm:t>
    </dgm:pt>
    <dgm:pt modelId="{01AF32E9-EF5F-4B88-BDA1-8DBCAEFB13D4}" type="sibTrans" cxnId="{8E59C01B-C5B8-4528-AC67-C02A3DC6457C}">
      <dgm:prSet/>
      <dgm:spPr/>
      <dgm:t>
        <a:bodyPr/>
        <a:lstStyle/>
        <a:p>
          <a:endParaRPr lang="en-US"/>
        </a:p>
      </dgm:t>
    </dgm:pt>
    <dgm:pt modelId="{EC933E95-CAFE-415B-A803-02ED61D26DFD}">
      <dgm:prSet phldrT="[Text]"/>
      <dgm:spPr/>
      <dgm:t>
        <a:bodyPr/>
        <a:lstStyle/>
        <a:p>
          <a:r>
            <a:rPr lang="el-GR" b="1" dirty="0" smtClean="0"/>
            <a:t>Δυνάμει της σύμβασης απασχόλησης</a:t>
          </a:r>
          <a:endParaRPr lang="en-US" b="1" dirty="0"/>
        </a:p>
      </dgm:t>
    </dgm:pt>
    <dgm:pt modelId="{3683E2A1-D719-4A7D-B74A-D0ABA8B29CE9}" type="parTrans" cxnId="{97CB1D38-FC00-4080-B93C-9FFCB13BD37E}">
      <dgm:prSet/>
      <dgm:spPr/>
      <dgm:t>
        <a:bodyPr/>
        <a:lstStyle/>
        <a:p>
          <a:endParaRPr lang="en-US"/>
        </a:p>
      </dgm:t>
    </dgm:pt>
    <dgm:pt modelId="{7F77454F-D4D9-4F94-A109-2D13C6E5DDC7}" type="sibTrans" cxnId="{97CB1D38-FC00-4080-B93C-9FFCB13BD37E}">
      <dgm:prSet/>
      <dgm:spPr/>
      <dgm:t>
        <a:bodyPr/>
        <a:lstStyle/>
        <a:p>
          <a:endParaRPr lang="en-US"/>
        </a:p>
      </dgm:t>
    </dgm:pt>
    <dgm:pt modelId="{84B17197-E3BD-409B-958E-FF5794D0BAAA}" type="pres">
      <dgm:prSet presAssocID="{EE1E50BC-430E-4BBB-8689-A81432F0E488}" presName="cycle" presStyleCnt="0">
        <dgm:presLayoutVars>
          <dgm:chMax val="1"/>
          <dgm:dir/>
          <dgm:animLvl val="ctr"/>
          <dgm:resizeHandles val="exact"/>
        </dgm:presLayoutVars>
      </dgm:prSet>
      <dgm:spPr/>
      <dgm:t>
        <a:bodyPr/>
        <a:lstStyle/>
        <a:p>
          <a:endParaRPr lang="el-GR"/>
        </a:p>
      </dgm:t>
    </dgm:pt>
    <dgm:pt modelId="{07537B7A-2B56-4751-B6A2-5E367C0A7D08}" type="pres">
      <dgm:prSet presAssocID="{66FDF212-4037-4423-9A94-BC8048671371}" presName="centerShape" presStyleLbl="node0" presStyleIdx="0" presStyleCnt="1"/>
      <dgm:spPr/>
      <dgm:t>
        <a:bodyPr/>
        <a:lstStyle/>
        <a:p>
          <a:endParaRPr lang="en-US"/>
        </a:p>
      </dgm:t>
    </dgm:pt>
    <dgm:pt modelId="{20398890-6294-4F8E-B332-4AA2620EA985}" type="pres">
      <dgm:prSet presAssocID="{920E5A03-2ACB-42CB-8014-0A9378A81610}" presName="parTrans" presStyleLbl="bgSibTrans2D1" presStyleIdx="0" presStyleCnt="3"/>
      <dgm:spPr/>
      <dgm:t>
        <a:bodyPr/>
        <a:lstStyle/>
        <a:p>
          <a:endParaRPr lang="el-GR"/>
        </a:p>
      </dgm:t>
    </dgm:pt>
    <dgm:pt modelId="{0FA45D02-CBA4-4363-99AD-4469518AFAE0}" type="pres">
      <dgm:prSet presAssocID="{86952074-02F0-4968-BA06-083021D7DBD1}" presName="node" presStyleLbl="node1" presStyleIdx="0" presStyleCnt="3">
        <dgm:presLayoutVars>
          <dgm:bulletEnabled val="1"/>
        </dgm:presLayoutVars>
      </dgm:prSet>
      <dgm:spPr/>
      <dgm:t>
        <a:bodyPr/>
        <a:lstStyle/>
        <a:p>
          <a:endParaRPr lang="en-US"/>
        </a:p>
      </dgm:t>
    </dgm:pt>
    <dgm:pt modelId="{0A18302E-5ED8-450C-A154-F6A8DC4D7114}" type="pres">
      <dgm:prSet presAssocID="{36876608-6927-4327-8197-83437242FA64}" presName="parTrans" presStyleLbl="bgSibTrans2D1" presStyleIdx="1" presStyleCnt="3"/>
      <dgm:spPr/>
      <dgm:t>
        <a:bodyPr/>
        <a:lstStyle/>
        <a:p>
          <a:endParaRPr lang="el-GR"/>
        </a:p>
      </dgm:t>
    </dgm:pt>
    <dgm:pt modelId="{5FDB4049-EA1D-47DC-8C58-AA79F19DFDEE}" type="pres">
      <dgm:prSet presAssocID="{62BD3238-8728-47F0-A626-A17F8B67F61C}" presName="node" presStyleLbl="node1" presStyleIdx="1" presStyleCnt="3">
        <dgm:presLayoutVars>
          <dgm:bulletEnabled val="1"/>
        </dgm:presLayoutVars>
      </dgm:prSet>
      <dgm:spPr/>
      <dgm:t>
        <a:bodyPr/>
        <a:lstStyle/>
        <a:p>
          <a:endParaRPr lang="en-US"/>
        </a:p>
      </dgm:t>
    </dgm:pt>
    <dgm:pt modelId="{96B732EB-4730-440A-BC6C-60322B030AAD}" type="pres">
      <dgm:prSet presAssocID="{3683E2A1-D719-4A7D-B74A-D0ABA8B29CE9}" presName="parTrans" presStyleLbl="bgSibTrans2D1" presStyleIdx="2" presStyleCnt="3"/>
      <dgm:spPr/>
      <dgm:t>
        <a:bodyPr/>
        <a:lstStyle/>
        <a:p>
          <a:endParaRPr lang="el-GR"/>
        </a:p>
      </dgm:t>
    </dgm:pt>
    <dgm:pt modelId="{B3E6FAC7-B13A-499E-BD4B-19AB2B7C5C1D}" type="pres">
      <dgm:prSet presAssocID="{EC933E95-CAFE-415B-A803-02ED61D26DFD}" presName="node" presStyleLbl="node1" presStyleIdx="2" presStyleCnt="3">
        <dgm:presLayoutVars>
          <dgm:bulletEnabled val="1"/>
        </dgm:presLayoutVars>
      </dgm:prSet>
      <dgm:spPr/>
      <dgm:t>
        <a:bodyPr/>
        <a:lstStyle/>
        <a:p>
          <a:endParaRPr lang="en-US"/>
        </a:p>
      </dgm:t>
    </dgm:pt>
  </dgm:ptLst>
  <dgm:cxnLst>
    <dgm:cxn modelId="{549CF9A0-7F37-4544-8F90-C5B0B2B2302E}" type="presOf" srcId="{920E5A03-2ACB-42CB-8014-0A9378A81610}" destId="{20398890-6294-4F8E-B332-4AA2620EA985}" srcOrd="0" destOrd="0" presId="urn:microsoft.com/office/officeart/2005/8/layout/radial4"/>
    <dgm:cxn modelId="{7A23DA4F-BC5B-4826-999E-5FADF6073151}" type="presOf" srcId="{3683E2A1-D719-4A7D-B74A-D0ABA8B29CE9}" destId="{96B732EB-4730-440A-BC6C-60322B030AAD}" srcOrd="0" destOrd="0" presId="urn:microsoft.com/office/officeart/2005/8/layout/radial4"/>
    <dgm:cxn modelId="{DC7514E3-F4EE-45FB-9802-6207F3BA6ABC}" type="presOf" srcId="{66FDF212-4037-4423-9A94-BC8048671371}" destId="{07537B7A-2B56-4751-B6A2-5E367C0A7D08}" srcOrd="0" destOrd="0" presId="urn:microsoft.com/office/officeart/2005/8/layout/radial4"/>
    <dgm:cxn modelId="{63B05BF6-C7DA-4AC1-A7A7-0A38F04C136B}" srcId="{66FDF212-4037-4423-9A94-BC8048671371}" destId="{86952074-02F0-4968-BA06-083021D7DBD1}" srcOrd="0" destOrd="0" parTransId="{920E5A03-2ACB-42CB-8014-0A9378A81610}" sibTransId="{13432860-C832-4268-AC27-0E7610008F1E}"/>
    <dgm:cxn modelId="{19182CFF-97F0-47DF-85A7-C247662A9F3D}" type="presOf" srcId="{EC933E95-CAFE-415B-A803-02ED61D26DFD}" destId="{B3E6FAC7-B13A-499E-BD4B-19AB2B7C5C1D}" srcOrd="0" destOrd="0" presId="urn:microsoft.com/office/officeart/2005/8/layout/radial4"/>
    <dgm:cxn modelId="{6226D503-8CAE-420E-9C3B-174679373599}" srcId="{EE1E50BC-430E-4BBB-8689-A81432F0E488}" destId="{66FDF212-4037-4423-9A94-BC8048671371}" srcOrd="0" destOrd="0" parTransId="{7EFE7BF4-8305-4821-8AA4-8D736AB49597}" sibTransId="{B6C46073-99AF-4065-B74E-E15456A1177E}"/>
    <dgm:cxn modelId="{05AC3C33-7B91-422E-9339-CAFB75825F24}" type="presOf" srcId="{62BD3238-8728-47F0-A626-A17F8B67F61C}" destId="{5FDB4049-EA1D-47DC-8C58-AA79F19DFDEE}" srcOrd="0" destOrd="0" presId="urn:microsoft.com/office/officeart/2005/8/layout/radial4"/>
    <dgm:cxn modelId="{C15B9CE0-21EE-4838-B18F-55AC17DB5A75}" type="presOf" srcId="{EE1E50BC-430E-4BBB-8689-A81432F0E488}" destId="{84B17197-E3BD-409B-958E-FF5794D0BAAA}" srcOrd="0" destOrd="0" presId="urn:microsoft.com/office/officeart/2005/8/layout/radial4"/>
    <dgm:cxn modelId="{8E59C01B-C5B8-4528-AC67-C02A3DC6457C}" srcId="{66FDF212-4037-4423-9A94-BC8048671371}" destId="{62BD3238-8728-47F0-A626-A17F8B67F61C}" srcOrd="1" destOrd="0" parTransId="{36876608-6927-4327-8197-83437242FA64}" sibTransId="{01AF32E9-EF5F-4B88-BDA1-8DBCAEFB13D4}"/>
    <dgm:cxn modelId="{97CB1D38-FC00-4080-B93C-9FFCB13BD37E}" srcId="{66FDF212-4037-4423-9A94-BC8048671371}" destId="{EC933E95-CAFE-415B-A803-02ED61D26DFD}" srcOrd="2" destOrd="0" parTransId="{3683E2A1-D719-4A7D-B74A-D0ABA8B29CE9}" sibTransId="{7F77454F-D4D9-4F94-A109-2D13C6E5DDC7}"/>
    <dgm:cxn modelId="{639E3BBC-02CD-4C85-A646-33C26DD106F7}" type="presOf" srcId="{86952074-02F0-4968-BA06-083021D7DBD1}" destId="{0FA45D02-CBA4-4363-99AD-4469518AFAE0}" srcOrd="0" destOrd="0" presId="urn:microsoft.com/office/officeart/2005/8/layout/radial4"/>
    <dgm:cxn modelId="{92C403D8-7C17-4956-9B67-D7962C402BBC}" type="presOf" srcId="{36876608-6927-4327-8197-83437242FA64}" destId="{0A18302E-5ED8-450C-A154-F6A8DC4D7114}" srcOrd="0" destOrd="0" presId="urn:microsoft.com/office/officeart/2005/8/layout/radial4"/>
    <dgm:cxn modelId="{F3BFF9FA-0DC7-4A16-8B40-E605D404C745}" type="presParOf" srcId="{84B17197-E3BD-409B-958E-FF5794D0BAAA}" destId="{07537B7A-2B56-4751-B6A2-5E367C0A7D08}" srcOrd="0" destOrd="0" presId="urn:microsoft.com/office/officeart/2005/8/layout/radial4"/>
    <dgm:cxn modelId="{ADD512C3-591B-4E84-931D-E4FD6B10E5C6}" type="presParOf" srcId="{84B17197-E3BD-409B-958E-FF5794D0BAAA}" destId="{20398890-6294-4F8E-B332-4AA2620EA985}" srcOrd="1" destOrd="0" presId="urn:microsoft.com/office/officeart/2005/8/layout/radial4"/>
    <dgm:cxn modelId="{37FF745A-569E-4B26-925E-2C09159E01A0}" type="presParOf" srcId="{84B17197-E3BD-409B-958E-FF5794D0BAAA}" destId="{0FA45D02-CBA4-4363-99AD-4469518AFAE0}" srcOrd="2" destOrd="0" presId="urn:microsoft.com/office/officeart/2005/8/layout/radial4"/>
    <dgm:cxn modelId="{5F35F75B-FDE4-4460-A32D-80D7320CB405}" type="presParOf" srcId="{84B17197-E3BD-409B-958E-FF5794D0BAAA}" destId="{0A18302E-5ED8-450C-A154-F6A8DC4D7114}" srcOrd="3" destOrd="0" presId="urn:microsoft.com/office/officeart/2005/8/layout/radial4"/>
    <dgm:cxn modelId="{F46A9A54-8D0E-47F7-97DA-11E04C56F57C}" type="presParOf" srcId="{84B17197-E3BD-409B-958E-FF5794D0BAAA}" destId="{5FDB4049-EA1D-47DC-8C58-AA79F19DFDEE}" srcOrd="4" destOrd="0" presId="urn:microsoft.com/office/officeart/2005/8/layout/radial4"/>
    <dgm:cxn modelId="{5D5613E0-4027-4BCB-BFD8-8C9D37960667}" type="presParOf" srcId="{84B17197-E3BD-409B-958E-FF5794D0BAAA}" destId="{96B732EB-4730-440A-BC6C-60322B030AAD}" srcOrd="5" destOrd="0" presId="urn:microsoft.com/office/officeart/2005/8/layout/radial4"/>
    <dgm:cxn modelId="{306DE73E-E90D-43BD-9BF2-90F808E0A65A}" type="presParOf" srcId="{84B17197-E3BD-409B-958E-FF5794D0BAAA}" destId="{B3E6FAC7-B13A-499E-BD4B-19AB2B7C5C1D}"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E58349-0B81-4A2D-9C50-A1321CA41E15}" type="doc">
      <dgm:prSet loTypeId="urn:microsoft.com/office/officeart/2005/8/layout/target3" loCatId="relationship" qsTypeId="urn:microsoft.com/office/officeart/2005/8/quickstyle/3d1" qsCatId="3D" csTypeId="urn:microsoft.com/office/officeart/2005/8/colors/accent1_2" csCatId="accent1"/>
      <dgm:spPr/>
      <dgm:t>
        <a:bodyPr/>
        <a:lstStyle/>
        <a:p>
          <a:endParaRPr lang="en-US"/>
        </a:p>
      </dgm:t>
    </dgm:pt>
    <dgm:pt modelId="{FF44D847-77CC-4C10-824A-B2D286A58FB0}">
      <dgm:prSet/>
      <dgm:spPr/>
      <dgm:t>
        <a:bodyPr/>
        <a:lstStyle/>
        <a:p>
          <a:pPr rtl="0"/>
          <a:r>
            <a:rPr lang="el-GR" smtClean="0"/>
            <a:t>Η ανάπτυξη ερευνητικής δραστηριότητας είναι υποχρέωση που υπάγεται στην ευρύτερη έννοια του υπηρεσιακού του καθήκοντος</a:t>
          </a:r>
          <a:endParaRPr lang="en-US"/>
        </a:p>
      </dgm:t>
    </dgm:pt>
    <dgm:pt modelId="{AE7959CD-6F0F-44C6-86F0-2E8C402D703C}" type="parTrans" cxnId="{3095164A-4604-45CA-9462-E5E14C27F94E}">
      <dgm:prSet/>
      <dgm:spPr/>
      <dgm:t>
        <a:bodyPr/>
        <a:lstStyle/>
        <a:p>
          <a:endParaRPr lang="en-US"/>
        </a:p>
      </dgm:t>
    </dgm:pt>
    <dgm:pt modelId="{E05ADE2E-5E9A-4A1A-8497-E9DBFA010B27}" type="sibTrans" cxnId="{3095164A-4604-45CA-9462-E5E14C27F94E}">
      <dgm:prSet/>
      <dgm:spPr/>
      <dgm:t>
        <a:bodyPr/>
        <a:lstStyle/>
        <a:p>
          <a:endParaRPr lang="en-US"/>
        </a:p>
      </dgm:t>
    </dgm:pt>
    <dgm:pt modelId="{0CADA255-0425-4432-977C-3F38D829B9D4}">
      <dgm:prSet/>
      <dgm:spPr/>
      <dgm:t>
        <a:bodyPr/>
        <a:lstStyle/>
        <a:p>
          <a:pPr rtl="0"/>
          <a:r>
            <a:rPr lang="el-GR" smtClean="0"/>
            <a:t>Η δημιουργία ερευνητικού έργου αποτελεί κριτήριο για την αξιολόγηση και προϋπόθεση για την ανέλιξη των ακαδημαϊκών. </a:t>
          </a:r>
          <a:endParaRPr lang="en-US"/>
        </a:p>
      </dgm:t>
    </dgm:pt>
    <dgm:pt modelId="{5CBF35F4-E092-4021-9EF7-33E68B7A0D7B}" type="parTrans" cxnId="{6031834B-564E-4DAD-BD71-8AE0028FD46C}">
      <dgm:prSet/>
      <dgm:spPr/>
      <dgm:t>
        <a:bodyPr/>
        <a:lstStyle/>
        <a:p>
          <a:endParaRPr lang="en-US"/>
        </a:p>
      </dgm:t>
    </dgm:pt>
    <dgm:pt modelId="{DEFCD8B1-F198-49F9-902C-4D061A9E580E}" type="sibTrans" cxnId="{6031834B-564E-4DAD-BD71-8AE0028FD46C}">
      <dgm:prSet/>
      <dgm:spPr/>
      <dgm:t>
        <a:bodyPr/>
        <a:lstStyle/>
        <a:p>
          <a:endParaRPr lang="en-US"/>
        </a:p>
      </dgm:t>
    </dgm:pt>
    <dgm:pt modelId="{8694B75A-7824-4818-B41C-B4889B1AB596}">
      <dgm:prSet/>
      <dgm:spPr/>
      <dgm:t>
        <a:bodyPr/>
        <a:lstStyle/>
        <a:p>
          <a:pPr rtl="0"/>
          <a:r>
            <a:rPr lang="el-GR" smtClean="0"/>
            <a:t>Οι πραγματικές συνθήκες της δημιουργίας του το απομακρύνουν από την σφαίρα της εκτέλεσης υπηρεσίας</a:t>
          </a:r>
          <a:endParaRPr lang="en-US"/>
        </a:p>
      </dgm:t>
    </dgm:pt>
    <dgm:pt modelId="{99EA7266-9D2C-4E1E-84FC-EA2C776AC466}" type="parTrans" cxnId="{C534316B-8C26-49A9-9327-E0E7AAC253F7}">
      <dgm:prSet/>
      <dgm:spPr/>
      <dgm:t>
        <a:bodyPr/>
        <a:lstStyle/>
        <a:p>
          <a:endParaRPr lang="en-US"/>
        </a:p>
      </dgm:t>
    </dgm:pt>
    <dgm:pt modelId="{D64D5242-E23E-4AB9-8BC4-A422FEE5104B}" type="sibTrans" cxnId="{C534316B-8C26-49A9-9327-E0E7AAC253F7}">
      <dgm:prSet/>
      <dgm:spPr/>
      <dgm:t>
        <a:bodyPr/>
        <a:lstStyle/>
        <a:p>
          <a:endParaRPr lang="en-US"/>
        </a:p>
      </dgm:t>
    </dgm:pt>
    <dgm:pt modelId="{531FD4A8-2318-4F10-9C01-25754689FBEC}">
      <dgm:prSet/>
      <dgm:spPr/>
      <dgm:t>
        <a:bodyPr/>
        <a:lstStyle/>
        <a:p>
          <a:pPr rtl="0"/>
          <a:r>
            <a:rPr lang="el-GR" smtClean="0"/>
            <a:t>Η ελευθερία της δημιουργίας ερευνητικού έργου εντάσσεται στον πυρήνα της ακαδημαϊκής ελευθερίας</a:t>
          </a:r>
          <a:endParaRPr lang="en-US"/>
        </a:p>
      </dgm:t>
    </dgm:pt>
    <dgm:pt modelId="{D5ABC4D6-0336-4E35-BC64-2A7498A51DA2}" type="parTrans" cxnId="{37EF9044-E4C0-45E2-8197-582D47E76DF6}">
      <dgm:prSet/>
      <dgm:spPr/>
      <dgm:t>
        <a:bodyPr/>
        <a:lstStyle/>
        <a:p>
          <a:endParaRPr lang="en-US"/>
        </a:p>
      </dgm:t>
    </dgm:pt>
    <dgm:pt modelId="{D7180FE8-AC36-4F1C-A891-578DD9F88512}" type="sibTrans" cxnId="{37EF9044-E4C0-45E2-8197-582D47E76DF6}">
      <dgm:prSet/>
      <dgm:spPr/>
      <dgm:t>
        <a:bodyPr/>
        <a:lstStyle/>
        <a:p>
          <a:endParaRPr lang="en-US"/>
        </a:p>
      </dgm:t>
    </dgm:pt>
    <dgm:pt modelId="{1B7155D1-2BD2-432B-94D3-24F695908375}" type="pres">
      <dgm:prSet presAssocID="{82E58349-0B81-4A2D-9C50-A1321CA41E15}" presName="Name0" presStyleCnt="0">
        <dgm:presLayoutVars>
          <dgm:chMax val="7"/>
          <dgm:dir/>
          <dgm:animLvl val="lvl"/>
          <dgm:resizeHandles val="exact"/>
        </dgm:presLayoutVars>
      </dgm:prSet>
      <dgm:spPr/>
      <dgm:t>
        <a:bodyPr/>
        <a:lstStyle/>
        <a:p>
          <a:endParaRPr lang="en-US"/>
        </a:p>
      </dgm:t>
    </dgm:pt>
    <dgm:pt modelId="{33C0F9D1-5845-4390-A714-8C1ED26F4C4E}" type="pres">
      <dgm:prSet presAssocID="{FF44D847-77CC-4C10-824A-B2D286A58FB0}" presName="circle1" presStyleLbl="node1" presStyleIdx="0" presStyleCnt="4"/>
      <dgm:spPr/>
    </dgm:pt>
    <dgm:pt modelId="{89073BBE-9821-4137-85DD-E5EC5B21CAD1}" type="pres">
      <dgm:prSet presAssocID="{FF44D847-77CC-4C10-824A-B2D286A58FB0}" presName="space" presStyleCnt="0"/>
      <dgm:spPr/>
    </dgm:pt>
    <dgm:pt modelId="{2181709E-B04E-4A7D-AE15-5E1655BF45B7}" type="pres">
      <dgm:prSet presAssocID="{FF44D847-77CC-4C10-824A-B2D286A58FB0}" presName="rect1" presStyleLbl="alignAcc1" presStyleIdx="0" presStyleCnt="4"/>
      <dgm:spPr/>
      <dgm:t>
        <a:bodyPr/>
        <a:lstStyle/>
        <a:p>
          <a:endParaRPr lang="en-US"/>
        </a:p>
      </dgm:t>
    </dgm:pt>
    <dgm:pt modelId="{67D95A63-A008-4769-97F8-9C787F7CB264}" type="pres">
      <dgm:prSet presAssocID="{0CADA255-0425-4432-977C-3F38D829B9D4}" presName="vertSpace2" presStyleLbl="node1" presStyleIdx="0" presStyleCnt="4"/>
      <dgm:spPr/>
    </dgm:pt>
    <dgm:pt modelId="{B61EC9EC-A19F-4DE8-958B-AA08A71FDE3E}" type="pres">
      <dgm:prSet presAssocID="{0CADA255-0425-4432-977C-3F38D829B9D4}" presName="circle2" presStyleLbl="node1" presStyleIdx="1" presStyleCnt="4"/>
      <dgm:spPr/>
    </dgm:pt>
    <dgm:pt modelId="{0E7A810C-00B1-4F5F-938C-2E7745458BE8}" type="pres">
      <dgm:prSet presAssocID="{0CADA255-0425-4432-977C-3F38D829B9D4}" presName="rect2" presStyleLbl="alignAcc1" presStyleIdx="1" presStyleCnt="4"/>
      <dgm:spPr/>
      <dgm:t>
        <a:bodyPr/>
        <a:lstStyle/>
        <a:p>
          <a:endParaRPr lang="en-US"/>
        </a:p>
      </dgm:t>
    </dgm:pt>
    <dgm:pt modelId="{1485368A-9D8D-48A6-BFF7-89B9A84363D6}" type="pres">
      <dgm:prSet presAssocID="{8694B75A-7824-4818-B41C-B4889B1AB596}" presName="vertSpace3" presStyleLbl="node1" presStyleIdx="1" presStyleCnt="4"/>
      <dgm:spPr/>
    </dgm:pt>
    <dgm:pt modelId="{FD628CD9-1B8E-4292-B75B-7EA598A2DC3F}" type="pres">
      <dgm:prSet presAssocID="{8694B75A-7824-4818-B41C-B4889B1AB596}" presName="circle3" presStyleLbl="node1" presStyleIdx="2" presStyleCnt="4"/>
      <dgm:spPr/>
    </dgm:pt>
    <dgm:pt modelId="{52298C10-1183-4488-8786-75FCF2C447B3}" type="pres">
      <dgm:prSet presAssocID="{8694B75A-7824-4818-B41C-B4889B1AB596}" presName="rect3" presStyleLbl="alignAcc1" presStyleIdx="2" presStyleCnt="4"/>
      <dgm:spPr/>
      <dgm:t>
        <a:bodyPr/>
        <a:lstStyle/>
        <a:p>
          <a:endParaRPr lang="en-US"/>
        </a:p>
      </dgm:t>
    </dgm:pt>
    <dgm:pt modelId="{3CF76C80-137C-49B8-9915-6982DF4FEDD6}" type="pres">
      <dgm:prSet presAssocID="{531FD4A8-2318-4F10-9C01-25754689FBEC}" presName="vertSpace4" presStyleLbl="node1" presStyleIdx="2" presStyleCnt="4"/>
      <dgm:spPr/>
    </dgm:pt>
    <dgm:pt modelId="{7F1B7C20-A586-4E11-AB01-4ACB1C6EEDE2}" type="pres">
      <dgm:prSet presAssocID="{531FD4A8-2318-4F10-9C01-25754689FBEC}" presName="circle4" presStyleLbl="node1" presStyleIdx="3" presStyleCnt="4"/>
      <dgm:spPr/>
    </dgm:pt>
    <dgm:pt modelId="{1BE0057F-4924-47E9-8E91-4CABD46F1E6D}" type="pres">
      <dgm:prSet presAssocID="{531FD4A8-2318-4F10-9C01-25754689FBEC}" presName="rect4" presStyleLbl="alignAcc1" presStyleIdx="3" presStyleCnt="4"/>
      <dgm:spPr/>
      <dgm:t>
        <a:bodyPr/>
        <a:lstStyle/>
        <a:p>
          <a:endParaRPr lang="en-US"/>
        </a:p>
      </dgm:t>
    </dgm:pt>
    <dgm:pt modelId="{03527846-9418-4207-8B34-A442633AC861}" type="pres">
      <dgm:prSet presAssocID="{FF44D847-77CC-4C10-824A-B2D286A58FB0}" presName="rect1ParTxNoCh" presStyleLbl="alignAcc1" presStyleIdx="3" presStyleCnt="4">
        <dgm:presLayoutVars>
          <dgm:chMax val="1"/>
          <dgm:bulletEnabled val="1"/>
        </dgm:presLayoutVars>
      </dgm:prSet>
      <dgm:spPr/>
      <dgm:t>
        <a:bodyPr/>
        <a:lstStyle/>
        <a:p>
          <a:endParaRPr lang="en-US"/>
        </a:p>
      </dgm:t>
    </dgm:pt>
    <dgm:pt modelId="{625CA81A-2F2F-449E-8A83-43A875BBD9D1}" type="pres">
      <dgm:prSet presAssocID="{0CADA255-0425-4432-977C-3F38D829B9D4}" presName="rect2ParTxNoCh" presStyleLbl="alignAcc1" presStyleIdx="3" presStyleCnt="4">
        <dgm:presLayoutVars>
          <dgm:chMax val="1"/>
          <dgm:bulletEnabled val="1"/>
        </dgm:presLayoutVars>
      </dgm:prSet>
      <dgm:spPr/>
      <dgm:t>
        <a:bodyPr/>
        <a:lstStyle/>
        <a:p>
          <a:endParaRPr lang="en-US"/>
        </a:p>
      </dgm:t>
    </dgm:pt>
    <dgm:pt modelId="{0635FC87-B008-45D1-B7B9-7F75892FD2FE}" type="pres">
      <dgm:prSet presAssocID="{8694B75A-7824-4818-B41C-B4889B1AB596}" presName="rect3ParTxNoCh" presStyleLbl="alignAcc1" presStyleIdx="3" presStyleCnt="4">
        <dgm:presLayoutVars>
          <dgm:chMax val="1"/>
          <dgm:bulletEnabled val="1"/>
        </dgm:presLayoutVars>
      </dgm:prSet>
      <dgm:spPr/>
      <dgm:t>
        <a:bodyPr/>
        <a:lstStyle/>
        <a:p>
          <a:endParaRPr lang="en-US"/>
        </a:p>
      </dgm:t>
    </dgm:pt>
    <dgm:pt modelId="{21FEBCC1-D46B-47A9-9E2A-6294A0C1F768}" type="pres">
      <dgm:prSet presAssocID="{531FD4A8-2318-4F10-9C01-25754689FBEC}" presName="rect4ParTxNoCh" presStyleLbl="alignAcc1" presStyleIdx="3" presStyleCnt="4">
        <dgm:presLayoutVars>
          <dgm:chMax val="1"/>
          <dgm:bulletEnabled val="1"/>
        </dgm:presLayoutVars>
      </dgm:prSet>
      <dgm:spPr/>
      <dgm:t>
        <a:bodyPr/>
        <a:lstStyle/>
        <a:p>
          <a:endParaRPr lang="en-US"/>
        </a:p>
      </dgm:t>
    </dgm:pt>
  </dgm:ptLst>
  <dgm:cxnLst>
    <dgm:cxn modelId="{C50D82EC-50DC-4FDE-BB9C-70048EB399DF}" type="presOf" srcId="{531FD4A8-2318-4F10-9C01-25754689FBEC}" destId="{1BE0057F-4924-47E9-8E91-4CABD46F1E6D}" srcOrd="0" destOrd="0" presId="urn:microsoft.com/office/officeart/2005/8/layout/target3"/>
    <dgm:cxn modelId="{4DF30602-01A4-46DE-8381-05A39BC022B9}" type="presOf" srcId="{8694B75A-7824-4818-B41C-B4889B1AB596}" destId="{52298C10-1183-4488-8786-75FCF2C447B3}" srcOrd="0" destOrd="0" presId="urn:microsoft.com/office/officeart/2005/8/layout/target3"/>
    <dgm:cxn modelId="{6031834B-564E-4DAD-BD71-8AE0028FD46C}" srcId="{82E58349-0B81-4A2D-9C50-A1321CA41E15}" destId="{0CADA255-0425-4432-977C-3F38D829B9D4}" srcOrd="1" destOrd="0" parTransId="{5CBF35F4-E092-4021-9EF7-33E68B7A0D7B}" sibTransId="{DEFCD8B1-F198-49F9-902C-4D061A9E580E}"/>
    <dgm:cxn modelId="{A0D19C7F-CD20-4087-9C38-8282ED6C4F9D}" type="presOf" srcId="{8694B75A-7824-4818-B41C-B4889B1AB596}" destId="{0635FC87-B008-45D1-B7B9-7F75892FD2FE}" srcOrd="1" destOrd="0" presId="urn:microsoft.com/office/officeart/2005/8/layout/target3"/>
    <dgm:cxn modelId="{C534316B-8C26-49A9-9327-E0E7AAC253F7}" srcId="{82E58349-0B81-4A2D-9C50-A1321CA41E15}" destId="{8694B75A-7824-4818-B41C-B4889B1AB596}" srcOrd="2" destOrd="0" parTransId="{99EA7266-9D2C-4E1E-84FC-EA2C776AC466}" sibTransId="{D64D5242-E23E-4AB9-8BC4-A422FEE5104B}"/>
    <dgm:cxn modelId="{C4B405EC-003E-40D2-AD58-1ABBA9BBD36F}" type="presOf" srcId="{FF44D847-77CC-4C10-824A-B2D286A58FB0}" destId="{2181709E-B04E-4A7D-AE15-5E1655BF45B7}" srcOrd="0" destOrd="0" presId="urn:microsoft.com/office/officeart/2005/8/layout/target3"/>
    <dgm:cxn modelId="{9E090030-F702-43F0-A057-A1CE229D6D1A}" type="presOf" srcId="{531FD4A8-2318-4F10-9C01-25754689FBEC}" destId="{21FEBCC1-D46B-47A9-9E2A-6294A0C1F768}" srcOrd="1" destOrd="0" presId="urn:microsoft.com/office/officeart/2005/8/layout/target3"/>
    <dgm:cxn modelId="{89F1B835-C53A-4FCD-9C4F-AB06915DF3BD}" type="presOf" srcId="{82E58349-0B81-4A2D-9C50-A1321CA41E15}" destId="{1B7155D1-2BD2-432B-94D3-24F695908375}" srcOrd="0" destOrd="0" presId="urn:microsoft.com/office/officeart/2005/8/layout/target3"/>
    <dgm:cxn modelId="{3B9DD450-8FBA-4BBD-9FC9-0D89F5FFA454}" type="presOf" srcId="{0CADA255-0425-4432-977C-3F38D829B9D4}" destId="{625CA81A-2F2F-449E-8A83-43A875BBD9D1}" srcOrd="1" destOrd="0" presId="urn:microsoft.com/office/officeart/2005/8/layout/target3"/>
    <dgm:cxn modelId="{3095164A-4604-45CA-9462-E5E14C27F94E}" srcId="{82E58349-0B81-4A2D-9C50-A1321CA41E15}" destId="{FF44D847-77CC-4C10-824A-B2D286A58FB0}" srcOrd="0" destOrd="0" parTransId="{AE7959CD-6F0F-44C6-86F0-2E8C402D703C}" sibTransId="{E05ADE2E-5E9A-4A1A-8497-E9DBFA010B27}"/>
    <dgm:cxn modelId="{3910C2FA-88BA-4DE3-91F5-E4666CF2DACF}" type="presOf" srcId="{0CADA255-0425-4432-977C-3F38D829B9D4}" destId="{0E7A810C-00B1-4F5F-938C-2E7745458BE8}" srcOrd="0" destOrd="0" presId="urn:microsoft.com/office/officeart/2005/8/layout/target3"/>
    <dgm:cxn modelId="{65BA05E9-B0D4-4367-B3CD-4E64CE0BE476}" type="presOf" srcId="{FF44D847-77CC-4C10-824A-B2D286A58FB0}" destId="{03527846-9418-4207-8B34-A442633AC861}" srcOrd="1" destOrd="0" presId="urn:microsoft.com/office/officeart/2005/8/layout/target3"/>
    <dgm:cxn modelId="{37EF9044-E4C0-45E2-8197-582D47E76DF6}" srcId="{82E58349-0B81-4A2D-9C50-A1321CA41E15}" destId="{531FD4A8-2318-4F10-9C01-25754689FBEC}" srcOrd="3" destOrd="0" parTransId="{D5ABC4D6-0336-4E35-BC64-2A7498A51DA2}" sibTransId="{D7180FE8-AC36-4F1C-A891-578DD9F88512}"/>
    <dgm:cxn modelId="{35975D82-C99F-4CDA-A6DA-DB058F495C80}" type="presParOf" srcId="{1B7155D1-2BD2-432B-94D3-24F695908375}" destId="{33C0F9D1-5845-4390-A714-8C1ED26F4C4E}" srcOrd="0" destOrd="0" presId="urn:microsoft.com/office/officeart/2005/8/layout/target3"/>
    <dgm:cxn modelId="{8EC05EBC-5DCB-44DC-BDD2-F0ADCCC02D1C}" type="presParOf" srcId="{1B7155D1-2BD2-432B-94D3-24F695908375}" destId="{89073BBE-9821-4137-85DD-E5EC5B21CAD1}" srcOrd="1" destOrd="0" presId="urn:microsoft.com/office/officeart/2005/8/layout/target3"/>
    <dgm:cxn modelId="{8C60F0BF-0979-49AD-9904-90CC57F45BB8}" type="presParOf" srcId="{1B7155D1-2BD2-432B-94D3-24F695908375}" destId="{2181709E-B04E-4A7D-AE15-5E1655BF45B7}" srcOrd="2" destOrd="0" presId="urn:microsoft.com/office/officeart/2005/8/layout/target3"/>
    <dgm:cxn modelId="{6721C906-ABE7-4C94-B643-1A8D42CB1CBC}" type="presParOf" srcId="{1B7155D1-2BD2-432B-94D3-24F695908375}" destId="{67D95A63-A008-4769-97F8-9C787F7CB264}" srcOrd="3" destOrd="0" presId="urn:microsoft.com/office/officeart/2005/8/layout/target3"/>
    <dgm:cxn modelId="{8854D59C-1C1B-4FD3-87A3-81DE0418FAAA}" type="presParOf" srcId="{1B7155D1-2BD2-432B-94D3-24F695908375}" destId="{B61EC9EC-A19F-4DE8-958B-AA08A71FDE3E}" srcOrd="4" destOrd="0" presId="urn:microsoft.com/office/officeart/2005/8/layout/target3"/>
    <dgm:cxn modelId="{28C9C299-2203-44CF-B31A-2FF7C9A31F71}" type="presParOf" srcId="{1B7155D1-2BD2-432B-94D3-24F695908375}" destId="{0E7A810C-00B1-4F5F-938C-2E7745458BE8}" srcOrd="5" destOrd="0" presId="urn:microsoft.com/office/officeart/2005/8/layout/target3"/>
    <dgm:cxn modelId="{2A5313BB-961F-481C-B16D-90A7D17783DC}" type="presParOf" srcId="{1B7155D1-2BD2-432B-94D3-24F695908375}" destId="{1485368A-9D8D-48A6-BFF7-89B9A84363D6}" srcOrd="6" destOrd="0" presId="urn:microsoft.com/office/officeart/2005/8/layout/target3"/>
    <dgm:cxn modelId="{EC537506-B06F-42B5-A7B9-172EEA9ADAD9}" type="presParOf" srcId="{1B7155D1-2BD2-432B-94D3-24F695908375}" destId="{FD628CD9-1B8E-4292-B75B-7EA598A2DC3F}" srcOrd="7" destOrd="0" presId="urn:microsoft.com/office/officeart/2005/8/layout/target3"/>
    <dgm:cxn modelId="{3680B79E-F269-44B1-BB30-6BD879AC39E4}" type="presParOf" srcId="{1B7155D1-2BD2-432B-94D3-24F695908375}" destId="{52298C10-1183-4488-8786-75FCF2C447B3}" srcOrd="8" destOrd="0" presId="urn:microsoft.com/office/officeart/2005/8/layout/target3"/>
    <dgm:cxn modelId="{5FAED9B9-6FAD-4EA4-9D06-36930142B954}" type="presParOf" srcId="{1B7155D1-2BD2-432B-94D3-24F695908375}" destId="{3CF76C80-137C-49B8-9915-6982DF4FEDD6}" srcOrd="9" destOrd="0" presId="urn:microsoft.com/office/officeart/2005/8/layout/target3"/>
    <dgm:cxn modelId="{FC74E10F-2E00-4CDE-85D5-0AF3EC872777}" type="presParOf" srcId="{1B7155D1-2BD2-432B-94D3-24F695908375}" destId="{7F1B7C20-A586-4E11-AB01-4ACB1C6EEDE2}" srcOrd="10" destOrd="0" presId="urn:microsoft.com/office/officeart/2005/8/layout/target3"/>
    <dgm:cxn modelId="{5C75D979-BF07-46B8-91BA-C83AF6A35D8B}" type="presParOf" srcId="{1B7155D1-2BD2-432B-94D3-24F695908375}" destId="{1BE0057F-4924-47E9-8E91-4CABD46F1E6D}" srcOrd="11" destOrd="0" presId="urn:microsoft.com/office/officeart/2005/8/layout/target3"/>
    <dgm:cxn modelId="{E0D18B78-99BF-4DE0-B542-47831FBC5E70}" type="presParOf" srcId="{1B7155D1-2BD2-432B-94D3-24F695908375}" destId="{03527846-9418-4207-8B34-A442633AC861}" srcOrd="12" destOrd="0" presId="urn:microsoft.com/office/officeart/2005/8/layout/target3"/>
    <dgm:cxn modelId="{456BA864-70CE-468E-A376-B9C80F4B7232}" type="presParOf" srcId="{1B7155D1-2BD2-432B-94D3-24F695908375}" destId="{625CA81A-2F2F-449E-8A83-43A875BBD9D1}" srcOrd="13" destOrd="0" presId="urn:microsoft.com/office/officeart/2005/8/layout/target3"/>
    <dgm:cxn modelId="{2D385301-6689-4D4F-A038-90D760AEFF35}" type="presParOf" srcId="{1B7155D1-2BD2-432B-94D3-24F695908375}" destId="{0635FC87-B008-45D1-B7B9-7F75892FD2FE}" srcOrd="14" destOrd="0" presId="urn:microsoft.com/office/officeart/2005/8/layout/target3"/>
    <dgm:cxn modelId="{4AB03046-9F06-4E29-A049-A22D127874DE}" type="presParOf" srcId="{1B7155D1-2BD2-432B-94D3-24F695908375}" destId="{21FEBCC1-D46B-47A9-9E2A-6294A0C1F768}"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B5B0E3-7A6D-4FCF-BE19-ABEB2FE2BD16}"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27A321D4-5487-4EF3-976A-523E2EDC0999}">
      <dgm:prSet/>
      <dgm:spPr/>
      <dgm:t>
        <a:bodyPr/>
        <a:lstStyle/>
        <a:p>
          <a:pPr rtl="0"/>
          <a:r>
            <a:rPr lang="el-GR" dirty="0" smtClean="0"/>
            <a:t>Έργα που </a:t>
          </a:r>
          <a:r>
            <a:rPr lang="el-GR" b="1" dirty="0" smtClean="0"/>
            <a:t>ήδη δημοσιεύτηκαν </a:t>
          </a:r>
          <a:r>
            <a:rPr lang="el-GR" dirty="0" smtClean="0"/>
            <a:t>: ανήκουν στους εκδότες και χρειάζεται ειδική συμφωνία  </a:t>
          </a:r>
          <a:endParaRPr lang="en-US" dirty="0"/>
        </a:p>
      </dgm:t>
    </dgm:pt>
    <dgm:pt modelId="{BA13AD3A-DA75-4070-BD67-A2CE918EF609}" type="parTrans" cxnId="{B9BE86DD-AD61-4685-A597-663FF79E4285}">
      <dgm:prSet/>
      <dgm:spPr/>
      <dgm:t>
        <a:bodyPr/>
        <a:lstStyle/>
        <a:p>
          <a:endParaRPr lang="en-US"/>
        </a:p>
      </dgm:t>
    </dgm:pt>
    <dgm:pt modelId="{AEA21675-3D04-46E1-9BDE-88E23D750061}" type="sibTrans" cxnId="{B9BE86DD-AD61-4685-A597-663FF79E4285}">
      <dgm:prSet/>
      <dgm:spPr/>
      <dgm:t>
        <a:bodyPr/>
        <a:lstStyle/>
        <a:p>
          <a:endParaRPr lang="en-US"/>
        </a:p>
      </dgm:t>
    </dgm:pt>
    <dgm:pt modelId="{62F05FFD-C174-4CA2-A6A3-78CE75ADE553}">
      <dgm:prSet/>
      <dgm:spPr/>
      <dgm:t>
        <a:bodyPr/>
        <a:lstStyle/>
        <a:p>
          <a:pPr rtl="0"/>
          <a:r>
            <a:rPr lang="el-GR" b="1" dirty="0" smtClean="0"/>
            <a:t>Μελλοντικά</a:t>
          </a:r>
          <a:r>
            <a:rPr lang="el-GR" dirty="0" smtClean="0"/>
            <a:t> έργα : ο δημιουργός επιλέγει (π.χ. </a:t>
          </a:r>
          <a:r>
            <a:rPr lang="en-US" dirty="0" smtClean="0"/>
            <a:t>Sherpa /Romeo</a:t>
          </a:r>
          <a:r>
            <a:rPr lang="el-GR" dirty="0" smtClean="0"/>
            <a:t>) </a:t>
          </a:r>
          <a:endParaRPr lang="en-US" dirty="0"/>
        </a:p>
      </dgm:t>
    </dgm:pt>
    <dgm:pt modelId="{EE7DFB98-7075-46B6-970F-994131533811}" type="parTrans" cxnId="{CF321B98-0750-4ED0-AD4F-30992FBEDDB5}">
      <dgm:prSet/>
      <dgm:spPr/>
      <dgm:t>
        <a:bodyPr/>
        <a:lstStyle/>
        <a:p>
          <a:endParaRPr lang="en-US"/>
        </a:p>
      </dgm:t>
    </dgm:pt>
    <dgm:pt modelId="{4394FEC0-49EB-4CC6-984E-0139FB216512}" type="sibTrans" cxnId="{CF321B98-0750-4ED0-AD4F-30992FBEDDB5}">
      <dgm:prSet/>
      <dgm:spPr/>
      <dgm:t>
        <a:bodyPr/>
        <a:lstStyle/>
        <a:p>
          <a:endParaRPr lang="en-US"/>
        </a:p>
      </dgm:t>
    </dgm:pt>
    <dgm:pt modelId="{4E73B82A-8194-458D-A7A8-AAFD3F3C184F}" type="pres">
      <dgm:prSet presAssocID="{60B5B0E3-7A6D-4FCF-BE19-ABEB2FE2BD16}" presName="diagram" presStyleCnt="0">
        <dgm:presLayoutVars>
          <dgm:chPref val="1"/>
          <dgm:dir/>
          <dgm:animOne val="branch"/>
          <dgm:animLvl val="lvl"/>
          <dgm:resizeHandles/>
        </dgm:presLayoutVars>
      </dgm:prSet>
      <dgm:spPr/>
      <dgm:t>
        <a:bodyPr/>
        <a:lstStyle/>
        <a:p>
          <a:endParaRPr lang="en-US"/>
        </a:p>
      </dgm:t>
    </dgm:pt>
    <dgm:pt modelId="{3B828B52-EA48-41B3-AE3F-37B8E9227547}" type="pres">
      <dgm:prSet presAssocID="{27A321D4-5487-4EF3-976A-523E2EDC0999}" presName="root" presStyleCnt="0"/>
      <dgm:spPr/>
    </dgm:pt>
    <dgm:pt modelId="{63ADE7E5-D3D3-4897-8B83-CE793C042C07}" type="pres">
      <dgm:prSet presAssocID="{27A321D4-5487-4EF3-976A-523E2EDC0999}" presName="rootComposite" presStyleCnt="0"/>
      <dgm:spPr/>
    </dgm:pt>
    <dgm:pt modelId="{368F42D1-9D24-4CE5-9128-CEBF17230379}" type="pres">
      <dgm:prSet presAssocID="{27A321D4-5487-4EF3-976A-523E2EDC0999}" presName="rootText" presStyleLbl="node1" presStyleIdx="0" presStyleCnt="2"/>
      <dgm:spPr/>
      <dgm:t>
        <a:bodyPr/>
        <a:lstStyle/>
        <a:p>
          <a:endParaRPr lang="en-US"/>
        </a:p>
      </dgm:t>
    </dgm:pt>
    <dgm:pt modelId="{F266BFF4-7D28-414E-99D5-FF6559F42D22}" type="pres">
      <dgm:prSet presAssocID="{27A321D4-5487-4EF3-976A-523E2EDC0999}" presName="rootConnector" presStyleLbl="node1" presStyleIdx="0" presStyleCnt="2"/>
      <dgm:spPr/>
      <dgm:t>
        <a:bodyPr/>
        <a:lstStyle/>
        <a:p>
          <a:endParaRPr lang="en-US"/>
        </a:p>
      </dgm:t>
    </dgm:pt>
    <dgm:pt modelId="{2E423AE8-8190-419E-B075-889C5D837017}" type="pres">
      <dgm:prSet presAssocID="{27A321D4-5487-4EF3-976A-523E2EDC0999}" presName="childShape" presStyleCnt="0"/>
      <dgm:spPr/>
    </dgm:pt>
    <dgm:pt modelId="{7536B30D-0637-4A0F-BA5B-87CB738862BF}" type="pres">
      <dgm:prSet presAssocID="{62F05FFD-C174-4CA2-A6A3-78CE75ADE553}" presName="root" presStyleCnt="0"/>
      <dgm:spPr/>
    </dgm:pt>
    <dgm:pt modelId="{1C7A1BD4-4C8B-4771-9AC5-1B224C06C224}" type="pres">
      <dgm:prSet presAssocID="{62F05FFD-C174-4CA2-A6A3-78CE75ADE553}" presName="rootComposite" presStyleCnt="0"/>
      <dgm:spPr/>
    </dgm:pt>
    <dgm:pt modelId="{351942D3-E56B-4A64-8940-B7CBD4D1B60A}" type="pres">
      <dgm:prSet presAssocID="{62F05FFD-C174-4CA2-A6A3-78CE75ADE553}" presName="rootText" presStyleLbl="node1" presStyleIdx="1" presStyleCnt="2"/>
      <dgm:spPr/>
      <dgm:t>
        <a:bodyPr/>
        <a:lstStyle/>
        <a:p>
          <a:endParaRPr lang="en-US"/>
        </a:p>
      </dgm:t>
    </dgm:pt>
    <dgm:pt modelId="{8C52C93A-8D03-4C2F-AAE3-8A3768BC3581}" type="pres">
      <dgm:prSet presAssocID="{62F05FFD-C174-4CA2-A6A3-78CE75ADE553}" presName="rootConnector" presStyleLbl="node1" presStyleIdx="1" presStyleCnt="2"/>
      <dgm:spPr/>
      <dgm:t>
        <a:bodyPr/>
        <a:lstStyle/>
        <a:p>
          <a:endParaRPr lang="en-US"/>
        </a:p>
      </dgm:t>
    </dgm:pt>
    <dgm:pt modelId="{CA4978BA-836F-4D24-A73C-4A02234F06FD}" type="pres">
      <dgm:prSet presAssocID="{62F05FFD-C174-4CA2-A6A3-78CE75ADE553}" presName="childShape" presStyleCnt="0"/>
      <dgm:spPr/>
    </dgm:pt>
  </dgm:ptLst>
  <dgm:cxnLst>
    <dgm:cxn modelId="{E7676C15-5E37-4E97-895D-B8B9F085D608}" type="presOf" srcId="{60B5B0E3-7A6D-4FCF-BE19-ABEB2FE2BD16}" destId="{4E73B82A-8194-458D-A7A8-AAFD3F3C184F}" srcOrd="0" destOrd="0" presId="urn:microsoft.com/office/officeart/2005/8/layout/hierarchy3"/>
    <dgm:cxn modelId="{B09AAEB0-C44F-47A2-9FA9-DB26383127F1}" type="presOf" srcId="{27A321D4-5487-4EF3-976A-523E2EDC0999}" destId="{368F42D1-9D24-4CE5-9128-CEBF17230379}" srcOrd="0" destOrd="0" presId="urn:microsoft.com/office/officeart/2005/8/layout/hierarchy3"/>
    <dgm:cxn modelId="{ACCC07CB-3CAE-4DBF-BA09-E271AFA30675}" type="presOf" srcId="{62F05FFD-C174-4CA2-A6A3-78CE75ADE553}" destId="{8C52C93A-8D03-4C2F-AAE3-8A3768BC3581}" srcOrd="1" destOrd="0" presId="urn:microsoft.com/office/officeart/2005/8/layout/hierarchy3"/>
    <dgm:cxn modelId="{CF321B98-0750-4ED0-AD4F-30992FBEDDB5}" srcId="{60B5B0E3-7A6D-4FCF-BE19-ABEB2FE2BD16}" destId="{62F05FFD-C174-4CA2-A6A3-78CE75ADE553}" srcOrd="1" destOrd="0" parTransId="{EE7DFB98-7075-46B6-970F-994131533811}" sibTransId="{4394FEC0-49EB-4CC6-984E-0139FB216512}"/>
    <dgm:cxn modelId="{6E0BD3E3-3971-4396-99E8-AE719C238F12}" type="presOf" srcId="{27A321D4-5487-4EF3-976A-523E2EDC0999}" destId="{F266BFF4-7D28-414E-99D5-FF6559F42D22}" srcOrd="1" destOrd="0" presId="urn:microsoft.com/office/officeart/2005/8/layout/hierarchy3"/>
    <dgm:cxn modelId="{C843F1E0-10F9-49FF-AA49-5E094D6F4D16}" type="presOf" srcId="{62F05FFD-C174-4CA2-A6A3-78CE75ADE553}" destId="{351942D3-E56B-4A64-8940-B7CBD4D1B60A}" srcOrd="0" destOrd="0" presId="urn:microsoft.com/office/officeart/2005/8/layout/hierarchy3"/>
    <dgm:cxn modelId="{B9BE86DD-AD61-4685-A597-663FF79E4285}" srcId="{60B5B0E3-7A6D-4FCF-BE19-ABEB2FE2BD16}" destId="{27A321D4-5487-4EF3-976A-523E2EDC0999}" srcOrd="0" destOrd="0" parTransId="{BA13AD3A-DA75-4070-BD67-A2CE918EF609}" sibTransId="{AEA21675-3D04-46E1-9BDE-88E23D750061}"/>
    <dgm:cxn modelId="{2905EDA7-725C-4506-93E0-CAF9A130B6AF}" type="presParOf" srcId="{4E73B82A-8194-458D-A7A8-AAFD3F3C184F}" destId="{3B828B52-EA48-41B3-AE3F-37B8E9227547}" srcOrd="0" destOrd="0" presId="urn:microsoft.com/office/officeart/2005/8/layout/hierarchy3"/>
    <dgm:cxn modelId="{148E98B5-94C0-4D52-B6E5-FA89F5622AEC}" type="presParOf" srcId="{3B828B52-EA48-41B3-AE3F-37B8E9227547}" destId="{63ADE7E5-D3D3-4897-8B83-CE793C042C07}" srcOrd="0" destOrd="0" presId="urn:microsoft.com/office/officeart/2005/8/layout/hierarchy3"/>
    <dgm:cxn modelId="{525683EC-383D-41F9-B688-C5844498ACC3}" type="presParOf" srcId="{63ADE7E5-D3D3-4897-8B83-CE793C042C07}" destId="{368F42D1-9D24-4CE5-9128-CEBF17230379}" srcOrd="0" destOrd="0" presId="urn:microsoft.com/office/officeart/2005/8/layout/hierarchy3"/>
    <dgm:cxn modelId="{1EE74916-28D9-4DF1-9CA3-9E08D08BE97A}" type="presParOf" srcId="{63ADE7E5-D3D3-4897-8B83-CE793C042C07}" destId="{F266BFF4-7D28-414E-99D5-FF6559F42D22}" srcOrd="1" destOrd="0" presId="urn:microsoft.com/office/officeart/2005/8/layout/hierarchy3"/>
    <dgm:cxn modelId="{F6265E7A-A9AA-43D0-8778-ACC0372524E9}" type="presParOf" srcId="{3B828B52-EA48-41B3-AE3F-37B8E9227547}" destId="{2E423AE8-8190-419E-B075-889C5D837017}" srcOrd="1" destOrd="0" presId="urn:microsoft.com/office/officeart/2005/8/layout/hierarchy3"/>
    <dgm:cxn modelId="{AE04AF45-3099-422F-9DE5-2587C4447320}" type="presParOf" srcId="{4E73B82A-8194-458D-A7A8-AAFD3F3C184F}" destId="{7536B30D-0637-4A0F-BA5B-87CB738862BF}" srcOrd="1" destOrd="0" presId="urn:microsoft.com/office/officeart/2005/8/layout/hierarchy3"/>
    <dgm:cxn modelId="{DD0390F3-B955-4625-948F-A5282738290D}" type="presParOf" srcId="{7536B30D-0637-4A0F-BA5B-87CB738862BF}" destId="{1C7A1BD4-4C8B-4771-9AC5-1B224C06C224}" srcOrd="0" destOrd="0" presId="urn:microsoft.com/office/officeart/2005/8/layout/hierarchy3"/>
    <dgm:cxn modelId="{99241B46-FAB2-4568-A4F8-33DB3D800C5A}" type="presParOf" srcId="{1C7A1BD4-4C8B-4771-9AC5-1B224C06C224}" destId="{351942D3-E56B-4A64-8940-B7CBD4D1B60A}" srcOrd="0" destOrd="0" presId="urn:microsoft.com/office/officeart/2005/8/layout/hierarchy3"/>
    <dgm:cxn modelId="{0AD013AA-F6FF-43F4-8E1B-10A44E57B299}" type="presParOf" srcId="{1C7A1BD4-4C8B-4771-9AC5-1B224C06C224}" destId="{8C52C93A-8D03-4C2F-AAE3-8A3768BC3581}" srcOrd="1" destOrd="0" presId="urn:microsoft.com/office/officeart/2005/8/layout/hierarchy3"/>
    <dgm:cxn modelId="{7FCC8756-99E5-41A2-B1BD-4E48066A7C88}" type="presParOf" srcId="{7536B30D-0637-4A0F-BA5B-87CB738862BF}" destId="{CA4978BA-836F-4D24-A73C-4A02234F06F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F6F36B-C8BC-4017-9E3B-5D7D222BC223}" type="doc">
      <dgm:prSet loTypeId="urn:microsoft.com/office/officeart/2005/8/layout/vList2" loCatId="list" qsTypeId="urn:microsoft.com/office/officeart/2005/8/quickstyle/3d1" qsCatId="3D" csTypeId="urn:microsoft.com/office/officeart/2005/8/colors/colorful1" csCatId="colorful"/>
      <dgm:spPr/>
      <dgm:t>
        <a:bodyPr/>
        <a:lstStyle/>
        <a:p>
          <a:endParaRPr lang="el-GR"/>
        </a:p>
      </dgm:t>
    </dgm:pt>
    <dgm:pt modelId="{106AC323-5F49-4688-A33A-A1CCE885AE99}">
      <dgm:prSet/>
      <dgm:spPr/>
      <dgm:t>
        <a:bodyPr/>
        <a:lstStyle/>
        <a:p>
          <a:pPr rtl="0"/>
          <a:r>
            <a:rPr lang="el-GR" dirty="0" smtClean="0"/>
            <a:t>Ρήτρα της “δίκαιης χρήσης» </a:t>
          </a:r>
          <a:endParaRPr lang="el-GR" dirty="0"/>
        </a:p>
      </dgm:t>
    </dgm:pt>
    <dgm:pt modelId="{64D529C6-3453-417F-96E6-D66BDF57615C}" type="parTrans" cxnId="{8B862C9B-7ABB-4797-A5AF-716119BAFC81}">
      <dgm:prSet/>
      <dgm:spPr/>
      <dgm:t>
        <a:bodyPr/>
        <a:lstStyle/>
        <a:p>
          <a:endParaRPr lang="el-GR"/>
        </a:p>
      </dgm:t>
    </dgm:pt>
    <dgm:pt modelId="{9FC96D0E-D326-43C0-AF8C-C28ABCB094EE}" type="sibTrans" cxnId="{8B862C9B-7ABB-4797-A5AF-716119BAFC81}">
      <dgm:prSet/>
      <dgm:spPr/>
      <dgm:t>
        <a:bodyPr/>
        <a:lstStyle/>
        <a:p>
          <a:endParaRPr lang="el-GR"/>
        </a:p>
      </dgm:t>
    </dgm:pt>
    <dgm:pt modelId="{C905EC15-D961-49EE-8F8E-1B84D531B22E}">
      <dgm:prSet/>
      <dgm:spPr/>
      <dgm:t>
        <a:bodyPr/>
        <a:lstStyle/>
        <a:p>
          <a:pPr rtl="0"/>
          <a:r>
            <a:rPr lang="el-GR" smtClean="0"/>
            <a:t>Παράθεση αποσπασμάτων</a:t>
          </a:r>
          <a:endParaRPr lang="el-GR"/>
        </a:p>
      </dgm:t>
    </dgm:pt>
    <dgm:pt modelId="{A5E54C1E-8515-4115-B237-E81D2EF646C3}" type="parTrans" cxnId="{5F9424C0-AE8F-4E0A-B40D-9DF503A0D292}">
      <dgm:prSet/>
      <dgm:spPr/>
      <dgm:t>
        <a:bodyPr/>
        <a:lstStyle/>
        <a:p>
          <a:endParaRPr lang="el-GR"/>
        </a:p>
      </dgm:t>
    </dgm:pt>
    <dgm:pt modelId="{F0F4A0A2-0BE9-4A53-BB73-58F538D56E03}" type="sibTrans" cxnId="{5F9424C0-AE8F-4E0A-B40D-9DF503A0D292}">
      <dgm:prSet/>
      <dgm:spPr/>
      <dgm:t>
        <a:bodyPr/>
        <a:lstStyle/>
        <a:p>
          <a:endParaRPr lang="el-GR"/>
        </a:p>
      </dgm:t>
    </dgm:pt>
    <dgm:pt modelId="{F5320E61-B339-4CFE-A0DE-079BD61CBF43}">
      <dgm:prSet/>
      <dgm:spPr/>
      <dgm:t>
        <a:bodyPr/>
        <a:lstStyle/>
        <a:p>
          <a:pPr rtl="0"/>
          <a:r>
            <a:rPr lang="el-GR" smtClean="0"/>
            <a:t>Χρήση έργων χάριν παραδείγματος κατά τη διδασκαλία ή την επιστημονική έρευνα</a:t>
          </a:r>
          <a:endParaRPr lang="el-GR"/>
        </a:p>
      </dgm:t>
    </dgm:pt>
    <dgm:pt modelId="{9FBA9CF4-5E6E-4DDF-A76D-A59F65E44706}" type="parTrans" cxnId="{88B155BF-660F-423C-9B27-03CACEC0D3D2}">
      <dgm:prSet/>
      <dgm:spPr/>
      <dgm:t>
        <a:bodyPr/>
        <a:lstStyle/>
        <a:p>
          <a:endParaRPr lang="el-GR"/>
        </a:p>
      </dgm:t>
    </dgm:pt>
    <dgm:pt modelId="{45D123F7-CD5B-44BE-972F-9708C6642A1D}" type="sibTrans" cxnId="{88B155BF-660F-423C-9B27-03CACEC0D3D2}">
      <dgm:prSet/>
      <dgm:spPr/>
      <dgm:t>
        <a:bodyPr/>
        <a:lstStyle/>
        <a:p>
          <a:endParaRPr lang="el-GR"/>
        </a:p>
      </dgm:t>
    </dgm:pt>
    <dgm:pt modelId="{FCE5D5E4-8E30-4FAF-9A64-3AE67E8BA86C}">
      <dgm:prSet/>
      <dgm:spPr/>
      <dgm:t>
        <a:bodyPr/>
        <a:lstStyle/>
        <a:p>
          <a:pPr rtl="0"/>
          <a:r>
            <a:rPr lang="el-GR" smtClean="0"/>
            <a:t>Η συμπερίληψη έργου σε συλλογή έργων υπό τύπο επεξηγήσεως για διδακτικούς σκοπούς </a:t>
          </a:r>
          <a:endParaRPr lang="el-GR"/>
        </a:p>
      </dgm:t>
    </dgm:pt>
    <dgm:pt modelId="{9E54DA19-A47D-49B1-AEB1-926CB176A89A}" type="parTrans" cxnId="{0184788A-A260-4129-834F-CF859F4F5AFF}">
      <dgm:prSet/>
      <dgm:spPr/>
      <dgm:t>
        <a:bodyPr/>
        <a:lstStyle/>
        <a:p>
          <a:endParaRPr lang="el-GR"/>
        </a:p>
      </dgm:t>
    </dgm:pt>
    <dgm:pt modelId="{4E43D42B-D6BD-41FB-A617-800543F869AD}" type="sibTrans" cxnId="{0184788A-A260-4129-834F-CF859F4F5AFF}">
      <dgm:prSet/>
      <dgm:spPr/>
      <dgm:t>
        <a:bodyPr/>
        <a:lstStyle/>
        <a:p>
          <a:endParaRPr lang="el-GR"/>
        </a:p>
      </dgm:t>
    </dgm:pt>
    <dgm:pt modelId="{38145022-E8A9-4360-A135-7AA4843C31A6}" type="pres">
      <dgm:prSet presAssocID="{25F6F36B-C8BC-4017-9E3B-5D7D222BC223}" presName="linear" presStyleCnt="0">
        <dgm:presLayoutVars>
          <dgm:animLvl val="lvl"/>
          <dgm:resizeHandles val="exact"/>
        </dgm:presLayoutVars>
      </dgm:prSet>
      <dgm:spPr/>
      <dgm:t>
        <a:bodyPr/>
        <a:lstStyle/>
        <a:p>
          <a:endParaRPr lang="en-US"/>
        </a:p>
      </dgm:t>
    </dgm:pt>
    <dgm:pt modelId="{7969CDB9-383B-4016-9DE2-1D60F60A7001}" type="pres">
      <dgm:prSet presAssocID="{106AC323-5F49-4688-A33A-A1CCE885AE99}" presName="parentText" presStyleLbl="node1" presStyleIdx="0" presStyleCnt="4">
        <dgm:presLayoutVars>
          <dgm:chMax val="0"/>
          <dgm:bulletEnabled val="1"/>
        </dgm:presLayoutVars>
      </dgm:prSet>
      <dgm:spPr/>
      <dgm:t>
        <a:bodyPr/>
        <a:lstStyle/>
        <a:p>
          <a:endParaRPr lang="en-US"/>
        </a:p>
      </dgm:t>
    </dgm:pt>
    <dgm:pt modelId="{3C73DCD8-2749-493F-9399-9D6A9BFAA08A}" type="pres">
      <dgm:prSet presAssocID="{9FC96D0E-D326-43C0-AF8C-C28ABCB094EE}" presName="spacer" presStyleCnt="0"/>
      <dgm:spPr/>
    </dgm:pt>
    <dgm:pt modelId="{B7E8DEAE-1A23-44A6-8B83-497959FB4D04}" type="pres">
      <dgm:prSet presAssocID="{C905EC15-D961-49EE-8F8E-1B84D531B22E}" presName="parentText" presStyleLbl="node1" presStyleIdx="1" presStyleCnt="4">
        <dgm:presLayoutVars>
          <dgm:chMax val="0"/>
          <dgm:bulletEnabled val="1"/>
        </dgm:presLayoutVars>
      </dgm:prSet>
      <dgm:spPr/>
      <dgm:t>
        <a:bodyPr/>
        <a:lstStyle/>
        <a:p>
          <a:endParaRPr lang="en-US"/>
        </a:p>
      </dgm:t>
    </dgm:pt>
    <dgm:pt modelId="{8CD2A9D8-34EC-4A0C-A024-91E1C8C9B214}" type="pres">
      <dgm:prSet presAssocID="{F0F4A0A2-0BE9-4A53-BB73-58F538D56E03}" presName="spacer" presStyleCnt="0"/>
      <dgm:spPr/>
    </dgm:pt>
    <dgm:pt modelId="{30B132A1-4CE1-4A77-ABAE-0258E4CF18FE}" type="pres">
      <dgm:prSet presAssocID="{F5320E61-B339-4CFE-A0DE-079BD61CBF43}" presName="parentText" presStyleLbl="node1" presStyleIdx="2" presStyleCnt="4">
        <dgm:presLayoutVars>
          <dgm:chMax val="0"/>
          <dgm:bulletEnabled val="1"/>
        </dgm:presLayoutVars>
      </dgm:prSet>
      <dgm:spPr/>
      <dgm:t>
        <a:bodyPr/>
        <a:lstStyle/>
        <a:p>
          <a:endParaRPr lang="en-US"/>
        </a:p>
      </dgm:t>
    </dgm:pt>
    <dgm:pt modelId="{ABCFFD73-2406-4435-A516-942CA96176F5}" type="pres">
      <dgm:prSet presAssocID="{45D123F7-CD5B-44BE-972F-9708C6642A1D}" presName="spacer" presStyleCnt="0"/>
      <dgm:spPr/>
    </dgm:pt>
    <dgm:pt modelId="{C746984B-F5FA-4D92-BFDA-F82108C4024F}" type="pres">
      <dgm:prSet presAssocID="{FCE5D5E4-8E30-4FAF-9A64-3AE67E8BA86C}" presName="parentText" presStyleLbl="node1" presStyleIdx="3" presStyleCnt="4">
        <dgm:presLayoutVars>
          <dgm:chMax val="0"/>
          <dgm:bulletEnabled val="1"/>
        </dgm:presLayoutVars>
      </dgm:prSet>
      <dgm:spPr/>
      <dgm:t>
        <a:bodyPr/>
        <a:lstStyle/>
        <a:p>
          <a:endParaRPr lang="en-US"/>
        </a:p>
      </dgm:t>
    </dgm:pt>
  </dgm:ptLst>
  <dgm:cxnLst>
    <dgm:cxn modelId="{8B862C9B-7ABB-4797-A5AF-716119BAFC81}" srcId="{25F6F36B-C8BC-4017-9E3B-5D7D222BC223}" destId="{106AC323-5F49-4688-A33A-A1CCE885AE99}" srcOrd="0" destOrd="0" parTransId="{64D529C6-3453-417F-96E6-D66BDF57615C}" sibTransId="{9FC96D0E-D326-43C0-AF8C-C28ABCB094EE}"/>
    <dgm:cxn modelId="{B855F1A4-2DE6-4EDD-9716-944407CA04FE}" type="presOf" srcId="{106AC323-5F49-4688-A33A-A1CCE885AE99}" destId="{7969CDB9-383B-4016-9DE2-1D60F60A7001}" srcOrd="0" destOrd="0" presId="urn:microsoft.com/office/officeart/2005/8/layout/vList2"/>
    <dgm:cxn modelId="{1F1925C1-8E6D-4BDC-B8D1-C7809403C5BF}" type="presOf" srcId="{FCE5D5E4-8E30-4FAF-9A64-3AE67E8BA86C}" destId="{C746984B-F5FA-4D92-BFDA-F82108C4024F}" srcOrd="0" destOrd="0" presId="urn:microsoft.com/office/officeart/2005/8/layout/vList2"/>
    <dgm:cxn modelId="{88B155BF-660F-423C-9B27-03CACEC0D3D2}" srcId="{25F6F36B-C8BC-4017-9E3B-5D7D222BC223}" destId="{F5320E61-B339-4CFE-A0DE-079BD61CBF43}" srcOrd="2" destOrd="0" parTransId="{9FBA9CF4-5E6E-4DDF-A76D-A59F65E44706}" sibTransId="{45D123F7-CD5B-44BE-972F-9708C6642A1D}"/>
    <dgm:cxn modelId="{5E6DF2E2-6735-4527-AB1C-DB4F36133867}" type="presOf" srcId="{F5320E61-B339-4CFE-A0DE-079BD61CBF43}" destId="{30B132A1-4CE1-4A77-ABAE-0258E4CF18FE}" srcOrd="0" destOrd="0" presId="urn:microsoft.com/office/officeart/2005/8/layout/vList2"/>
    <dgm:cxn modelId="{D3A706CA-5C2B-4EA7-BC89-756AB255C816}" type="presOf" srcId="{C905EC15-D961-49EE-8F8E-1B84D531B22E}" destId="{B7E8DEAE-1A23-44A6-8B83-497959FB4D04}" srcOrd="0" destOrd="0" presId="urn:microsoft.com/office/officeart/2005/8/layout/vList2"/>
    <dgm:cxn modelId="{0184788A-A260-4129-834F-CF859F4F5AFF}" srcId="{25F6F36B-C8BC-4017-9E3B-5D7D222BC223}" destId="{FCE5D5E4-8E30-4FAF-9A64-3AE67E8BA86C}" srcOrd="3" destOrd="0" parTransId="{9E54DA19-A47D-49B1-AEB1-926CB176A89A}" sibTransId="{4E43D42B-D6BD-41FB-A617-800543F869AD}"/>
    <dgm:cxn modelId="{E1F5D0EC-B419-4A9A-8C19-F43B990BB576}" type="presOf" srcId="{25F6F36B-C8BC-4017-9E3B-5D7D222BC223}" destId="{38145022-E8A9-4360-A135-7AA4843C31A6}" srcOrd="0" destOrd="0" presId="urn:microsoft.com/office/officeart/2005/8/layout/vList2"/>
    <dgm:cxn modelId="{5F9424C0-AE8F-4E0A-B40D-9DF503A0D292}" srcId="{25F6F36B-C8BC-4017-9E3B-5D7D222BC223}" destId="{C905EC15-D961-49EE-8F8E-1B84D531B22E}" srcOrd="1" destOrd="0" parTransId="{A5E54C1E-8515-4115-B237-E81D2EF646C3}" sibTransId="{F0F4A0A2-0BE9-4A53-BB73-58F538D56E03}"/>
    <dgm:cxn modelId="{2A628EE6-8799-4ABD-972E-E5D7FEFEE6A4}" type="presParOf" srcId="{38145022-E8A9-4360-A135-7AA4843C31A6}" destId="{7969CDB9-383B-4016-9DE2-1D60F60A7001}" srcOrd="0" destOrd="0" presId="urn:microsoft.com/office/officeart/2005/8/layout/vList2"/>
    <dgm:cxn modelId="{E8A7C295-DD5D-408D-8554-BAFF591645CC}" type="presParOf" srcId="{38145022-E8A9-4360-A135-7AA4843C31A6}" destId="{3C73DCD8-2749-493F-9399-9D6A9BFAA08A}" srcOrd="1" destOrd="0" presId="urn:microsoft.com/office/officeart/2005/8/layout/vList2"/>
    <dgm:cxn modelId="{DBCA0321-83E9-4A84-A73C-DAA69C69C3E5}" type="presParOf" srcId="{38145022-E8A9-4360-A135-7AA4843C31A6}" destId="{B7E8DEAE-1A23-44A6-8B83-497959FB4D04}" srcOrd="2" destOrd="0" presId="urn:microsoft.com/office/officeart/2005/8/layout/vList2"/>
    <dgm:cxn modelId="{42830EE4-5BBC-4445-AA52-15B01DBFE82F}" type="presParOf" srcId="{38145022-E8A9-4360-A135-7AA4843C31A6}" destId="{8CD2A9D8-34EC-4A0C-A024-91E1C8C9B214}" srcOrd="3" destOrd="0" presId="urn:microsoft.com/office/officeart/2005/8/layout/vList2"/>
    <dgm:cxn modelId="{90BE7C29-09B4-4ABE-AEEC-4FAA5005DBF5}" type="presParOf" srcId="{38145022-E8A9-4360-A135-7AA4843C31A6}" destId="{30B132A1-4CE1-4A77-ABAE-0258E4CF18FE}" srcOrd="4" destOrd="0" presId="urn:microsoft.com/office/officeart/2005/8/layout/vList2"/>
    <dgm:cxn modelId="{13EEA911-EB81-498E-A170-AFBE7A697BE3}" type="presParOf" srcId="{38145022-E8A9-4360-A135-7AA4843C31A6}" destId="{ABCFFD73-2406-4435-A516-942CA96176F5}" srcOrd="5" destOrd="0" presId="urn:microsoft.com/office/officeart/2005/8/layout/vList2"/>
    <dgm:cxn modelId="{7D5CB781-CB94-499D-879E-BCC7873E9216}" type="presParOf" srcId="{38145022-E8A9-4360-A135-7AA4843C31A6}" destId="{C746984B-F5FA-4D92-BFDA-F82108C4024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32EC1-6F39-4228-9C36-C815B6E847D2}">
      <dsp:nvSpPr>
        <dsp:cNvPr id="0" name=""/>
        <dsp:cNvSpPr/>
      </dsp:nvSpPr>
      <dsp:spPr>
        <a:xfrm>
          <a:off x="0" y="0"/>
          <a:ext cx="8184337" cy="11958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smtClean="0">
              <a:solidFill>
                <a:schemeClr val="tx1"/>
              </a:solidFill>
            </a:rPr>
            <a:t>A. </a:t>
          </a:r>
          <a:r>
            <a:rPr lang="el-GR" sz="2800" kern="1200" smtClean="0">
              <a:solidFill>
                <a:schemeClr val="tx1"/>
              </a:solidFill>
            </a:rPr>
            <a:t> Η δημιουργία έργων στο ακαδημαϊκό περιβάλλον </a:t>
          </a:r>
          <a:endParaRPr lang="en-US" sz="2800" kern="1200" dirty="0">
            <a:solidFill>
              <a:schemeClr val="tx1"/>
            </a:solidFill>
          </a:endParaRPr>
        </a:p>
      </dsp:txBody>
      <dsp:txXfrm>
        <a:off x="35026" y="35026"/>
        <a:ext cx="6893906" cy="1125811"/>
      </dsp:txXfrm>
    </dsp:sp>
    <dsp:sp modelId="{C4555DE9-1149-4B03-8E64-8663FFC2168D}">
      <dsp:nvSpPr>
        <dsp:cNvPr id="0" name=""/>
        <dsp:cNvSpPr/>
      </dsp:nvSpPr>
      <dsp:spPr>
        <a:xfrm>
          <a:off x="722147" y="1395174"/>
          <a:ext cx="8184337" cy="11958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smtClean="0">
              <a:solidFill>
                <a:schemeClr val="tx1"/>
              </a:solidFill>
            </a:rPr>
            <a:t>B. </a:t>
          </a:r>
          <a:r>
            <a:rPr lang="el-GR" sz="2800" kern="1200" smtClean="0">
              <a:solidFill>
                <a:schemeClr val="tx1"/>
              </a:solidFill>
            </a:rPr>
            <a:t>Η ανοιχτή πρόσβαση, αναγκαίο συμπλήρωμα της πνευματικής ιδιοκτησίας</a:t>
          </a:r>
          <a:endParaRPr lang="en-US" sz="2800" kern="1200" dirty="0">
            <a:solidFill>
              <a:schemeClr val="tx1"/>
            </a:solidFill>
          </a:endParaRPr>
        </a:p>
      </dsp:txBody>
      <dsp:txXfrm>
        <a:off x="757173" y="1430200"/>
        <a:ext cx="6614826" cy="1125811"/>
      </dsp:txXfrm>
    </dsp:sp>
    <dsp:sp modelId="{6C08E84C-45D6-4C5D-BBD8-608DF9BFEDE4}">
      <dsp:nvSpPr>
        <dsp:cNvPr id="0" name=""/>
        <dsp:cNvSpPr/>
      </dsp:nvSpPr>
      <dsp:spPr>
        <a:xfrm>
          <a:off x="1444294" y="2790349"/>
          <a:ext cx="8184337" cy="11958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l-GR" sz="2800" kern="1200" smtClean="0">
              <a:solidFill>
                <a:schemeClr val="tx1"/>
              </a:solidFill>
            </a:rPr>
            <a:t>Γ. Τα όρια της ανοιχτής πρόσβασης </a:t>
          </a:r>
          <a:endParaRPr lang="en-US" sz="2800" kern="1200" dirty="0">
            <a:solidFill>
              <a:schemeClr val="tx1"/>
            </a:solidFill>
          </a:endParaRPr>
        </a:p>
      </dsp:txBody>
      <dsp:txXfrm>
        <a:off x="1479320" y="2825375"/>
        <a:ext cx="6614826" cy="1125811"/>
      </dsp:txXfrm>
    </dsp:sp>
    <dsp:sp modelId="{8CA1857A-0967-4E1D-93E1-AF36D21EB4C0}">
      <dsp:nvSpPr>
        <dsp:cNvPr id="0" name=""/>
        <dsp:cNvSpPr/>
      </dsp:nvSpPr>
      <dsp:spPr>
        <a:xfrm>
          <a:off x="7407025" y="906863"/>
          <a:ext cx="777311" cy="77731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7581920" y="906863"/>
        <a:ext cx="427521" cy="584927"/>
      </dsp:txXfrm>
    </dsp:sp>
    <dsp:sp modelId="{BEE7A6AA-E610-46CB-AB48-35AFF6DFFDC6}">
      <dsp:nvSpPr>
        <dsp:cNvPr id="0" name=""/>
        <dsp:cNvSpPr/>
      </dsp:nvSpPr>
      <dsp:spPr>
        <a:xfrm>
          <a:off x="8129173" y="2294065"/>
          <a:ext cx="777311" cy="77731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8304068" y="2294065"/>
        <a:ext cx="427521" cy="5849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06A12-5682-4965-B52D-C4EE4960EFC2}">
      <dsp:nvSpPr>
        <dsp:cNvPr id="0" name=""/>
        <dsp:cNvSpPr/>
      </dsp:nvSpPr>
      <dsp:spPr>
        <a:xfrm>
          <a:off x="0" y="162249"/>
          <a:ext cx="3340578" cy="20043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l-GR" sz="3200" b="1" kern="1200" dirty="0" smtClean="0"/>
            <a:t>Απουσία διατυπώσεων</a:t>
          </a:r>
          <a:endParaRPr lang="el-GR" sz="3200" b="1" kern="1200" dirty="0"/>
        </a:p>
      </dsp:txBody>
      <dsp:txXfrm>
        <a:off x="0" y="162249"/>
        <a:ext cx="3340578" cy="2004347"/>
      </dsp:txXfrm>
    </dsp:sp>
    <dsp:sp modelId="{7611E18D-42D1-4616-8358-F07124C36EF6}">
      <dsp:nvSpPr>
        <dsp:cNvPr id="0" name=""/>
        <dsp:cNvSpPr/>
      </dsp:nvSpPr>
      <dsp:spPr>
        <a:xfrm>
          <a:off x="3674636" y="162249"/>
          <a:ext cx="3340578" cy="200434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l-GR" sz="3200" b="1" kern="1200" dirty="0" smtClean="0"/>
            <a:t>Αδιάφορη η αξία/προορισμός του έργου</a:t>
          </a:r>
          <a:endParaRPr lang="el-GR" sz="3200" b="1" kern="1200" dirty="0"/>
        </a:p>
      </dsp:txBody>
      <dsp:txXfrm>
        <a:off x="3674636" y="162249"/>
        <a:ext cx="3340578" cy="2004347"/>
      </dsp:txXfrm>
    </dsp:sp>
    <dsp:sp modelId="{096F08F2-6ACB-4211-999F-127F1BAB7F74}">
      <dsp:nvSpPr>
        <dsp:cNvPr id="0" name=""/>
        <dsp:cNvSpPr/>
      </dsp:nvSpPr>
      <dsp:spPr>
        <a:xfrm>
          <a:off x="7349272" y="162249"/>
          <a:ext cx="3340578" cy="20043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l-GR" sz="3200" b="1" kern="1200" dirty="0" smtClean="0"/>
            <a:t>Κλειστός/αριθμός έργων</a:t>
          </a:r>
          <a:endParaRPr lang="el-GR" sz="3200" b="1" kern="1200" dirty="0"/>
        </a:p>
      </dsp:txBody>
      <dsp:txXfrm>
        <a:off x="7349272" y="162249"/>
        <a:ext cx="3340578" cy="2004347"/>
      </dsp:txXfrm>
    </dsp:sp>
    <dsp:sp modelId="{F1B6FA8F-842F-49FB-BE08-57905C3B4117}">
      <dsp:nvSpPr>
        <dsp:cNvPr id="0" name=""/>
        <dsp:cNvSpPr/>
      </dsp:nvSpPr>
      <dsp:spPr>
        <a:xfrm>
          <a:off x="0" y="2500654"/>
          <a:ext cx="3340578" cy="20043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l-GR" sz="3200" b="1" kern="1200" dirty="0" smtClean="0"/>
            <a:t>Υλική ενσωμάτωση</a:t>
          </a:r>
          <a:endParaRPr lang="el-GR" sz="3200" b="1" kern="1200" dirty="0"/>
        </a:p>
      </dsp:txBody>
      <dsp:txXfrm>
        <a:off x="0" y="2500654"/>
        <a:ext cx="3340578" cy="2004347"/>
      </dsp:txXfrm>
    </dsp:sp>
    <dsp:sp modelId="{57E47024-9EA2-434C-AE83-671CAA4F2A81}">
      <dsp:nvSpPr>
        <dsp:cNvPr id="0" name=""/>
        <dsp:cNvSpPr/>
      </dsp:nvSpPr>
      <dsp:spPr>
        <a:xfrm>
          <a:off x="3674636" y="2500654"/>
          <a:ext cx="3340578" cy="200434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l-GR" sz="3200" b="1" kern="1200" dirty="0" smtClean="0"/>
            <a:t>Διάκριση ιδέας/μορφής</a:t>
          </a:r>
          <a:endParaRPr lang="el-GR" sz="3200" b="1" kern="1200" dirty="0"/>
        </a:p>
      </dsp:txBody>
      <dsp:txXfrm>
        <a:off x="3674636" y="2500654"/>
        <a:ext cx="3340578" cy="2004347"/>
      </dsp:txXfrm>
    </dsp:sp>
    <dsp:sp modelId="{C6084018-6E39-4FC6-B451-C826ABCFA331}">
      <dsp:nvSpPr>
        <dsp:cNvPr id="0" name=""/>
        <dsp:cNvSpPr/>
      </dsp:nvSpPr>
      <dsp:spPr>
        <a:xfrm>
          <a:off x="7349272" y="2500654"/>
          <a:ext cx="3340578" cy="20043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l-GR" sz="3200" b="1" kern="1200" dirty="0" smtClean="0"/>
            <a:t>Πρωτοτυπία</a:t>
          </a:r>
          <a:endParaRPr lang="el-GR" sz="3200" b="1" kern="1200" dirty="0"/>
        </a:p>
      </dsp:txBody>
      <dsp:txXfrm>
        <a:off x="7349272" y="2500654"/>
        <a:ext cx="3340578" cy="20043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37B7A-2B56-4751-B6A2-5E367C0A7D08}">
      <dsp:nvSpPr>
        <dsp:cNvPr id="0" name=""/>
        <dsp:cNvSpPr/>
      </dsp:nvSpPr>
      <dsp:spPr>
        <a:xfrm>
          <a:off x="4489686" y="2379002"/>
          <a:ext cx="1993427" cy="199342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solidFill>
                <a:schemeClr val="tx2">
                  <a:lumMod val="65000"/>
                  <a:lumOff val="35000"/>
                </a:schemeClr>
              </a:solidFill>
            </a:rPr>
            <a:t>Μεταβίβαση στον εργοδότη</a:t>
          </a:r>
          <a:endParaRPr lang="en-US" sz="2000" kern="1200" dirty="0">
            <a:solidFill>
              <a:schemeClr val="tx2">
                <a:lumMod val="65000"/>
                <a:lumOff val="35000"/>
              </a:schemeClr>
            </a:solidFill>
          </a:endParaRPr>
        </a:p>
      </dsp:txBody>
      <dsp:txXfrm>
        <a:off x="4781617" y="2670933"/>
        <a:ext cx="1409565" cy="1409565"/>
      </dsp:txXfrm>
    </dsp:sp>
    <dsp:sp modelId="{20398890-6294-4F8E-B332-4AA2620EA985}">
      <dsp:nvSpPr>
        <dsp:cNvPr id="0" name=""/>
        <dsp:cNvSpPr/>
      </dsp:nvSpPr>
      <dsp:spPr>
        <a:xfrm rot="12900000">
          <a:off x="3204152" y="2029700"/>
          <a:ext cx="1531246" cy="568126"/>
        </a:xfrm>
        <a:prstGeom prst="lef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FA45D02-CBA4-4363-99AD-4469518AFAE0}">
      <dsp:nvSpPr>
        <dsp:cNvPr id="0" name=""/>
        <dsp:cNvSpPr/>
      </dsp:nvSpPr>
      <dsp:spPr>
        <a:xfrm>
          <a:off x="2395735" y="1117117"/>
          <a:ext cx="1893756" cy="151500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l-GR" sz="2300" b="1" u="none" kern="1200" dirty="0" smtClean="0"/>
            <a:t>Κατά τη διάρκεια της απασχόλησης</a:t>
          </a:r>
          <a:endParaRPr lang="en-US" sz="2300" u="none" kern="1200" dirty="0"/>
        </a:p>
      </dsp:txBody>
      <dsp:txXfrm>
        <a:off x="2440108" y="1161490"/>
        <a:ext cx="1805010" cy="1426259"/>
      </dsp:txXfrm>
    </dsp:sp>
    <dsp:sp modelId="{0A18302E-5ED8-450C-A154-F6A8DC4D7114}">
      <dsp:nvSpPr>
        <dsp:cNvPr id="0" name=""/>
        <dsp:cNvSpPr/>
      </dsp:nvSpPr>
      <dsp:spPr>
        <a:xfrm rot="16200000">
          <a:off x="4720776" y="1240195"/>
          <a:ext cx="1531246" cy="568126"/>
        </a:xfrm>
        <a:prstGeom prst="leftArrow">
          <a:avLst>
            <a:gd name="adj1" fmla="val 60000"/>
            <a:gd name="adj2" fmla="val 50000"/>
          </a:avLst>
        </a:prstGeom>
        <a:solidFill>
          <a:schemeClr val="accent2">
            <a:hueOff val="4089090"/>
            <a:satOff val="-9814"/>
            <a:lumOff val="3628"/>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FDB4049-EA1D-47DC-8C58-AA79F19DFDEE}">
      <dsp:nvSpPr>
        <dsp:cNvPr id="0" name=""/>
        <dsp:cNvSpPr/>
      </dsp:nvSpPr>
      <dsp:spPr>
        <a:xfrm>
          <a:off x="4539521" y="1133"/>
          <a:ext cx="1893756" cy="1515005"/>
        </a:xfrm>
        <a:prstGeom prst="roundRect">
          <a:avLst>
            <a:gd name="adj" fmla="val 10000"/>
          </a:avLst>
        </a:prstGeom>
        <a:gradFill rotWithShape="0">
          <a:gsLst>
            <a:gs pos="0">
              <a:schemeClr val="accent2">
                <a:hueOff val="4089090"/>
                <a:satOff val="-9814"/>
                <a:lumOff val="3628"/>
                <a:alphaOff val="0"/>
                <a:satMod val="103000"/>
                <a:lumMod val="102000"/>
                <a:tint val="94000"/>
              </a:schemeClr>
            </a:gs>
            <a:gs pos="50000">
              <a:schemeClr val="accent2">
                <a:hueOff val="4089090"/>
                <a:satOff val="-9814"/>
                <a:lumOff val="3628"/>
                <a:alphaOff val="0"/>
                <a:satMod val="110000"/>
                <a:lumMod val="100000"/>
                <a:shade val="100000"/>
              </a:schemeClr>
            </a:gs>
            <a:gs pos="100000">
              <a:schemeClr val="accent2">
                <a:hueOff val="4089090"/>
                <a:satOff val="-9814"/>
                <a:lumOff val="36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l-GR" sz="2300" b="1" kern="1200" dirty="0" smtClean="0"/>
            <a:t>Ως μέρος των καθηκόντων </a:t>
          </a:r>
          <a:endParaRPr lang="en-US" sz="2300" b="1" kern="1200" dirty="0"/>
        </a:p>
      </dsp:txBody>
      <dsp:txXfrm>
        <a:off x="4583894" y="45506"/>
        <a:ext cx="1805010" cy="1426259"/>
      </dsp:txXfrm>
    </dsp:sp>
    <dsp:sp modelId="{96B732EB-4730-440A-BC6C-60322B030AAD}">
      <dsp:nvSpPr>
        <dsp:cNvPr id="0" name=""/>
        <dsp:cNvSpPr/>
      </dsp:nvSpPr>
      <dsp:spPr>
        <a:xfrm rot="19500000">
          <a:off x="6237401" y="2029700"/>
          <a:ext cx="1531246" cy="568126"/>
        </a:xfrm>
        <a:prstGeom prst="leftArrow">
          <a:avLst>
            <a:gd name="adj1" fmla="val 60000"/>
            <a:gd name="adj2" fmla="val 50000"/>
          </a:avLst>
        </a:prstGeom>
        <a:solidFill>
          <a:schemeClr val="accent2">
            <a:hueOff val="8178181"/>
            <a:satOff val="-19628"/>
            <a:lumOff val="7255"/>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3E6FAC7-B13A-499E-BD4B-19AB2B7C5C1D}">
      <dsp:nvSpPr>
        <dsp:cNvPr id="0" name=""/>
        <dsp:cNvSpPr/>
      </dsp:nvSpPr>
      <dsp:spPr>
        <a:xfrm>
          <a:off x="6683308" y="1117117"/>
          <a:ext cx="1893756" cy="1515005"/>
        </a:xfrm>
        <a:prstGeom prst="roundRect">
          <a:avLst>
            <a:gd name="adj" fmla="val 10000"/>
          </a:avLst>
        </a:prstGeom>
        <a:gradFill rotWithShape="0">
          <a:gsLst>
            <a:gs pos="0">
              <a:schemeClr val="accent2">
                <a:hueOff val="8178181"/>
                <a:satOff val="-19628"/>
                <a:lumOff val="7255"/>
                <a:alphaOff val="0"/>
                <a:satMod val="103000"/>
                <a:lumMod val="102000"/>
                <a:tint val="94000"/>
              </a:schemeClr>
            </a:gs>
            <a:gs pos="50000">
              <a:schemeClr val="accent2">
                <a:hueOff val="8178181"/>
                <a:satOff val="-19628"/>
                <a:lumOff val="7255"/>
                <a:alphaOff val="0"/>
                <a:satMod val="110000"/>
                <a:lumMod val="100000"/>
                <a:shade val="100000"/>
              </a:schemeClr>
            </a:gs>
            <a:gs pos="100000">
              <a:schemeClr val="accent2">
                <a:hueOff val="8178181"/>
                <a:satOff val="-19628"/>
                <a:lumOff val="725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l-GR" sz="2300" b="1" kern="1200" dirty="0" smtClean="0"/>
            <a:t>Δυνάμει της σύμβασης απασχόλησης</a:t>
          </a:r>
          <a:endParaRPr lang="en-US" sz="2300" b="1" kern="1200" dirty="0"/>
        </a:p>
      </dsp:txBody>
      <dsp:txXfrm>
        <a:off x="6727681" y="1161490"/>
        <a:ext cx="1805010" cy="14262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0F9D1-5845-4390-A714-8C1ED26F4C4E}">
      <dsp:nvSpPr>
        <dsp:cNvPr id="0" name=""/>
        <dsp:cNvSpPr/>
      </dsp:nvSpPr>
      <dsp:spPr>
        <a:xfrm>
          <a:off x="0" y="0"/>
          <a:ext cx="4409961" cy="4409961"/>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181709E-B04E-4A7D-AE15-5E1655BF45B7}">
      <dsp:nvSpPr>
        <dsp:cNvPr id="0" name=""/>
        <dsp:cNvSpPr/>
      </dsp:nvSpPr>
      <dsp:spPr>
        <a:xfrm>
          <a:off x="2204980" y="0"/>
          <a:ext cx="9786721" cy="4409961"/>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l-GR" sz="2600" kern="1200" smtClean="0"/>
            <a:t>Η ανάπτυξη ερευνητικής δραστηριότητας είναι υποχρέωση που υπάγεται στην ευρύτερη έννοια του υπηρεσιακού του καθήκοντος</a:t>
          </a:r>
          <a:endParaRPr lang="en-US" sz="2600" kern="1200"/>
        </a:p>
      </dsp:txBody>
      <dsp:txXfrm>
        <a:off x="2204980" y="0"/>
        <a:ext cx="9786721" cy="937116"/>
      </dsp:txXfrm>
    </dsp:sp>
    <dsp:sp modelId="{B61EC9EC-A19F-4DE8-958B-AA08A71FDE3E}">
      <dsp:nvSpPr>
        <dsp:cNvPr id="0" name=""/>
        <dsp:cNvSpPr/>
      </dsp:nvSpPr>
      <dsp:spPr>
        <a:xfrm>
          <a:off x="578807" y="937116"/>
          <a:ext cx="3252346" cy="3252346"/>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E7A810C-00B1-4F5F-938C-2E7745458BE8}">
      <dsp:nvSpPr>
        <dsp:cNvPr id="0" name=""/>
        <dsp:cNvSpPr/>
      </dsp:nvSpPr>
      <dsp:spPr>
        <a:xfrm>
          <a:off x="2204980" y="937116"/>
          <a:ext cx="9786721" cy="3252346"/>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l-GR" sz="2600" kern="1200" smtClean="0"/>
            <a:t>Η δημιουργία ερευνητικού έργου αποτελεί κριτήριο για την αξιολόγηση και προϋπόθεση για την ανέλιξη των ακαδημαϊκών. </a:t>
          </a:r>
          <a:endParaRPr lang="en-US" sz="2600" kern="1200"/>
        </a:p>
      </dsp:txBody>
      <dsp:txXfrm>
        <a:off x="2204980" y="937116"/>
        <a:ext cx="9786721" cy="937116"/>
      </dsp:txXfrm>
    </dsp:sp>
    <dsp:sp modelId="{FD628CD9-1B8E-4292-B75B-7EA598A2DC3F}">
      <dsp:nvSpPr>
        <dsp:cNvPr id="0" name=""/>
        <dsp:cNvSpPr/>
      </dsp:nvSpPr>
      <dsp:spPr>
        <a:xfrm>
          <a:off x="1157614" y="1874233"/>
          <a:ext cx="2094731" cy="2094731"/>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2298C10-1183-4488-8786-75FCF2C447B3}">
      <dsp:nvSpPr>
        <dsp:cNvPr id="0" name=""/>
        <dsp:cNvSpPr/>
      </dsp:nvSpPr>
      <dsp:spPr>
        <a:xfrm>
          <a:off x="2204980" y="1874233"/>
          <a:ext cx="9786721" cy="2094731"/>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l-GR" sz="2600" kern="1200" smtClean="0"/>
            <a:t>Οι πραγματικές συνθήκες της δημιουργίας του το απομακρύνουν από την σφαίρα της εκτέλεσης υπηρεσίας</a:t>
          </a:r>
          <a:endParaRPr lang="en-US" sz="2600" kern="1200"/>
        </a:p>
      </dsp:txBody>
      <dsp:txXfrm>
        <a:off x="2204980" y="1874233"/>
        <a:ext cx="9786721" cy="937116"/>
      </dsp:txXfrm>
    </dsp:sp>
    <dsp:sp modelId="{7F1B7C20-A586-4E11-AB01-4ACB1C6EEDE2}">
      <dsp:nvSpPr>
        <dsp:cNvPr id="0" name=""/>
        <dsp:cNvSpPr/>
      </dsp:nvSpPr>
      <dsp:spPr>
        <a:xfrm>
          <a:off x="1736422" y="2811350"/>
          <a:ext cx="937116" cy="937116"/>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BE0057F-4924-47E9-8E91-4CABD46F1E6D}">
      <dsp:nvSpPr>
        <dsp:cNvPr id="0" name=""/>
        <dsp:cNvSpPr/>
      </dsp:nvSpPr>
      <dsp:spPr>
        <a:xfrm>
          <a:off x="2204980" y="2811350"/>
          <a:ext cx="9786721" cy="937116"/>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l-GR" sz="2600" kern="1200" smtClean="0"/>
            <a:t>Η ελευθερία της δημιουργίας ερευνητικού έργου εντάσσεται στον πυρήνα της ακαδημαϊκής ελευθερίας</a:t>
          </a:r>
          <a:endParaRPr lang="en-US" sz="2600" kern="1200"/>
        </a:p>
      </dsp:txBody>
      <dsp:txXfrm>
        <a:off x="2204980" y="2811350"/>
        <a:ext cx="9786721" cy="9371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F42D1-9D24-4CE5-9128-CEBF17230379}">
      <dsp:nvSpPr>
        <dsp:cNvPr id="0" name=""/>
        <dsp:cNvSpPr/>
      </dsp:nvSpPr>
      <dsp:spPr>
        <a:xfrm>
          <a:off x="1175" y="923519"/>
          <a:ext cx="4278347" cy="213917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rtl="0">
            <a:lnSpc>
              <a:spcPct val="90000"/>
            </a:lnSpc>
            <a:spcBef>
              <a:spcPct val="0"/>
            </a:spcBef>
            <a:spcAft>
              <a:spcPct val="35000"/>
            </a:spcAft>
          </a:pPr>
          <a:r>
            <a:rPr lang="el-GR" sz="2700" kern="1200" dirty="0" smtClean="0"/>
            <a:t>Έργα που </a:t>
          </a:r>
          <a:r>
            <a:rPr lang="el-GR" sz="2700" b="1" kern="1200" dirty="0" smtClean="0"/>
            <a:t>ήδη δημοσιεύτηκαν </a:t>
          </a:r>
          <a:r>
            <a:rPr lang="el-GR" sz="2700" kern="1200" dirty="0" smtClean="0"/>
            <a:t>: ανήκουν στους εκδότες και χρειάζεται ειδική συμφωνία  </a:t>
          </a:r>
          <a:endParaRPr lang="en-US" sz="2700" kern="1200" dirty="0"/>
        </a:p>
      </dsp:txBody>
      <dsp:txXfrm>
        <a:off x="63829" y="986173"/>
        <a:ext cx="4153039" cy="2013865"/>
      </dsp:txXfrm>
    </dsp:sp>
    <dsp:sp modelId="{351942D3-E56B-4A64-8940-B7CBD4D1B60A}">
      <dsp:nvSpPr>
        <dsp:cNvPr id="0" name=""/>
        <dsp:cNvSpPr/>
      </dsp:nvSpPr>
      <dsp:spPr>
        <a:xfrm>
          <a:off x="5349109" y="923519"/>
          <a:ext cx="4278347" cy="213917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rtl="0">
            <a:lnSpc>
              <a:spcPct val="90000"/>
            </a:lnSpc>
            <a:spcBef>
              <a:spcPct val="0"/>
            </a:spcBef>
            <a:spcAft>
              <a:spcPct val="35000"/>
            </a:spcAft>
          </a:pPr>
          <a:r>
            <a:rPr lang="el-GR" sz="2700" b="1" kern="1200" dirty="0" smtClean="0"/>
            <a:t>Μελλοντικά</a:t>
          </a:r>
          <a:r>
            <a:rPr lang="el-GR" sz="2700" kern="1200" dirty="0" smtClean="0"/>
            <a:t> έργα : ο δημιουργός επιλέγει (π.χ. </a:t>
          </a:r>
          <a:r>
            <a:rPr lang="en-US" sz="2700" kern="1200" dirty="0" smtClean="0"/>
            <a:t>Sherpa /Romeo</a:t>
          </a:r>
          <a:r>
            <a:rPr lang="el-GR" sz="2700" kern="1200" dirty="0" smtClean="0"/>
            <a:t>) </a:t>
          </a:r>
          <a:endParaRPr lang="en-US" sz="2700" kern="1200" dirty="0"/>
        </a:p>
      </dsp:txBody>
      <dsp:txXfrm>
        <a:off x="5411763" y="986173"/>
        <a:ext cx="4153039" cy="20138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9CDB9-383B-4016-9DE2-1D60F60A7001}">
      <dsp:nvSpPr>
        <dsp:cNvPr id="0" name=""/>
        <dsp:cNvSpPr/>
      </dsp:nvSpPr>
      <dsp:spPr>
        <a:xfrm>
          <a:off x="0" y="3564"/>
          <a:ext cx="10451592" cy="107257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l-GR" sz="2700" kern="1200" dirty="0" smtClean="0"/>
            <a:t>Ρήτρα της “δίκαιης χρήσης» </a:t>
          </a:r>
          <a:endParaRPr lang="el-GR" sz="2700" kern="1200" dirty="0"/>
        </a:p>
      </dsp:txBody>
      <dsp:txXfrm>
        <a:off x="52359" y="55923"/>
        <a:ext cx="10346874" cy="967861"/>
      </dsp:txXfrm>
    </dsp:sp>
    <dsp:sp modelId="{B7E8DEAE-1A23-44A6-8B83-497959FB4D04}">
      <dsp:nvSpPr>
        <dsp:cNvPr id="0" name=""/>
        <dsp:cNvSpPr/>
      </dsp:nvSpPr>
      <dsp:spPr>
        <a:xfrm>
          <a:off x="0" y="1153903"/>
          <a:ext cx="10451592" cy="107257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l-GR" sz="2700" kern="1200" smtClean="0"/>
            <a:t>Παράθεση αποσπασμάτων</a:t>
          </a:r>
          <a:endParaRPr lang="el-GR" sz="2700" kern="1200"/>
        </a:p>
      </dsp:txBody>
      <dsp:txXfrm>
        <a:off x="52359" y="1206262"/>
        <a:ext cx="10346874" cy="967861"/>
      </dsp:txXfrm>
    </dsp:sp>
    <dsp:sp modelId="{30B132A1-4CE1-4A77-ABAE-0258E4CF18FE}">
      <dsp:nvSpPr>
        <dsp:cNvPr id="0" name=""/>
        <dsp:cNvSpPr/>
      </dsp:nvSpPr>
      <dsp:spPr>
        <a:xfrm>
          <a:off x="0" y="2304243"/>
          <a:ext cx="10451592" cy="107257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l-GR" sz="2700" kern="1200" smtClean="0"/>
            <a:t>Χρήση έργων χάριν παραδείγματος κατά τη διδασκαλία ή την επιστημονική έρευνα</a:t>
          </a:r>
          <a:endParaRPr lang="el-GR" sz="2700" kern="1200"/>
        </a:p>
      </dsp:txBody>
      <dsp:txXfrm>
        <a:off x="52359" y="2356602"/>
        <a:ext cx="10346874" cy="967861"/>
      </dsp:txXfrm>
    </dsp:sp>
    <dsp:sp modelId="{C746984B-F5FA-4D92-BFDA-F82108C4024F}">
      <dsp:nvSpPr>
        <dsp:cNvPr id="0" name=""/>
        <dsp:cNvSpPr/>
      </dsp:nvSpPr>
      <dsp:spPr>
        <a:xfrm>
          <a:off x="0" y="3454582"/>
          <a:ext cx="10451592" cy="107257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l-GR" sz="2700" kern="1200" smtClean="0"/>
            <a:t>Η συμπερίληψη έργου σε συλλογή έργων υπό τύπο επεξηγήσεως για διδακτικούς σκοπούς </a:t>
          </a:r>
          <a:endParaRPr lang="el-GR" sz="2700" kern="1200"/>
        </a:p>
      </dsp:txBody>
      <dsp:txXfrm>
        <a:off x="52359" y="3506941"/>
        <a:ext cx="10346874" cy="96786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l-GR"/>
              <a:t>3/11/2017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l-GR"/>
              <a:t>3/11/2017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DED491D0-8E1B-49C7-849B-A28568D94497}" type="slidenum">
              <a:rPr lang="el-GR" smtClean="0"/>
              <a:t>19</a:t>
            </a:fld>
            <a:endParaRPr lang="el-GR"/>
          </a:p>
        </p:txBody>
      </p:sp>
    </p:spTree>
    <p:extLst>
      <p:ext uri="{BB962C8B-B14F-4D97-AF65-F5344CB8AC3E}">
        <p14:creationId xmlns:p14="http://schemas.microsoft.com/office/powerpoint/2010/main" val="2682385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Date Placeholder 10"/>
          <p:cNvSpPr>
            <a:spLocks noGrp="1"/>
          </p:cNvSpPr>
          <p:nvPr>
            <p:ph type="dt" sz="half" idx="10"/>
          </p:nvPr>
        </p:nvSpPr>
        <p:spPr/>
        <p:txBody>
          <a:bodyPr/>
          <a:lstStyle/>
          <a:p>
            <a:fld id="{C243DDFB-9B0C-4AB1-A06D-ADC79BB5CF44}" type="datetime1">
              <a:rPr lang="el-GR" smtClean="0"/>
              <a:t>3/11/2017</a:t>
            </a:fld>
            <a:endParaRPr/>
          </a:p>
        </p:txBody>
      </p:sp>
      <p:sp>
        <p:nvSpPr>
          <p:cNvPr id="12" name="Footer Placeholder 11"/>
          <p:cNvSpPr>
            <a:spLocks noGrp="1"/>
          </p:cNvSpPr>
          <p:nvPr>
            <p:ph type="ftr" sz="quarter" idx="11"/>
          </p:nvPr>
        </p:nvSpPr>
        <p:spPr/>
        <p:txBody>
          <a:bodyPr/>
          <a:lstStyle/>
          <a:p>
            <a:endParaRPr/>
          </a:p>
        </p:txBody>
      </p:sp>
      <p:sp>
        <p:nvSpPr>
          <p:cNvPr id="13" name="Slide Number Placeholder 12"/>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566FD57-4731-4855-AC77-DFC15CE3D8F7}" type="datetime1">
              <a:rPr lang="el-GR" smtClean="0"/>
              <a:t>3/11/2017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78199" y="462249"/>
            <a:ext cx="9693088" cy="57147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378199" y="6356350"/>
            <a:ext cx="1971947" cy="365125"/>
          </a:xfrm>
        </p:spPr>
        <p:txBody>
          <a:bodyPr/>
          <a:lstStyle/>
          <a:p>
            <a:fld id="{D6398ED9-41EE-4092-9D34-0EC2A2A05027}" type="datetime1">
              <a:rPr lang="el-GR" smtClean="0"/>
              <a:t>3/11/2017</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266348" y="462249"/>
            <a:ext cx="1370886" cy="5714714"/>
          </a:xfrm>
        </p:spPr>
        <p:txBody>
          <a:bodyPr vert="eaVert"/>
          <a:lstStyle/>
          <a:p>
            <a:r>
              <a:rPr lang="en-US" smtClean="0"/>
              <a:t>Click to edit Master title style</a:t>
            </a:r>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1016000" y="762000"/>
            <a:ext cx="10566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1117601" y="2362201"/>
            <a:ext cx="5027084" cy="37242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6347884" y="2362201"/>
            <a:ext cx="5027083" cy="37242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1"/>
          <p:cNvSpPr>
            <a:spLocks noGrp="1" noChangeArrowheads="1"/>
          </p:cNvSpPr>
          <p:nvPr>
            <p:ph type="dt" sz="half" idx="10"/>
          </p:nvPr>
        </p:nvSpPr>
        <p:spPr>
          <a:ln/>
        </p:spPr>
        <p:txBody>
          <a:bodyPr/>
          <a:lstStyle>
            <a:lvl1pPr>
              <a:defRPr/>
            </a:lvl1pPr>
          </a:lstStyle>
          <a:p>
            <a:pPr>
              <a:defRPr/>
            </a:pPr>
            <a:endParaRPr lang="el-GR"/>
          </a:p>
        </p:txBody>
      </p:sp>
      <p:sp>
        <p:nvSpPr>
          <p:cNvPr id="6" name="Rectangle 12"/>
          <p:cNvSpPr>
            <a:spLocks noGrp="1" noChangeArrowheads="1"/>
          </p:cNvSpPr>
          <p:nvPr>
            <p:ph type="ftr" sz="quarter" idx="11"/>
          </p:nvPr>
        </p:nvSpPr>
        <p:spPr>
          <a:ln/>
        </p:spPr>
        <p:txBody>
          <a:bodyPr/>
          <a:lstStyle>
            <a:lvl1pPr>
              <a:defRPr/>
            </a:lvl1pPr>
          </a:lstStyle>
          <a:p>
            <a:pPr>
              <a:defRPr/>
            </a:pPr>
            <a:endParaRPr lang="el-GR"/>
          </a:p>
        </p:txBody>
      </p:sp>
      <p:sp>
        <p:nvSpPr>
          <p:cNvPr id="7" name="Rectangle 13"/>
          <p:cNvSpPr>
            <a:spLocks noGrp="1" noChangeArrowheads="1"/>
          </p:cNvSpPr>
          <p:nvPr>
            <p:ph type="sldNum" sz="quarter" idx="12"/>
          </p:nvPr>
        </p:nvSpPr>
        <p:spPr>
          <a:ln/>
        </p:spPr>
        <p:txBody>
          <a:bodyPr/>
          <a:lstStyle>
            <a:lvl1pPr>
              <a:defRPr/>
            </a:lvl1pPr>
          </a:lstStyle>
          <a:p>
            <a:pPr>
              <a:defRPr/>
            </a:pPr>
            <a:fld id="{2FA25E27-FD27-4E9D-9144-E2561049EAE7}" type="slidenum">
              <a:rPr lang="el-GR"/>
              <a:pPr>
                <a:defRPr/>
              </a:pPr>
              <a:t>‹#›</a:t>
            </a:fld>
            <a:endParaRPr lang="el-GR"/>
          </a:p>
        </p:txBody>
      </p:sp>
    </p:spTree>
    <p:extLst>
      <p:ext uri="{BB962C8B-B14F-4D97-AF65-F5344CB8AC3E}">
        <p14:creationId xmlns:p14="http://schemas.microsoft.com/office/powerpoint/2010/main" val="80423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9FFEC5B-01F8-4960-B5C2-3FCE34785BDB}" type="datetime1">
              <a:rPr lang="el-GR" smtClean="0"/>
              <a:t>3/11/2017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76B7AE-E237-4904-AE60-488E7F2FE3FB}" type="datetime1">
              <a:rPr lang="el-GR" smtClean="0"/>
              <a:t>3/11/2017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05F9A2A-4E9D-4DDC-A78D-C07AD09FD8EE}" type="datetime1">
              <a:rPr lang="el-GR" smtClean="0"/>
              <a:t>3/11/2017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1315701D-CB9D-4938-8A94-DD3B865794F5}" type="datetime1">
              <a:rPr lang="el-GR" smtClean="0"/>
              <a:t>3/11/2017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F39FFE0-0EE4-4B69-B3DE-3C420AE4037D}" type="datetime1">
              <a:rPr lang="el-GR" smtClean="0"/>
              <a:t>3/11/2017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9889D-6381-4526-93BD-1FD7842A2663}" type="datetime1">
              <a:rPr lang="el-GR" smtClean="0"/>
              <a:t>3/11/2017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3" name="Content Placeholder 2"/>
          <p:cNvSpPr>
            <a:spLocks noGrp="1"/>
          </p:cNvSpPr>
          <p:nvPr>
            <p:ph idx="1"/>
          </p:nvPr>
        </p:nvSpPr>
        <p:spPr>
          <a:xfrm>
            <a:off x="5518896" y="2465294"/>
            <a:ext cx="5389895" cy="4392706"/>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5A7C1B-450B-451C-9E95-6C5C6C7969FE}" type="datetime1">
              <a:rPr lang="el-GR" smtClean="0"/>
              <a:t>3/11/2017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3" name="Picture Placeholder 2"/>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750D85-A03F-4F96-AFE0-98D7B540B627}" type="datetime1">
              <a:rPr lang="el-GR" smtClean="0"/>
              <a:t>3/11/2017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E9518-680A-4E59-8956-3814D8D2EB32}" type="datetime1">
              <a:rPr lang="el-GR" smtClean="0"/>
              <a:t>3/11/2017</a:t>
            </a:fld>
            <a:endParaRPr/>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66BE7-899D-4075-917F-DBDE33B6B692}" type="slidenum">
              <a:rPr/>
              <a:t>‹#›</a:t>
            </a:fld>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l-GR" dirty="0"/>
              <a:t>Πνευματική ιδιοκτησία στο ακαδημαϊκό περιβάλλον και ανοιχτή πρόσβαση </a:t>
            </a:r>
            <a:endParaRPr lang="en-US" dirty="0"/>
          </a:p>
        </p:txBody>
      </p:sp>
      <p:sp>
        <p:nvSpPr>
          <p:cNvPr id="3" name="Subtitle 2"/>
          <p:cNvSpPr>
            <a:spLocks noGrp="1"/>
          </p:cNvSpPr>
          <p:nvPr>
            <p:ph type="subTitle" idx="1"/>
          </p:nvPr>
        </p:nvSpPr>
        <p:spPr/>
        <p:txBody>
          <a:bodyPr>
            <a:normAutofit/>
          </a:bodyPr>
          <a:lstStyle/>
          <a:p>
            <a:r>
              <a:rPr lang="el-GR" dirty="0" smtClean="0"/>
              <a:t>Τατιάνα- Ελένη</a:t>
            </a:r>
            <a:r>
              <a:rPr lang="en-US" dirty="0" smtClean="0"/>
              <a:t> </a:t>
            </a:r>
            <a:r>
              <a:rPr lang="el-GR" dirty="0" smtClean="0"/>
              <a:t>Συνοδινού, Αναπληρώτρια Καθηγήτρια</a:t>
            </a:r>
          </a:p>
          <a:p>
            <a:r>
              <a:rPr lang="en-US" dirty="0" smtClean="0"/>
              <a:t>synodinou.eleni-tatiani@ucy.ac.cy</a:t>
            </a:r>
            <a:endParaRPr lang="en-US" dirty="0"/>
          </a:p>
        </p:txBody>
      </p:sp>
      <p:sp>
        <p:nvSpPr>
          <p:cNvPr id="4" name="Slide Number Placeholder 3"/>
          <p:cNvSpPr>
            <a:spLocks noGrp="1"/>
          </p:cNvSpPr>
          <p:nvPr>
            <p:ph type="sldNum" sz="quarter" idx="12"/>
          </p:nvPr>
        </p:nvSpPr>
        <p:spPr/>
        <p:txBody>
          <a:bodyPr/>
          <a:lstStyle/>
          <a:p>
            <a:fld id="{BD266BE7-899D-4075-917F-DBDE33B6B692}" type="slidenum">
              <a:rPr lang="el-GR" smtClean="0"/>
              <a:t>1</a:t>
            </a:fld>
            <a:endParaRPr lang="el-G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Ποιος έχει τα δικαιώματα;</a:t>
            </a:r>
            <a:endParaRPr lang="el-GR"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el-GR" sz="2400" dirty="0"/>
              <a:t>Βάσει του κανόνα του άρθρου 11 του Ν. 59/1976, όταν η δημιουργία ενός έργου πραγματοποιείται κατά τη διάρκεια της απασχολήσεως του δημιουργού </a:t>
            </a:r>
            <a:r>
              <a:rPr lang="el-GR" sz="2400" b="1" dirty="0">
                <a:solidFill>
                  <a:schemeClr val="accent1">
                    <a:lumMod val="75000"/>
                  </a:schemeClr>
                </a:solidFill>
              </a:rPr>
              <a:t>ως μέρος των καθηκόντων του </a:t>
            </a:r>
            <a:r>
              <a:rPr lang="el-GR" sz="2400" dirty="0"/>
              <a:t>δυνάμει της σύμβασης απασχόλησης το δικαίωμα πνευματικής ιδιοκτησίας </a:t>
            </a:r>
            <a:r>
              <a:rPr lang="el-GR" sz="2400" b="1" dirty="0">
                <a:solidFill>
                  <a:schemeClr val="accent1">
                    <a:lumMod val="75000"/>
                  </a:schemeClr>
                </a:solidFill>
              </a:rPr>
              <a:t>λογίζεται ως μεταβιβασθέν στον εργοδότη του δημιουργού</a:t>
            </a:r>
            <a:r>
              <a:rPr lang="el-GR" sz="2400" dirty="0"/>
              <a:t>, εκτός αντίθετης συμφωνίας, η οποία αποκλείει ή περιορίζει αυτήν την μεταβίβαση. </a:t>
            </a:r>
          </a:p>
        </p:txBody>
      </p:sp>
      <p:sp>
        <p:nvSpPr>
          <p:cNvPr id="4" name="Slide Number Placeholder 3"/>
          <p:cNvSpPr>
            <a:spLocks noGrp="1"/>
          </p:cNvSpPr>
          <p:nvPr>
            <p:ph type="sldNum" sz="quarter" idx="12"/>
          </p:nvPr>
        </p:nvSpPr>
        <p:spPr/>
        <p:txBody>
          <a:bodyPr/>
          <a:lstStyle/>
          <a:p>
            <a:fld id="{BD266BE7-899D-4075-917F-DBDE33B6B692}" type="slidenum">
              <a:rPr lang="el-GR" smtClean="0"/>
              <a:t>10</a:t>
            </a:fld>
            <a:endParaRPr lang="el-GR"/>
          </a:p>
        </p:txBody>
      </p:sp>
    </p:spTree>
    <p:extLst>
      <p:ext uri="{BB962C8B-B14F-4D97-AF65-F5344CB8AC3E}">
        <p14:creationId xmlns:p14="http://schemas.microsoft.com/office/powerpoint/2010/main" val="35415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Προϋποθέσεις μεταβίβασης στον εργοδότη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3329811"/>
              </p:ext>
            </p:extLst>
          </p:nvPr>
        </p:nvGraphicFramePr>
        <p:xfrm>
          <a:off x="656493" y="2092570"/>
          <a:ext cx="109728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859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6 - Θέση αριθμού διαφάνειας"/>
          <p:cNvSpPr>
            <a:spLocks noGrp="1"/>
          </p:cNvSpPr>
          <p:nvPr>
            <p:ph type="sldNum" sz="quarter" idx="12"/>
          </p:nvPr>
        </p:nvSpPr>
        <p:spPr>
          <a:noFill/>
        </p:spPr>
        <p:txBody>
          <a:bodyPr/>
          <a:lstStyle/>
          <a:p>
            <a:fld id="{0A319D52-E82A-4B5E-B954-18313E7B610D}" type="slidenum">
              <a:rPr lang="el-GR"/>
              <a:pPr/>
              <a:t>12</a:t>
            </a:fld>
            <a:endParaRPr lang="el-GR"/>
          </a:p>
        </p:txBody>
      </p:sp>
      <p:sp>
        <p:nvSpPr>
          <p:cNvPr id="8195" name="AutoShape 2"/>
          <p:cNvSpPr>
            <a:spLocks noGrp="1" noChangeArrowheads="1"/>
          </p:cNvSpPr>
          <p:nvPr>
            <p:ph type="title"/>
          </p:nvPr>
        </p:nvSpPr>
        <p:spPr/>
        <p:txBody>
          <a:bodyPr/>
          <a:lstStyle/>
          <a:p>
            <a:pPr eaLnBrk="1" hangingPunct="1"/>
            <a:r>
              <a:rPr lang="el-GR" sz="3200" dirty="0"/>
              <a:t>Το </a:t>
            </a:r>
            <a:r>
              <a:rPr lang="el-GR" sz="3200" dirty="0" smtClean="0"/>
              <a:t> </a:t>
            </a:r>
            <a:r>
              <a:rPr lang="el-GR" sz="3200" dirty="0"/>
              <a:t>ερευνητικό </a:t>
            </a:r>
            <a:r>
              <a:rPr lang="el-GR" sz="3200" dirty="0" smtClean="0"/>
              <a:t>έργο των ακαδημαϊκών </a:t>
            </a:r>
            <a:endParaRPr lang="el-GR" sz="3200" dirty="0"/>
          </a:p>
        </p:txBody>
      </p:sp>
      <p:graphicFrame>
        <p:nvGraphicFramePr>
          <p:cNvPr id="2" name="Diagram 1"/>
          <p:cNvGraphicFramePr/>
          <p:nvPr>
            <p:extLst>
              <p:ext uri="{D42A27DB-BD31-4B8C-83A1-F6EECF244321}">
                <p14:modId xmlns:p14="http://schemas.microsoft.com/office/powerpoint/2010/main" val="4052724485"/>
              </p:ext>
            </p:extLst>
          </p:nvPr>
        </p:nvGraphicFramePr>
        <p:xfrm>
          <a:off x="418012" y="2233749"/>
          <a:ext cx="11991702" cy="4409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066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ΧΑΡΤΗΣ</a:t>
            </a:r>
            <a:r>
              <a:rPr lang="en-US" dirty="0" smtClean="0"/>
              <a:t> </a:t>
            </a:r>
            <a:r>
              <a:rPr lang="el-GR" dirty="0" smtClean="0"/>
              <a:t>ΤΩΝ</a:t>
            </a:r>
            <a:r>
              <a:rPr lang="en-US" dirty="0" smtClean="0"/>
              <a:t> </a:t>
            </a:r>
            <a:r>
              <a:rPr lang="el-GR" dirty="0" smtClean="0"/>
              <a:t>ΘΕΜΕΛΙΩΔΩΝ</a:t>
            </a:r>
            <a:r>
              <a:rPr lang="en-US" dirty="0" smtClean="0"/>
              <a:t> </a:t>
            </a:r>
            <a:r>
              <a:rPr lang="el-GR" dirty="0" smtClean="0"/>
              <a:t>ΔΙΚΑΙΩΜΑΤΩΝ</a:t>
            </a:r>
            <a:r>
              <a:rPr lang="en-US" dirty="0" smtClean="0"/>
              <a:t> </a:t>
            </a:r>
            <a:r>
              <a:rPr lang="el-GR" dirty="0" smtClean="0"/>
              <a:t>ΤΗΣ</a:t>
            </a:r>
            <a:r>
              <a:rPr lang="en-US" dirty="0" smtClean="0"/>
              <a:t> </a:t>
            </a:r>
            <a:r>
              <a:rPr lang="el-GR" dirty="0" smtClean="0"/>
              <a:t>ΕΥΡΩΠΑΪΚΗΣ</a:t>
            </a:r>
            <a:r>
              <a:rPr lang="en-US" dirty="0" smtClean="0"/>
              <a:t> </a:t>
            </a:r>
            <a:r>
              <a:rPr lang="el-GR" dirty="0" smtClean="0"/>
              <a:t>ΕΝΩΣΗΣ</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marL="0" indent="0" algn="ctr">
              <a:buNone/>
            </a:pPr>
            <a:r>
              <a:rPr lang="el-GR" sz="2800" u="sng" dirty="0" smtClean="0"/>
              <a:t>Άρθρο</a:t>
            </a:r>
            <a:r>
              <a:rPr lang="en-US" sz="2800" u="sng" dirty="0" smtClean="0"/>
              <a:t> 13 </a:t>
            </a:r>
            <a:endParaRPr lang="el-GR" sz="2800" u="sng" dirty="0"/>
          </a:p>
          <a:p>
            <a:pPr marL="0" indent="0" algn="ctr">
              <a:buNone/>
            </a:pPr>
            <a:r>
              <a:rPr lang="el-GR" sz="2800" i="1" dirty="0" smtClean="0"/>
              <a:t>Ελευθερία</a:t>
            </a:r>
            <a:r>
              <a:rPr lang="en-US" sz="2800" i="1" dirty="0" smtClean="0"/>
              <a:t> </a:t>
            </a:r>
            <a:r>
              <a:rPr lang="el-GR" sz="2800" i="1" dirty="0" smtClean="0"/>
              <a:t>της</a:t>
            </a:r>
            <a:r>
              <a:rPr lang="en-US" sz="2800" i="1" dirty="0" smtClean="0"/>
              <a:t> </a:t>
            </a:r>
            <a:r>
              <a:rPr lang="el-GR" sz="2800" i="1" dirty="0" smtClean="0"/>
              <a:t>τέχνης</a:t>
            </a:r>
            <a:r>
              <a:rPr lang="en-US" sz="2800" i="1" dirty="0" smtClean="0"/>
              <a:t> </a:t>
            </a:r>
            <a:r>
              <a:rPr lang="el-GR" sz="2800" i="1" dirty="0" smtClean="0"/>
              <a:t>και</a:t>
            </a:r>
            <a:r>
              <a:rPr lang="en-US" sz="2800" i="1" dirty="0" smtClean="0"/>
              <a:t> </a:t>
            </a:r>
            <a:r>
              <a:rPr lang="el-GR" sz="2800" i="1" dirty="0" smtClean="0"/>
              <a:t>της</a:t>
            </a:r>
            <a:r>
              <a:rPr lang="en-US" sz="2800" i="1" dirty="0" smtClean="0"/>
              <a:t> </a:t>
            </a:r>
            <a:r>
              <a:rPr lang="el-GR" sz="2800" i="1" dirty="0" smtClean="0"/>
              <a:t>επιστήμης</a:t>
            </a:r>
          </a:p>
          <a:p>
            <a:pPr marL="0" indent="0" algn="ctr">
              <a:buNone/>
            </a:pPr>
            <a:r>
              <a:rPr lang="el-GR" sz="2800" b="1" dirty="0" smtClean="0"/>
              <a:t>Η</a:t>
            </a:r>
            <a:r>
              <a:rPr lang="en-US" sz="2800" b="1" dirty="0" smtClean="0"/>
              <a:t> </a:t>
            </a:r>
            <a:r>
              <a:rPr lang="el-GR" sz="2800" b="1" dirty="0" smtClean="0"/>
              <a:t>τέχνη</a:t>
            </a:r>
            <a:r>
              <a:rPr lang="en-US" sz="2800" b="1" dirty="0" smtClean="0"/>
              <a:t> </a:t>
            </a:r>
            <a:r>
              <a:rPr lang="el-GR" sz="2800" b="1" dirty="0" smtClean="0"/>
              <a:t>και</a:t>
            </a:r>
            <a:r>
              <a:rPr lang="en-US" sz="2800" b="1" dirty="0" smtClean="0"/>
              <a:t> </a:t>
            </a:r>
            <a:r>
              <a:rPr lang="el-GR" sz="2800" b="1" dirty="0" smtClean="0"/>
              <a:t>η</a:t>
            </a:r>
            <a:r>
              <a:rPr lang="en-US" sz="2800" b="1" dirty="0" smtClean="0"/>
              <a:t> </a:t>
            </a:r>
            <a:r>
              <a:rPr lang="el-GR" sz="2800" b="1" dirty="0" smtClean="0"/>
              <a:t>επιστημονική</a:t>
            </a:r>
            <a:r>
              <a:rPr lang="en-US" sz="2800" b="1" dirty="0" smtClean="0"/>
              <a:t> </a:t>
            </a:r>
            <a:r>
              <a:rPr lang="el-GR" sz="2800" b="1" dirty="0" smtClean="0"/>
              <a:t>έρευνα</a:t>
            </a:r>
            <a:r>
              <a:rPr lang="en-US" sz="2800" b="1" dirty="0" smtClean="0"/>
              <a:t> </a:t>
            </a:r>
            <a:r>
              <a:rPr lang="el-GR" sz="2800" b="1" dirty="0" smtClean="0"/>
              <a:t>είναι</a:t>
            </a:r>
            <a:r>
              <a:rPr lang="en-US" sz="2800" b="1" dirty="0" smtClean="0"/>
              <a:t> </a:t>
            </a:r>
            <a:r>
              <a:rPr lang="el-GR" sz="2800" b="1" dirty="0" smtClean="0"/>
              <a:t>ελεύθερες</a:t>
            </a:r>
            <a:r>
              <a:rPr lang="en-US" sz="2800" b="1" dirty="0" smtClean="0"/>
              <a:t>. H </a:t>
            </a:r>
            <a:r>
              <a:rPr lang="el-GR" sz="2800" b="1" dirty="0" smtClean="0"/>
              <a:t>ακαδημαϊκή</a:t>
            </a:r>
            <a:r>
              <a:rPr lang="en-US" sz="2800" b="1" dirty="0" smtClean="0"/>
              <a:t> </a:t>
            </a:r>
            <a:r>
              <a:rPr lang="el-GR" sz="2800" b="1" dirty="0" smtClean="0"/>
              <a:t>ελευθερία</a:t>
            </a:r>
            <a:r>
              <a:rPr lang="en-US" sz="2800" b="1" dirty="0" smtClean="0"/>
              <a:t> </a:t>
            </a:r>
            <a:r>
              <a:rPr lang="el-GR" sz="2800" b="1" dirty="0" smtClean="0"/>
              <a:t>είναι</a:t>
            </a:r>
            <a:r>
              <a:rPr lang="en-US" sz="2800" b="1" dirty="0" smtClean="0"/>
              <a:t> </a:t>
            </a:r>
            <a:r>
              <a:rPr lang="el-GR" sz="2800" b="1" dirty="0" smtClean="0"/>
              <a:t>σεβαστή</a:t>
            </a:r>
            <a:r>
              <a:rPr lang="en-US" sz="2800" dirty="0" smtClean="0"/>
              <a:t>. </a:t>
            </a:r>
            <a:endParaRPr lang="el-GR" sz="2800" dirty="0"/>
          </a:p>
        </p:txBody>
      </p:sp>
      <p:sp>
        <p:nvSpPr>
          <p:cNvPr id="4" name="Slide Number Placeholder 3"/>
          <p:cNvSpPr>
            <a:spLocks noGrp="1"/>
          </p:cNvSpPr>
          <p:nvPr>
            <p:ph type="sldNum" sz="quarter" idx="12"/>
          </p:nvPr>
        </p:nvSpPr>
        <p:spPr/>
        <p:txBody>
          <a:bodyPr/>
          <a:lstStyle/>
          <a:p>
            <a:fld id="{BD266BE7-899D-4075-917F-DBDE33B6B692}" type="slidenum">
              <a:rPr lang="en-US" smtClean="0"/>
              <a:t>13</a:t>
            </a:fld>
            <a:endParaRPr lang="en-US"/>
          </a:p>
        </p:txBody>
      </p:sp>
    </p:spTree>
    <p:extLst>
      <p:ext uri="{BB962C8B-B14F-4D97-AF65-F5344CB8AC3E}">
        <p14:creationId xmlns:p14="http://schemas.microsoft.com/office/powerpoint/2010/main" val="412645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6 - Θέση αριθμού διαφάνειας"/>
          <p:cNvSpPr>
            <a:spLocks noGrp="1"/>
          </p:cNvSpPr>
          <p:nvPr>
            <p:ph type="sldNum" sz="quarter" idx="12"/>
          </p:nvPr>
        </p:nvSpPr>
        <p:spPr>
          <a:noFill/>
        </p:spPr>
        <p:txBody>
          <a:bodyPr/>
          <a:lstStyle/>
          <a:p>
            <a:fld id="{0A319D52-E82A-4B5E-B954-18313E7B610D}" type="slidenum">
              <a:rPr lang="el-GR"/>
              <a:pPr/>
              <a:t>14</a:t>
            </a:fld>
            <a:endParaRPr lang="el-GR"/>
          </a:p>
        </p:txBody>
      </p:sp>
      <p:sp>
        <p:nvSpPr>
          <p:cNvPr id="8195" name="AutoShape 2"/>
          <p:cNvSpPr>
            <a:spLocks noGrp="1" noChangeArrowheads="1"/>
          </p:cNvSpPr>
          <p:nvPr>
            <p:ph type="title"/>
          </p:nvPr>
        </p:nvSpPr>
        <p:spPr/>
        <p:txBody>
          <a:bodyPr/>
          <a:lstStyle/>
          <a:p>
            <a:pPr eaLnBrk="1" hangingPunct="1"/>
            <a:r>
              <a:rPr lang="el-GR" sz="3200" dirty="0"/>
              <a:t>Άρθρο 11 της Σύστασης της </a:t>
            </a:r>
            <a:r>
              <a:rPr lang="en-US" sz="3200" dirty="0"/>
              <a:t>UNESCO</a:t>
            </a:r>
            <a:r>
              <a:rPr lang="el-GR" sz="3200" dirty="0"/>
              <a:t> της 11</a:t>
            </a:r>
            <a:r>
              <a:rPr lang="el-GR" sz="3200" baseline="30000" dirty="0"/>
              <a:t>ης </a:t>
            </a:r>
            <a:r>
              <a:rPr lang="el-GR" sz="3200" dirty="0"/>
              <a:t>Νοεμβρίου 1997</a:t>
            </a:r>
          </a:p>
        </p:txBody>
      </p:sp>
      <p:sp>
        <p:nvSpPr>
          <p:cNvPr id="8196" name="Rectangle 3"/>
          <p:cNvSpPr>
            <a:spLocks noGrp="1" noChangeArrowheads="1"/>
          </p:cNvSpPr>
          <p:nvPr>
            <p:ph type="body" sz="half" idx="1"/>
          </p:nvPr>
        </p:nvSpPr>
        <p:spPr>
          <a:xfrm>
            <a:off x="2362200" y="2362200"/>
            <a:ext cx="8020080" cy="4210072"/>
          </a:xfrm>
        </p:spPr>
        <p:style>
          <a:lnRef idx="1">
            <a:schemeClr val="accent1"/>
          </a:lnRef>
          <a:fillRef idx="2">
            <a:schemeClr val="accent1"/>
          </a:fillRef>
          <a:effectRef idx="1">
            <a:schemeClr val="accent1"/>
          </a:effectRef>
          <a:fontRef idx="minor">
            <a:schemeClr val="dk1"/>
          </a:fontRef>
        </p:style>
        <p:txBody>
          <a:bodyPr/>
          <a:lstStyle/>
          <a:p>
            <a:pPr eaLnBrk="1" hangingPunct="1">
              <a:buNone/>
            </a:pPr>
            <a:r>
              <a:rPr lang="el-GR" sz="2400" dirty="0"/>
              <a:t>	</a:t>
            </a:r>
            <a:r>
              <a:rPr lang="el-GR" sz="2700" dirty="0"/>
              <a:t>	Τα Κράτη οφείλουν να εγγυώνται την ελευθερία διδασκαλίας και διαλόγου, την ελευθερία της έρευνας και της δημοσίευσης των αποτελεσμάτων της έρευνας, το δικαίωμα των διδασκόντων να εκφέρουν ελεύθερα γνώμη για το ακαδημαϊκό ίδρυμα στο οποίο εργάζονται, το δικαίωμα των διδασκόντων να μην υπόκεινται σε λογοκρισία και να συμμετέχουν ελεύθερα σε επαγγελματικές οργανώσεις και συντεχνίες.</a:t>
            </a:r>
          </a:p>
        </p:txBody>
      </p:sp>
    </p:spTree>
    <p:extLst>
      <p:ext uri="{BB962C8B-B14F-4D97-AF65-F5344CB8AC3E}">
        <p14:creationId xmlns:p14="http://schemas.microsoft.com/office/powerpoint/2010/main" val="345617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6 - Θέση αριθμού διαφάνειας"/>
          <p:cNvSpPr>
            <a:spLocks noGrp="1"/>
          </p:cNvSpPr>
          <p:nvPr>
            <p:ph type="sldNum" sz="quarter" idx="12"/>
          </p:nvPr>
        </p:nvSpPr>
        <p:spPr>
          <a:noFill/>
        </p:spPr>
        <p:txBody>
          <a:bodyPr/>
          <a:lstStyle/>
          <a:p>
            <a:fld id="{0A319D52-E82A-4B5E-B954-18313E7B610D}" type="slidenum">
              <a:rPr lang="el-GR"/>
              <a:pPr/>
              <a:t>15</a:t>
            </a:fld>
            <a:endParaRPr lang="el-GR"/>
          </a:p>
        </p:txBody>
      </p:sp>
      <p:sp>
        <p:nvSpPr>
          <p:cNvPr id="8195" name="AutoShape 2"/>
          <p:cNvSpPr>
            <a:spLocks noGrp="1" noChangeArrowheads="1"/>
          </p:cNvSpPr>
          <p:nvPr>
            <p:ph type="title"/>
          </p:nvPr>
        </p:nvSpPr>
        <p:spPr/>
        <p:txBody>
          <a:bodyPr/>
          <a:lstStyle/>
          <a:p>
            <a:pPr algn="ctr" eaLnBrk="1" hangingPunct="1"/>
            <a:r>
              <a:rPr lang="en-US" sz="3200" i="1" dirty="0"/>
              <a:t>UWA v. Gray</a:t>
            </a:r>
            <a:r>
              <a:rPr lang="en-US" sz="3200" dirty="0"/>
              <a:t> (2009) FCFCA 116 </a:t>
            </a:r>
            <a:endParaRPr lang="el-GR" sz="3200" dirty="0"/>
          </a:p>
        </p:txBody>
      </p:sp>
      <p:sp>
        <p:nvSpPr>
          <p:cNvPr id="8196" name="Rectangle 3"/>
          <p:cNvSpPr>
            <a:spLocks noGrp="1" noChangeArrowheads="1"/>
          </p:cNvSpPr>
          <p:nvPr>
            <p:ph type="body" sz="half" idx="1"/>
          </p:nvPr>
        </p:nvSpPr>
        <p:spPr>
          <a:xfrm>
            <a:off x="1188011" y="1951816"/>
            <a:ext cx="9549658" cy="4404534"/>
          </a:xfrm>
        </p:spPr>
        <p:style>
          <a:lnRef idx="1">
            <a:schemeClr val="accent3"/>
          </a:lnRef>
          <a:fillRef idx="3">
            <a:schemeClr val="accent3"/>
          </a:fillRef>
          <a:effectRef idx="2">
            <a:schemeClr val="accent3"/>
          </a:effectRef>
          <a:fontRef idx="minor">
            <a:schemeClr val="lt1"/>
          </a:fontRef>
        </p:style>
        <p:txBody>
          <a:bodyPr/>
          <a:lstStyle/>
          <a:p>
            <a:pPr eaLnBrk="1" hangingPunct="1"/>
            <a:endParaRPr lang="el-GR" sz="2400" dirty="0"/>
          </a:p>
          <a:p>
            <a:pPr eaLnBrk="1" hangingPunct="1"/>
            <a:r>
              <a:rPr lang="el-GR" sz="2400" dirty="0"/>
              <a:t>«</a:t>
            </a:r>
            <a:r>
              <a:rPr lang="el-GR" sz="2400" i="1" dirty="0"/>
              <a:t>Οι ακαδημαϊκοί δεν είναι απλοί μισθωτοί, αλλά, επίσης, μέλη μιας κοινότητας δασκάλων και ερευνητών. Στην  κοινότητα αυτή κυριαρχεί η ηθική δέσμευση για την αναζήτηση της αλήθειας, χωρίς να λαμβάνονται υπόψη οι επιπτώσεις αυτής της επιδίωξης στα οικονομικά συμφέροντα του εργοδότη των μελών της. Το να αντιμετωπίζονται τα Πανεπιστήμια ως κοινοί εργοδότες, έτσι ώστε να θεωρούνται ως ιδιοκτήτες των εφευρέσεων και των έργων των υπαλλήλων τους, θα υπέσκαπτε την αρχή της ακαδημαϊκής ελευθερία</a:t>
            </a:r>
            <a:r>
              <a:rPr lang="el-GR" sz="2400" dirty="0"/>
              <a:t>ς</a:t>
            </a:r>
            <a:r>
              <a:rPr lang="el-GR" sz="3200" dirty="0"/>
              <a:t>».</a:t>
            </a:r>
            <a:endParaRPr lang="el-GR" sz="2900" dirty="0"/>
          </a:p>
        </p:txBody>
      </p:sp>
    </p:spTree>
    <p:extLst>
      <p:ext uri="{BB962C8B-B14F-4D97-AF65-F5344CB8AC3E}">
        <p14:creationId xmlns:p14="http://schemas.microsoft.com/office/powerpoint/2010/main" val="410199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UNIVERSITY OF CYPRUS</a:t>
            </a:r>
            <a:br>
              <a:rPr lang="en-US" dirty="0"/>
            </a:br>
            <a:r>
              <a:rPr lang="en-US" dirty="0"/>
              <a:t>INTELLECTUAL PROPERTY POLICY</a:t>
            </a:r>
          </a:p>
        </p:txBody>
      </p:sp>
      <p:sp>
        <p:nvSpPr>
          <p:cNvPr id="3" name="Content Placeholder 2"/>
          <p:cNvSpPr>
            <a:spLocks noGrp="1"/>
          </p:cNvSpPr>
          <p:nvPr>
            <p:ph idx="1"/>
          </p:nvPr>
        </p:nvSpPr>
        <p:spPr>
          <a:xfrm>
            <a:off x="130629" y="1828456"/>
            <a:ext cx="11952514" cy="4893019"/>
          </a:xfrm>
        </p:spPr>
        <p:style>
          <a:lnRef idx="1">
            <a:schemeClr val="accent1"/>
          </a:lnRef>
          <a:fillRef idx="2">
            <a:schemeClr val="accent1"/>
          </a:fillRef>
          <a:effectRef idx="1">
            <a:schemeClr val="accent1"/>
          </a:effectRef>
          <a:fontRef idx="minor">
            <a:schemeClr val="dk1"/>
          </a:fontRef>
        </p:style>
        <p:txBody>
          <a:bodyPr>
            <a:normAutofit fontScale="25000" lnSpcReduction="20000"/>
          </a:bodyPr>
          <a:lstStyle/>
          <a:p>
            <a:r>
              <a:rPr lang="en-US" sz="9600" dirty="0"/>
              <a:t>4.1 Unless commissioned, typically the </a:t>
            </a:r>
            <a:r>
              <a:rPr lang="en-US" sz="9600" dirty="0" err="1"/>
              <a:t>Organisation</a:t>
            </a:r>
            <a:r>
              <a:rPr lang="en-US" sz="9600" dirty="0"/>
              <a:t> will NOT claim ownership of copyright in certain types  of </a:t>
            </a:r>
            <a:r>
              <a:rPr lang="en-US" sz="9600" dirty="0" err="1"/>
              <a:t>Disclosable</a:t>
            </a:r>
            <a:r>
              <a:rPr lang="en-US" sz="9600" dirty="0"/>
              <a:t> Work described in this policy as “Creator Copyright Works”: </a:t>
            </a:r>
          </a:p>
          <a:p>
            <a:r>
              <a:rPr lang="en-US" sz="9600" dirty="0"/>
              <a:t>artistic </a:t>
            </a:r>
            <a:r>
              <a:rPr lang="en-US" sz="9600" dirty="0" smtClean="0"/>
              <a:t>works</a:t>
            </a:r>
            <a:r>
              <a:rPr lang="el-GR" sz="9600" dirty="0" smtClean="0"/>
              <a:t>, </a:t>
            </a:r>
            <a:endParaRPr lang="en-US" sz="9600" dirty="0" smtClean="0"/>
          </a:p>
          <a:p>
            <a:r>
              <a:rPr lang="en-US" sz="9600" dirty="0" smtClean="0"/>
              <a:t>books, </a:t>
            </a:r>
          </a:p>
          <a:p>
            <a:r>
              <a:rPr lang="en-US" sz="9600" dirty="0" smtClean="0"/>
              <a:t>text </a:t>
            </a:r>
            <a:r>
              <a:rPr lang="en-US" sz="9600" dirty="0"/>
              <a:t>and artwork for publication in books; </a:t>
            </a:r>
          </a:p>
          <a:p>
            <a:r>
              <a:rPr lang="en-US" sz="9600" dirty="0"/>
              <a:t>articles written for publication in journals; </a:t>
            </a:r>
          </a:p>
          <a:p>
            <a:r>
              <a:rPr lang="en-US" sz="9600" dirty="0"/>
              <a:t>papers to be presented at conferences; </a:t>
            </a:r>
          </a:p>
          <a:p>
            <a:r>
              <a:rPr lang="en-US" sz="9600" dirty="0"/>
              <a:t>theses and dissertations; </a:t>
            </a:r>
            <a:endParaRPr lang="el-GR" sz="9600" dirty="0" smtClean="0"/>
          </a:p>
          <a:p>
            <a:r>
              <a:rPr lang="en-US" sz="9600" dirty="0" smtClean="0"/>
              <a:t>oral </a:t>
            </a:r>
            <a:r>
              <a:rPr lang="en-US" sz="9600" dirty="0"/>
              <a:t>presentations at conferences or other places</a:t>
            </a:r>
          </a:p>
          <a:p>
            <a:r>
              <a:rPr lang="en-US" sz="9600" dirty="0"/>
              <a:t>posters for presentation at conferences</a:t>
            </a:r>
            <a:r>
              <a:rPr lang="en-US" sz="9600" dirty="0" smtClean="0"/>
              <a:t>;</a:t>
            </a:r>
            <a:endParaRPr lang="el-GR" sz="9600" dirty="0" smtClean="0"/>
          </a:p>
          <a:p>
            <a:r>
              <a:rPr lang="en-US" sz="9600" dirty="0" smtClean="0"/>
              <a:t> musical </a:t>
            </a:r>
            <a:r>
              <a:rPr lang="en-US" sz="9600" dirty="0"/>
              <a:t>scores</a:t>
            </a:r>
          </a:p>
          <a:p>
            <a:endParaRPr lang="en-US" dirty="0"/>
          </a:p>
        </p:txBody>
      </p:sp>
      <p:sp>
        <p:nvSpPr>
          <p:cNvPr id="4" name="Slide Number Placeholder 3"/>
          <p:cNvSpPr>
            <a:spLocks noGrp="1"/>
          </p:cNvSpPr>
          <p:nvPr>
            <p:ph type="sldNum" sz="quarter" idx="12"/>
          </p:nvPr>
        </p:nvSpPr>
        <p:spPr/>
        <p:txBody>
          <a:bodyPr/>
          <a:lstStyle/>
          <a:p>
            <a:fld id="{BD266BE7-899D-4075-917F-DBDE33B6B692}" type="slidenum">
              <a:rPr lang="en-US" smtClean="0"/>
              <a:t>16</a:t>
            </a:fld>
            <a:endParaRPr lang="en-US"/>
          </a:p>
        </p:txBody>
      </p:sp>
    </p:spTree>
    <p:extLst>
      <p:ext uri="{BB962C8B-B14F-4D97-AF65-F5344CB8AC3E}">
        <p14:creationId xmlns:p14="http://schemas.microsoft.com/office/powerpoint/2010/main" val="103144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Τα έργα που δημιουργούνται από φοιτητές ; </a:t>
            </a:r>
            <a:endParaRPr lang="el-GR" dirty="0"/>
          </a:p>
        </p:txBody>
      </p:sp>
      <p:sp>
        <p:nvSpPr>
          <p:cNvPr id="3" name="Content Placeholder 2"/>
          <p:cNvSpPr>
            <a:spLocks noGrp="1"/>
          </p:cNvSpPr>
          <p:nvPr>
            <p:ph idx="1"/>
          </p:nvPr>
        </p:nvSpPr>
        <p:spPr/>
        <p:txBody>
          <a:bodyPr>
            <a:normAutofit/>
          </a:bodyPr>
          <a:lstStyle/>
          <a:p>
            <a:r>
              <a:rPr lang="el-GR" sz="2800" dirty="0"/>
              <a:t>Ο κανόνας της αυτοδίκαιης μεταβίβασης των δικαιωμάτων στον εργοδότη </a:t>
            </a:r>
            <a:r>
              <a:rPr lang="el-GR" sz="2800" b="1" dirty="0">
                <a:solidFill>
                  <a:schemeClr val="accent1">
                    <a:lumMod val="75000"/>
                  </a:schemeClr>
                </a:solidFill>
              </a:rPr>
              <a:t>δεν </a:t>
            </a:r>
            <a:r>
              <a:rPr lang="el-GR" sz="2800" dirty="0"/>
              <a:t>ισχύει </a:t>
            </a:r>
            <a:r>
              <a:rPr lang="el-GR" sz="2800" dirty="0" smtClean="0"/>
              <a:t>για </a:t>
            </a:r>
            <a:r>
              <a:rPr lang="el-GR" sz="2800" dirty="0"/>
              <a:t>τα έργα που </a:t>
            </a:r>
            <a:r>
              <a:rPr lang="el-GR" sz="2800" dirty="0" smtClean="0"/>
              <a:t>δημιουργούνται </a:t>
            </a:r>
            <a:r>
              <a:rPr lang="el-GR" sz="2800" dirty="0"/>
              <a:t>από </a:t>
            </a:r>
            <a:r>
              <a:rPr lang="el-GR" sz="2800" dirty="0" smtClean="0"/>
              <a:t>φοιτητές</a:t>
            </a:r>
          </a:p>
          <a:p>
            <a:endParaRPr lang="el-GR" sz="2800" dirty="0"/>
          </a:p>
          <a:p>
            <a:r>
              <a:rPr lang="el-GR" sz="2800" dirty="0" smtClean="0"/>
              <a:t>Ενδεχομένως να αποτελούν έργα </a:t>
            </a:r>
            <a:r>
              <a:rPr lang="el-GR" sz="2800" dirty="0"/>
              <a:t>κοινής </a:t>
            </a:r>
            <a:r>
              <a:rPr lang="el-GR" sz="2800" dirty="0" smtClean="0"/>
              <a:t>δημιουργίας (</a:t>
            </a:r>
            <a:r>
              <a:rPr lang="el-GR" sz="2800" dirty="0" err="1" smtClean="0"/>
              <a:t>συνδημιουργίας</a:t>
            </a:r>
            <a:r>
              <a:rPr lang="el-GR" sz="2800" dirty="0" smtClean="0"/>
              <a:t>) </a:t>
            </a:r>
            <a:endParaRPr lang="el-GR" sz="2800" dirty="0"/>
          </a:p>
        </p:txBody>
      </p:sp>
      <p:sp>
        <p:nvSpPr>
          <p:cNvPr id="4" name="Slide Number Placeholder 3"/>
          <p:cNvSpPr>
            <a:spLocks noGrp="1"/>
          </p:cNvSpPr>
          <p:nvPr>
            <p:ph type="sldNum" sz="quarter" idx="12"/>
          </p:nvPr>
        </p:nvSpPr>
        <p:spPr/>
        <p:txBody>
          <a:bodyPr/>
          <a:lstStyle/>
          <a:p>
            <a:fld id="{BD266BE7-899D-4075-917F-DBDE33B6B692}" type="slidenum">
              <a:rPr lang="el-GR" smtClean="0"/>
              <a:t>17</a:t>
            </a:fld>
            <a:endParaRPr lang="el-GR"/>
          </a:p>
        </p:txBody>
      </p:sp>
    </p:spTree>
    <p:extLst>
      <p:ext uri="{BB962C8B-B14F-4D97-AF65-F5344CB8AC3E}">
        <p14:creationId xmlns:p14="http://schemas.microsoft.com/office/powerpoint/2010/main" val="228143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Πνευματικά δικαιώματα και ανοιχτή πρόσβαση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25230300"/>
              </p:ext>
            </p:extLst>
          </p:nvPr>
        </p:nvGraphicFramePr>
        <p:xfrm>
          <a:off x="1280160" y="2190749"/>
          <a:ext cx="9628632" cy="398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D266BE7-899D-4075-917F-DBDE33B6B692}" type="slidenum">
              <a:rPr lang="en-US" smtClean="0"/>
              <a:t>18</a:t>
            </a:fld>
            <a:endParaRPr lang="en-US"/>
          </a:p>
        </p:txBody>
      </p:sp>
      <p:pic>
        <p:nvPicPr>
          <p:cNvPr id="6" name="Picture 5"/>
          <p:cNvPicPr>
            <a:picLocks noChangeAspect="1"/>
          </p:cNvPicPr>
          <p:nvPr/>
        </p:nvPicPr>
        <p:blipFill>
          <a:blip r:embed="rId7"/>
          <a:stretch>
            <a:fillRect/>
          </a:stretch>
        </p:blipFill>
        <p:spPr>
          <a:xfrm>
            <a:off x="4691606" y="5564777"/>
            <a:ext cx="2390775" cy="1407931"/>
          </a:xfrm>
          <a:prstGeom prst="rect">
            <a:avLst/>
          </a:prstGeom>
          <a:ln>
            <a:noFill/>
          </a:ln>
          <a:effectLst>
            <a:softEdge rad="112500"/>
          </a:effectLst>
        </p:spPr>
      </p:pic>
    </p:spTree>
    <p:extLst>
      <p:ext uri="{BB962C8B-B14F-4D97-AF65-F5344CB8AC3E}">
        <p14:creationId xmlns:p14="http://schemas.microsoft.com/office/powerpoint/2010/main" val="60773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368F42D1-9D24-4CE5-9128-CEBF17230379}"/>
                                            </p:graphicEl>
                                          </p:spTgt>
                                        </p:tgtEl>
                                        <p:attrNameLst>
                                          <p:attrName>style.visibility</p:attrName>
                                        </p:attrNameLst>
                                      </p:cBhvr>
                                      <p:to>
                                        <p:strVal val="visible"/>
                                      </p:to>
                                    </p:set>
                                    <p:anim calcmode="lin" valueType="num">
                                      <p:cBhvr additive="base">
                                        <p:cTn id="7" dur="500" fill="hold"/>
                                        <p:tgtEl>
                                          <p:spTgt spid="5">
                                            <p:graphicEl>
                                              <a:dgm id="{368F42D1-9D24-4CE5-9128-CEBF1723037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368F42D1-9D24-4CE5-9128-CEBF17230379}"/>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351942D3-E56B-4A64-8940-B7CBD4D1B60A}"/>
                                            </p:graphicEl>
                                          </p:spTgt>
                                        </p:tgtEl>
                                        <p:attrNameLst>
                                          <p:attrName>style.visibility</p:attrName>
                                        </p:attrNameLst>
                                      </p:cBhvr>
                                      <p:to>
                                        <p:strVal val="visible"/>
                                      </p:to>
                                    </p:set>
                                    <p:anim calcmode="lin" valueType="num">
                                      <p:cBhvr additive="base">
                                        <p:cTn id="13" dur="500" fill="hold"/>
                                        <p:tgtEl>
                                          <p:spTgt spid="5">
                                            <p:graphicEl>
                                              <a:dgm id="{351942D3-E56B-4A64-8940-B7CBD4D1B60A}"/>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351942D3-E56B-4A64-8940-B7CBD4D1B60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 . Η ανοιχτή πρόσβαση, αναγκαίο συμπλήρωμα της πνευματικής ιδιοκτησίας</a:t>
            </a:r>
          </a:p>
        </p:txBody>
      </p:sp>
      <p:sp>
        <p:nvSpPr>
          <p:cNvPr id="3" name="Content Placeholder 2"/>
          <p:cNvSpPr>
            <a:spLocks noGrp="1"/>
          </p:cNvSpPr>
          <p:nvPr>
            <p:ph idx="1"/>
          </p:nvPr>
        </p:nvSpPr>
        <p:spPr/>
        <p:txBody>
          <a:bodyPr>
            <a:normAutofit/>
          </a:bodyPr>
          <a:lstStyle/>
          <a:p>
            <a:r>
              <a:rPr lang="el-GR" sz="2400" dirty="0"/>
              <a:t>Λόγοι γενικού συμφέροντος </a:t>
            </a:r>
            <a:r>
              <a:rPr lang="el-GR" sz="2400" dirty="0" smtClean="0"/>
              <a:t>επιβάλλουν </a:t>
            </a:r>
            <a:r>
              <a:rPr lang="el-GR" sz="2400" dirty="0"/>
              <a:t>την αναγνώριση </a:t>
            </a:r>
            <a:r>
              <a:rPr lang="el-GR" sz="2400" b="1" dirty="0">
                <a:solidFill>
                  <a:schemeClr val="accent1">
                    <a:lumMod val="75000"/>
                  </a:schemeClr>
                </a:solidFill>
              </a:rPr>
              <a:t>εξαιρέσεων ή περιορισμών </a:t>
            </a:r>
            <a:r>
              <a:rPr lang="el-GR" sz="2400" dirty="0"/>
              <a:t>των δικαιωμάτων του δημιουργού προς όφελος του κοινού των χρηστών των προστατευόμενων </a:t>
            </a:r>
            <a:r>
              <a:rPr lang="el-GR" sz="2400" dirty="0" smtClean="0"/>
              <a:t>έργων</a:t>
            </a:r>
          </a:p>
          <a:p>
            <a:endParaRPr lang="el-GR" sz="2400" dirty="0" smtClean="0"/>
          </a:p>
          <a:p>
            <a:r>
              <a:rPr lang="el-GR" sz="2400" dirty="0" smtClean="0"/>
              <a:t>Η </a:t>
            </a:r>
            <a:r>
              <a:rPr lang="el-GR" sz="2400" dirty="0"/>
              <a:t>χρήση προστατευόμενων από το δίκαιο πνευματικής ιδιοκτησίας </a:t>
            </a:r>
            <a:r>
              <a:rPr lang="el-GR" sz="2400" dirty="0" smtClean="0"/>
              <a:t>έργων είναι </a:t>
            </a:r>
            <a:r>
              <a:rPr lang="el-GR" sz="2400" b="1" dirty="0">
                <a:solidFill>
                  <a:schemeClr val="accent1">
                    <a:lumMod val="75000"/>
                  </a:schemeClr>
                </a:solidFill>
              </a:rPr>
              <a:t>θεμέλιο τόσο της διδασκαλίας όσο και της </a:t>
            </a:r>
            <a:r>
              <a:rPr lang="el-GR" sz="2400" b="1" dirty="0" smtClean="0">
                <a:solidFill>
                  <a:schemeClr val="accent1">
                    <a:lumMod val="75000"/>
                  </a:schemeClr>
                </a:solidFill>
              </a:rPr>
              <a:t>έρευνας</a:t>
            </a:r>
          </a:p>
          <a:p>
            <a:endParaRPr lang="el-GR" sz="2400"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BD266BE7-899D-4075-917F-DBDE33B6B692}" type="slidenum">
              <a:rPr lang="el-GR" smtClean="0"/>
              <a:t>19</a:t>
            </a:fld>
            <a:endParaRPr lang="el-GR"/>
          </a:p>
        </p:txBody>
      </p:sp>
    </p:spTree>
    <p:extLst>
      <p:ext uri="{BB962C8B-B14F-4D97-AF65-F5344CB8AC3E}">
        <p14:creationId xmlns:p14="http://schemas.microsoft.com/office/powerpoint/2010/main" val="246066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Σχεδιάγραμμα της παρουσίασης</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89719646"/>
              </p:ext>
            </p:extLst>
          </p:nvPr>
        </p:nvGraphicFramePr>
        <p:xfrm>
          <a:off x="1280160" y="2190749"/>
          <a:ext cx="9628632" cy="398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D266BE7-899D-4075-917F-DBDE33B6B692}" type="slidenum">
              <a:rPr lang="en-US" smtClean="0"/>
              <a:t>2</a:t>
            </a:fld>
            <a:endParaRPr lang="en-US"/>
          </a:p>
        </p:txBody>
      </p:sp>
    </p:spTree>
    <p:extLst>
      <p:ext uri="{BB962C8B-B14F-4D97-AF65-F5344CB8AC3E}">
        <p14:creationId xmlns:p14="http://schemas.microsoft.com/office/powerpoint/2010/main" val="324790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Οι εξαιρέσεις στο Ν. 59/1976 </a:t>
            </a:r>
            <a:endParaRPr lang="el-GR"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39415678"/>
              </p:ext>
            </p:extLst>
          </p:nvPr>
        </p:nvGraphicFramePr>
        <p:xfrm>
          <a:off x="457200" y="2190749"/>
          <a:ext cx="10451592" cy="453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D266BE7-899D-4075-917F-DBDE33B6B692}" type="slidenum">
              <a:rPr lang="el-GR" smtClean="0"/>
              <a:t>20</a:t>
            </a:fld>
            <a:endParaRPr lang="el-GR"/>
          </a:p>
        </p:txBody>
      </p:sp>
    </p:spTree>
    <p:extLst>
      <p:ext uri="{BB962C8B-B14F-4D97-AF65-F5344CB8AC3E}">
        <p14:creationId xmlns:p14="http://schemas.microsoft.com/office/powerpoint/2010/main" val="421765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7969CDB9-383B-4016-9DE2-1D60F60A7001}"/>
                                            </p:graphicEl>
                                          </p:spTgt>
                                        </p:tgtEl>
                                        <p:attrNameLst>
                                          <p:attrName>style.visibility</p:attrName>
                                        </p:attrNameLst>
                                      </p:cBhvr>
                                      <p:to>
                                        <p:strVal val="visible"/>
                                      </p:to>
                                    </p:set>
                                    <p:anim calcmode="lin" valueType="num">
                                      <p:cBhvr additive="base">
                                        <p:cTn id="7" dur="500" fill="hold"/>
                                        <p:tgtEl>
                                          <p:spTgt spid="6">
                                            <p:graphicEl>
                                              <a:dgm id="{7969CDB9-383B-4016-9DE2-1D60F60A700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7969CDB9-383B-4016-9DE2-1D60F60A7001}"/>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B7E8DEAE-1A23-44A6-8B83-497959FB4D04}"/>
                                            </p:graphicEl>
                                          </p:spTgt>
                                        </p:tgtEl>
                                        <p:attrNameLst>
                                          <p:attrName>style.visibility</p:attrName>
                                        </p:attrNameLst>
                                      </p:cBhvr>
                                      <p:to>
                                        <p:strVal val="visible"/>
                                      </p:to>
                                    </p:set>
                                    <p:anim calcmode="lin" valueType="num">
                                      <p:cBhvr additive="base">
                                        <p:cTn id="13" dur="500" fill="hold"/>
                                        <p:tgtEl>
                                          <p:spTgt spid="6">
                                            <p:graphicEl>
                                              <a:dgm id="{B7E8DEAE-1A23-44A6-8B83-497959FB4D0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B7E8DEAE-1A23-44A6-8B83-497959FB4D04}"/>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30B132A1-4CE1-4A77-ABAE-0258E4CF18FE}"/>
                                            </p:graphicEl>
                                          </p:spTgt>
                                        </p:tgtEl>
                                        <p:attrNameLst>
                                          <p:attrName>style.visibility</p:attrName>
                                        </p:attrNameLst>
                                      </p:cBhvr>
                                      <p:to>
                                        <p:strVal val="visible"/>
                                      </p:to>
                                    </p:set>
                                    <p:anim calcmode="lin" valueType="num">
                                      <p:cBhvr additive="base">
                                        <p:cTn id="19" dur="500" fill="hold"/>
                                        <p:tgtEl>
                                          <p:spTgt spid="6">
                                            <p:graphicEl>
                                              <a:dgm id="{30B132A1-4CE1-4A77-ABAE-0258E4CF18FE}"/>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30B132A1-4CE1-4A77-ABAE-0258E4CF18FE}"/>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C746984B-F5FA-4D92-BFDA-F82108C4024F}"/>
                                            </p:graphicEl>
                                          </p:spTgt>
                                        </p:tgtEl>
                                        <p:attrNameLst>
                                          <p:attrName>style.visibility</p:attrName>
                                        </p:attrNameLst>
                                      </p:cBhvr>
                                      <p:to>
                                        <p:strVal val="visible"/>
                                      </p:to>
                                    </p:set>
                                    <p:anim calcmode="lin" valueType="num">
                                      <p:cBhvr additive="base">
                                        <p:cTn id="25" dur="500" fill="hold"/>
                                        <p:tgtEl>
                                          <p:spTgt spid="6">
                                            <p:graphicEl>
                                              <a:dgm id="{C746984B-F5FA-4D92-BFDA-F82108C4024F}"/>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C746984B-F5FA-4D92-BFDA-F82108C4024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τεστ των τριών σταδίων : μια γενική ρήτρα ελέγχου των περιορισμών </a:t>
            </a:r>
          </a:p>
        </p:txBody>
      </p:sp>
      <p:sp>
        <p:nvSpPr>
          <p:cNvPr id="4" name="Slide Number Placeholder 3"/>
          <p:cNvSpPr>
            <a:spLocks noGrp="1"/>
          </p:cNvSpPr>
          <p:nvPr>
            <p:ph type="sldNum" sz="quarter" idx="12"/>
          </p:nvPr>
        </p:nvSpPr>
        <p:spPr/>
        <p:txBody>
          <a:bodyPr/>
          <a:lstStyle/>
          <a:p>
            <a:fld id="{BD266BE7-899D-4075-917F-DBDE33B6B692}" type="slidenum">
              <a:rPr lang="el-GR" smtClean="0"/>
              <a:t>21</a:t>
            </a:fld>
            <a:endParaRPr lang="el-GR"/>
          </a:p>
        </p:txBody>
      </p:sp>
      <p:sp>
        <p:nvSpPr>
          <p:cNvPr id="3" name="Content Placeholder 2"/>
          <p:cNvSpPr>
            <a:spLocks noGrp="1"/>
          </p:cNvSpPr>
          <p:nvPr>
            <p:ph idx="1"/>
          </p:nvPr>
        </p:nvSpPr>
        <p:spPr/>
        <p:txBody>
          <a:bodyPr/>
          <a:lstStyle/>
          <a:p>
            <a:r>
              <a:rPr lang="el-GR" dirty="0"/>
              <a:t>Η χρήση δεν θα είναι επιτρεπτή εάν είναι ανταγωνιστική προς την κανονική εκμετάλλευση του έργου ή προκαλεί αδικαιολόγητη βλάβη στα νόμιμα συμφέροντα του δικαιούχου</a:t>
            </a:r>
          </a:p>
          <a:p>
            <a:r>
              <a:rPr lang="el-GR" dirty="0"/>
              <a:t>Θα κρίνεται κατά περίπτωση πχ   εάν αναπαράγεται όλο το έργο ή μεγάλο μέρος </a:t>
            </a:r>
            <a:r>
              <a:rPr lang="el-GR" dirty="0" smtClean="0"/>
              <a:t>του,  </a:t>
            </a:r>
            <a:r>
              <a:rPr lang="el-GR" dirty="0"/>
              <a:t>από το των είδος </a:t>
            </a:r>
            <a:r>
              <a:rPr lang="el-GR" dirty="0" smtClean="0"/>
              <a:t>έργων (διδακτικό εγχειρίδιο, εκπαιδευτικό υλικό)  </a:t>
            </a:r>
            <a:r>
              <a:rPr lang="el-GR" dirty="0"/>
              <a:t>και </a:t>
            </a:r>
            <a:r>
              <a:rPr lang="el-GR" dirty="0" smtClean="0"/>
              <a:t>από το  σε </a:t>
            </a:r>
            <a:r>
              <a:rPr lang="el-GR" dirty="0"/>
              <a:t>ποιο κοινό </a:t>
            </a:r>
            <a:r>
              <a:rPr lang="el-GR" dirty="0" smtClean="0"/>
              <a:t>παρέχεται πρόσβαση (μέγεθος </a:t>
            </a:r>
            <a:r>
              <a:rPr lang="el-GR" dirty="0"/>
              <a:t>κοινού: </a:t>
            </a:r>
            <a:r>
              <a:rPr lang="el-GR" dirty="0" smtClean="0"/>
              <a:t> </a:t>
            </a:r>
            <a:r>
              <a:rPr lang="el-GR" dirty="0"/>
              <a:t>ένα </a:t>
            </a:r>
            <a:r>
              <a:rPr lang="el-GR" dirty="0" smtClean="0"/>
              <a:t> μικρό ακροατήριο </a:t>
            </a:r>
            <a:r>
              <a:rPr lang="el-GR" dirty="0"/>
              <a:t>που παρακολουθεί ένα μάθημα ή σε </a:t>
            </a:r>
            <a:r>
              <a:rPr lang="el-GR" dirty="0" smtClean="0"/>
              <a:t>όλο </a:t>
            </a:r>
            <a:r>
              <a:rPr lang="el-GR" dirty="0"/>
              <a:t>Πανεπιστήμιο ή ανοιχτό  στο διαδίκτυο) </a:t>
            </a:r>
          </a:p>
          <a:p>
            <a:endParaRPr lang="en-US" dirty="0"/>
          </a:p>
        </p:txBody>
      </p:sp>
    </p:spTree>
    <p:extLst>
      <p:ext uri="{BB962C8B-B14F-4D97-AF65-F5344CB8AC3E}">
        <p14:creationId xmlns:p14="http://schemas.microsoft.com/office/powerpoint/2010/main" val="172605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Και γιατί όχι μια νέα εξαίρεση «ανοιχτής πρόσβασης»; </a:t>
            </a:r>
            <a:endParaRPr lang="el-GR" dirty="0"/>
          </a:p>
        </p:txBody>
      </p:sp>
      <p:sp>
        <p:nvSpPr>
          <p:cNvPr id="3" name="Content Placeholder 2"/>
          <p:cNvSpPr>
            <a:spLocks noGrp="1"/>
          </p:cNvSpPr>
          <p:nvPr>
            <p:ph idx="1"/>
          </p:nvPr>
        </p:nvSpPr>
        <p:spPr/>
        <p:txBody>
          <a:bodyPr>
            <a:normAutofit/>
          </a:bodyPr>
          <a:lstStyle/>
          <a:p>
            <a:pPr algn="just"/>
            <a:r>
              <a:rPr lang="el-GR" sz="2400" dirty="0" smtClean="0"/>
              <a:t>Η δημιουργία </a:t>
            </a:r>
            <a:r>
              <a:rPr lang="el-GR" sz="2400" dirty="0"/>
              <a:t>μιας ειδικής εξαίρεσης </a:t>
            </a:r>
            <a:r>
              <a:rPr lang="el-GR" sz="2400" dirty="0" smtClean="0"/>
              <a:t>«</a:t>
            </a:r>
            <a:r>
              <a:rPr lang="el-GR" sz="2400" dirty="0" err="1" smtClean="0"/>
              <a:t>open</a:t>
            </a:r>
            <a:r>
              <a:rPr lang="el-GR" sz="2400" dirty="0" smtClean="0"/>
              <a:t> </a:t>
            </a:r>
            <a:r>
              <a:rPr lang="el-GR" sz="2400" dirty="0" err="1" smtClean="0"/>
              <a:t>access</a:t>
            </a:r>
            <a:r>
              <a:rPr lang="el-GR" sz="2400" dirty="0" smtClean="0"/>
              <a:t>» </a:t>
            </a:r>
            <a:r>
              <a:rPr lang="el-GR" sz="2400" dirty="0"/>
              <a:t>ανατρέπει τον πυρήνα του δικαιώματος πνευματικής </a:t>
            </a:r>
            <a:r>
              <a:rPr lang="el-GR" sz="2400" dirty="0" smtClean="0"/>
              <a:t>ιδιοκτησίας, </a:t>
            </a:r>
            <a:r>
              <a:rPr lang="el-GR" sz="2400" dirty="0"/>
              <a:t>διότι </a:t>
            </a:r>
            <a:r>
              <a:rPr lang="el-GR" sz="2400" dirty="0" smtClean="0"/>
              <a:t>προϋποθέτει την τέλεση πολλαπλών πράξεων  </a:t>
            </a:r>
            <a:r>
              <a:rPr lang="el-GR" sz="2400" dirty="0"/>
              <a:t>που εμπίπτουν </a:t>
            </a:r>
            <a:r>
              <a:rPr lang="el-GR" sz="2400" dirty="0" smtClean="0"/>
              <a:t>στο </a:t>
            </a:r>
            <a:r>
              <a:rPr lang="el-GR" sz="2400" dirty="0" err="1" smtClean="0"/>
              <a:t>δικαιικό</a:t>
            </a:r>
            <a:r>
              <a:rPr lang="el-GR" sz="2400" dirty="0" smtClean="0"/>
              <a:t>  </a:t>
            </a:r>
            <a:r>
              <a:rPr lang="el-GR" sz="2400" dirty="0"/>
              <a:t>μονοπώλιο του </a:t>
            </a:r>
            <a:r>
              <a:rPr lang="el-GR" sz="2400" dirty="0" smtClean="0"/>
              <a:t>δημιουργού </a:t>
            </a:r>
          </a:p>
          <a:p>
            <a:pPr algn="just"/>
            <a:r>
              <a:rPr lang="el-GR" sz="2400" dirty="0" smtClean="0"/>
              <a:t>Θα </a:t>
            </a:r>
            <a:r>
              <a:rPr lang="el-GR" sz="2400" dirty="0"/>
              <a:t>ήταν δύσκολο να θεσπιστεί σε ευρωπαϊκό επίπεδο και να περάσει το τεστ των 3 </a:t>
            </a:r>
            <a:r>
              <a:rPr lang="el-GR" sz="2400" dirty="0" smtClean="0"/>
              <a:t>σταδίων</a:t>
            </a:r>
          </a:p>
          <a:p>
            <a:pPr algn="just"/>
            <a:r>
              <a:rPr lang="el-GR" sz="2400" dirty="0" smtClean="0"/>
              <a:t>Δίκαιη αποζημίωση ; </a:t>
            </a:r>
            <a:endParaRPr lang="en-US" sz="2400" dirty="0" smtClean="0"/>
          </a:p>
          <a:p>
            <a:pPr algn="just"/>
            <a:endParaRPr lang="el-GR" sz="2400" dirty="0"/>
          </a:p>
        </p:txBody>
      </p:sp>
      <p:sp>
        <p:nvSpPr>
          <p:cNvPr id="4" name="Slide Number Placeholder 3"/>
          <p:cNvSpPr>
            <a:spLocks noGrp="1"/>
          </p:cNvSpPr>
          <p:nvPr>
            <p:ph type="sldNum" sz="quarter" idx="12"/>
          </p:nvPr>
        </p:nvSpPr>
        <p:spPr/>
        <p:txBody>
          <a:bodyPr/>
          <a:lstStyle/>
          <a:p>
            <a:fld id="{BD266BE7-899D-4075-917F-DBDE33B6B692}" type="slidenum">
              <a:rPr lang="el-GR" smtClean="0"/>
              <a:t>22</a:t>
            </a:fld>
            <a:endParaRPr lang="el-GR"/>
          </a:p>
        </p:txBody>
      </p:sp>
      <p:pic>
        <p:nvPicPr>
          <p:cNvPr id="6" name="Picture 5"/>
          <p:cNvPicPr>
            <a:picLocks noChangeAspect="1"/>
          </p:cNvPicPr>
          <p:nvPr/>
        </p:nvPicPr>
        <p:blipFill>
          <a:blip r:embed="rId2"/>
          <a:stretch>
            <a:fillRect/>
          </a:stretch>
        </p:blipFill>
        <p:spPr>
          <a:xfrm>
            <a:off x="6895829" y="4805362"/>
            <a:ext cx="3324225"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2710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κόστος της πρόσβασης </a:t>
            </a:r>
            <a:endParaRPr lang="en-US" dirty="0"/>
          </a:p>
        </p:txBody>
      </p:sp>
      <p:sp>
        <p:nvSpPr>
          <p:cNvPr id="3" name="Content Placeholder 2"/>
          <p:cNvSpPr>
            <a:spLocks noGrp="1"/>
          </p:cNvSpPr>
          <p:nvPr>
            <p:ph idx="1"/>
          </p:nvPr>
        </p:nvSpPr>
        <p:spPr/>
        <p:txBody>
          <a:bodyPr/>
          <a:lstStyle/>
          <a:p>
            <a:r>
              <a:rPr lang="el-GR" dirty="0"/>
              <a:t>Δεν υπάρχει στη νομοθεσία μια ασφαλιστική δικλείδα που να </a:t>
            </a:r>
            <a:r>
              <a:rPr lang="el-GR" dirty="0" smtClean="0"/>
              <a:t>κατοχυρώνει τους χρήστες </a:t>
            </a:r>
            <a:r>
              <a:rPr lang="el-GR" dirty="0"/>
              <a:t>ότι θα αποκτηθεί πρόσβαση κατόπιν μιας </a:t>
            </a:r>
            <a:r>
              <a:rPr lang="el-GR" dirty="0" smtClean="0"/>
              <a:t>«δίκαιης/μη </a:t>
            </a:r>
            <a:r>
              <a:rPr lang="el-GR" dirty="0"/>
              <a:t>καταχρηστικής </a:t>
            </a:r>
            <a:r>
              <a:rPr lang="el-GR" dirty="0" smtClean="0"/>
              <a:t>πληρωμής» στον </a:t>
            </a:r>
            <a:r>
              <a:rPr lang="el-GR" dirty="0"/>
              <a:t>εκδότη </a:t>
            </a:r>
            <a:endParaRPr lang="el-GR" dirty="0" smtClean="0"/>
          </a:p>
          <a:p>
            <a:r>
              <a:rPr lang="el-GR" dirty="0" smtClean="0"/>
              <a:t>Δίκαιο ανταγωνισμού </a:t>
            </a:r>
          </a:p>
          <a:p>
            <a:r>
              <a:rPr lang="el-GR" dirty="0" smtClean="0"/>
              <a:t>Ποιος θα ορίσει τι είναι </a:t>
            </a:r>
            <a:r>
              <a:rPr lang="el-GR" b="1" dirty="0" smtClean="0">
                <a:solidFill>
                  <a:schemeClr val="accent1">
                    <a:lumMod val="75000"/>
                  </a:schemeClr>
                </a:solidFill>
              </a:rPr>
              <a:t>δίκαιο κόστος πρόσβασης</a:t>
            </a:r>
            <a:r>
              <a:rPr lang="el-GR" dirty="0" smtClean="0"/>
              <a:t>; </a:t>
            </a:r>
          </a:p>
          <a:p>
            <a:r>
              <a:rPr lang="el-GR" dirty="0" smtClean="0"/>
              <a:t>Ελευθερία του </a:t>
            </a:r>
            <a:r>
              <a:rPr lang="el-GR" dirty="0" err="1" smtClean="0"/>
              <a:t>συμβάλλεσθαι</a:t>
            </a:r>
            <a:r>
              <a:rPr lang="el-GR" dirty="0" smtClean="0"/>
              <a:t>;  </a:t>
            </a:r>
            <a:endParaRPr lang="en-US" dirty="0"/>
          </a:p>
        </p:txBody>
      </p:sp>
      <p:sp>
        <p:nvSpPr>
          <p:cNvPr id="4" name="Slide Number Placeholder 3"/>
          <p:cNvSpPr>
            <a:spLocks noGrp="1"/>
          </p:cNvSpPr>
          <p:nvPr>
            <p:ph type="sldNum" sz="quarter" idx="12"/>
          </p:nvPr>
        </p:nvSpPr>
        <p:spPr/>
        <p:txBody>
          <a:bodyPr/>
          <a:lstStyle/>
          <a:p>
            <a:fld id="{BD266BE7-899D-4075-917F-DBDE33B6B692}" type="slidenum">
              <a:rPr lang="en-US" smtClean="0"/>
              <a:t>23</a:t>
            </a:fld>
            <a:endParaRPr lang="en-US"/>
          </a:p>
        </p:txBody>
      </p:sp>
      <p:pic>
        <p:nvPicPr>
          <p:cNvPr id="5" name="Picture 4"/>
          <p:cNvPicPr>
            <a:picLocks noChangeAspect="1"/>
          </p:cNvPicPr>
          <p:nvPr/>
        </p:nvPicPr>
        <p:blipFill>
          <a:blip r:embed="rId2"/>
          <a:stretch>
            <a:fillRect/>
          </a:stretch>
        </p:blipFill>
        <p:spPr>
          <a:xfrm>
            <a:off x="8490830" y="4412660"/>
            <a:ext cx="2867025" cy="1590675"/>
          </a:xfrm>
          <a:prstGeom prst="rect">
            <a:avLst/>
          </a:prstGeom>
          <a:ln>
            <a:noFill/>
          </a:ln>
          <a:effectLst>
            <a:softEdge rad="112500"/>
          </a:effectLst>
        </p:spPr>
      </p:pic>
    </p:spTree>
    <p:extLst>
      <p:ext uri="{BB962C8B-B14F-4D97-AF65-F5344CB8AC3E}">
        <p14:creationId xmlns:p14="http://schemas.microsoft.com/office/powerpoint/2010/main" val="346227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 Τα όρια της ανοιχτής πρόσβασης</a:t>
            </a:r>
            <a:endParaRPr lang="en-US" dirty="0"/>
          </a:p>
        </p:txBody>
      </p:sp>
      <p:sp>
        <p:nvSpPr>
          <p:cNvPr id="3" name="Content Placeholder 2"/>
          <p:cNvSpPr>
            <a:spLocks noGrp="1"/>
          </p:cNvSpPr>
          <p:nvPr>
            <p:ph idx="1"/>
          </p:nvPr>
        </p:nvSpPr>
        <p:spPr>
          <a:xfrm>
            <a:off x="574766" y="2190749"/>
            <a:ext cx="10334026" cy="3986213"/>
          </a:xfrm>
        </p:spPr>
        <p:txBody>
          <a:bodyPr>
            <a:normAutofit/>
          </a:bodyPr>
          <a:lstStyle/>
          <a:p>
            <a:r>
              <a:rPr lang="el-GR" dirty="0"/>
              <a:t>Η ανοιχτή πρόσβαση </a:t>
            </a:r>
            <a:r>
              <a:rPr lang="el-GR" b="1" dirty="0">
                <a:solidFill>
                  <a:schemeClr val="accent1">
                    <a:lumMod val="75000"/>
                  </a:schemeClr>
                </a:solidFill>
              </a:rPr>
              <a:t>δεν</a:t>
            </a:r>
            <a:r>
              <a:rPr lang="el-GR" dirty="0"/>
              <a:t> σημαίνει ελεύθερη και ανέλεγκτη </a:t>
            </a:r>
            <a:r>
              <a:rPr lang="el-GR" dirty="0" smtClean="0"/>
              <a:t>πρόσβαση</a:t>
            </a:r>
            <a:r>
              <a:rPr lang="el-GR" dirty="0"/>
              <a:t> </a:t>
            </a:r>
            <a:endParaRPr lang="el-GR" dirty="0" smtClean="0"/>
          </a:p>
          <a:p>
            <a:r>
              <a:rPr lang="el-GR" dirty="0" smtClean="0"/>
              <a:t>Η </a:t>
            </a:r>
            <a:r>
              <a:rPr lang="el-GR" dirty="0"/>
              <a:t>ανοιχτή πρόσβαση δεν μπορεί να εξουδετερώνει </a:t>
            </a:r>
            <a:r>
              <a:rPr lang="el-GR" dirty="0" smtClean="0"/>
              <a:t>το </a:t>
            </a:r>
            <a:r>
              <a:rPr lang="el-GR" dirty="0"/>
              <a:t>δικαίωμα πνευματικής </a:t>
            </a:r>
            <a:r>
              <a:rPr lang="el-GR" dirty="0" smtClean="0"/>
              <a:t>ιδιοκτησίας, το οποίο είναι επίσης ένα ανθρώπινο δικαίωμα </a:t>
            </a:r>
          </a:p>
          <a:p>
            <a:r>
              <a:rPr lang="el-GR" b="1" dirty="0" smtClean="0">
                <a:solidFill>
                  <a:schemeClr val="accent1">
                    <a:lumMod val="75000"/>
                  </a:schemeClr>
                </a:solidFill>
              </a:rPr>
              <a:t>Όρια πρόσβασης </a:t>
            </a:r>
            <a:r>
              <a:rPr lang="el-GR" dirty="0" smtClean="0"/>
              <a:t>: ποιος , μετά από πόσο </a:t>
            </a:r>
            <a:r>
              <a:rPr lang="el-GR" dirty="0"/>
              <a:t>χρόνο </a:t>
            </a:r>
            <a:r>
              <a:rPr lang="el-GR" dirty="0" smtClean="0"/>
              <a:t>(υπάρχει </a:t>
            </a:r>
            <a:r>
              <a:rPr lang="el-GR" dirty="0"/>
              <a:t>ένα </a:t>
            </a:r>
            <a:r>
              <a:rPr lang="el-GR" dirty="0" smtClean="0"/>
              <a:t>κοινώς αποδεκτό </a:t>
            </a:r>
            <a:r>
              <a:rPr lang="el-GR" dirty="0"/>
              <a:t>όριο του εκδοτικού </a:t>
            </a:r>
            <a:r>
              <a:rPr lang="el-GR" dirty="0" err="1" smtClean="0"/>
              <a:t>embargo</a:t>
            </a:r>
            <a:r>
              <a:rPr lang="en-US" dirty="0" smtClean="0"/>
              <a:t> </a:t>
            </a:r>
            <a:r>
              <a:rPr lang="el-GR" dirty="0" smtClean="0"/>
              <a:t>για όλες τις επιστήμες; )</a:t>
            </a:r>
          </a:p>
          <a:p>
            <a:r>
              <a:rPr lang="el-GR" dirty="0" smtClean="0"/>
              <a:t>Παράδειγμα</a:t>
            </a:r>
            <a:r>
              <a:rPr lang="en-US" dirty="0" smtClean="0"/>
              <a:t> </a:t>
            </a:r>
            <a:r>
              <a:rPr lang="el-GR" dirty="0" smtClean="0"/>
              <a:t>οριοθέτησης της χρήσης μέσω </a:t>
            </a:r>
            <a:r>
              <a:rPr lang="el-GR" dirty="0"/>
              <a:t>των αδειών </a:t>
            </a:r>
            <a:r>
              <a:rPr lang="el-GR" b="1" i="1" dirty="0" err="1">
                <a:solidFill>
                  <a:schemeClr val="accent1">
                    <a:lumMod val="75000"/>
                  </a:schemeClr>
                </a:solidFill>
              </a:rPr>
              <a:t>creative</a:t>
            </a:r>
            <a:r>
              <a:rPr lang="el-GR" b="1" i="1" dirty="0">
                <a:solidFill>
                  <a:schemeClr val="accent1">
                    <a:lumMod val="75000"/>
                  </a:schemeClr>
                </a:solidFill>
              </a:rPr>
              <a:t> </a:t>
            </a:r>
            <a:r>
              <a:rPr lang="el-GR" b="1" i="1" dirty="0" err="1">
                <a:solidFill>
                  <a:schemeClr val="accent1">
                    <a:lumMod val="75000"/>
                  </a:schemeClr>
                </a:solidFill>
              </a:rPr>
              <a:t>commons</a:t>
            </a:r>
            <a:r>
              <a:rPr lang="el-GR" b="1" i="1" dirty="0">
                <a:solidFill>
                  <a:schemeClr val="accent1">
                    <a:lumMod val="75000"/>
                  </a:schemeClr>
                </a:solidFill>
              </a:rPr>
              <a:t> </a:t>
            </a:r>
            <a:r>
              <a:rPr lang="el-GR" dirty="0"/>
              <a:t>: ο δημιουργός κρατά τα δικαιώματα για  χρήση για εμπορικό σκοπό ή απαγορεύει τη διασκευή/ τροποποίηση του έργου</a:t>
            </a:r>
          </a:p>
          <a:p>
            <a:endParaRPr lang="en-US" dirty="0"/>
          </a:p>
        </p:txBody>
      </p:sp>
      <p:sp>
        <p:nvSpPr>
          <p:cNvPr id="4" name="Slide Number Placeholder 3"/>
          <p:cNvSpPr>
            <a:spLocks noGrp="1"/>
          </p:cNvSpPr>
          <p:nvPr>
            <p:ph type="sldNum" sz="quarter" idx="12"/>
          </p:nvPr>
        </p:nvSpPr>
        <p:spPr/>
        <p:txBody>
          <a:bodyPr/>
          <a:lstStyle/>
          <a:p>
            <a:fld id="{BD266BE7-899D-4075-917F-DBDE33B6B692}" type="slidenum">
              <a:rPr lang="en-US" smtClean="0"/>
              <a:t>24</a:t>
            </a:fld>
            <a:endParaRPr lang="en-US"/>
          </a:p>
        </p:txBody>
      </p:sp>
      <p:pic>
        <p:nvPicPr>
          <p:cNvPr id="5" name="Picture 4"/>
          <p:cNvPicPr>
            <a:picLocks noChangeAspect="1"/>
          </p:cNvPicPr>
          <p:nvPr/>
        </p:nvPicPr>
        <p:blipFill>
          <a:blip r:embed="rId2"/>
          <a:stretch>
            <a:fillRect/>
          </a:stretch>
        </p:blipFill>
        <p:spPr>
          <a:xfrm>
            <a:off x="6527292" y="5500687"/>
            <a:ext cx="4381500" cy="1038225"/>
          </a:xfrm>
          <a:prstGeom prst="rect">
            <a:avLst/>
          </a:prstGeom>
          <a:ln>
            <a:noFill/>
          </a:ln>
          <a:effectLst>
            <a:softEdge rad="112500"/>
          </a:effectLst>
        </p:spPr>
      </p:pic>
    </p:spTree>
    <p:extLst>
      <p:ext uri="{BB962C8B-B14F-4D97-AF65-F5344CB8AC3E}">
        <p14:creationId xmlns:p14="http://schemas.microsoft.com/office/powerpoint/2010/main" val="262744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lgn="ctr">
              <a:buNone/>
            </a:pPr>
            <a:endParaRPr lang="el-GR" sz="2800" dirty="0" smtClean="0"/>
          </a:p>
          <a:p>
            <a:pPr marL="0" indent="0" algn="ctr">
              <a:buNone/>
            </a:pPr>
            <a:endParaRPr lang="el-GR" sz="2800" dirty="0"/>
          </a:p>
          <a:p>
            <a:pPr marL="0" indent="0" algn="ctr">
              <a:buNone/>
            </a:pPr>
            <a:endParaRPr lang="el-GR" sz="2800" dirty="0" smtClean="0"/>
          </a:p>
          <a:p>
            <a:pPr marL="0" indent="0" algn="ctr">
              <a:buNone/>
            </a:pPr>
            <a:endParaRPr lang="en-US" sz="2800" dirty="0" smtClean="0"/>
          </a:p>
          <a:p>
            <a:pPr marL="0" indent="0" algn="ctr">
              <a:buNone/>
            </a:pPr>
            <a:endParaRPr lang="en-US" sz="2800" dirty="0"/>
          </a:p>
          <a:p>
            <a:pPr marL="0" indent="0" algn="ctr">
              <a:buNone/>
            </a:pPr>
            <a:r>
              <a:rPr lang="el-GR" sz="2800" dirty="0" smtClean="0"/>
              <a:t>Ευχαριστώ για την προσοχή σας ! </a:t>
            </a:r>
            <a:endParaRPr lang="el-GR" sz="2800" dirty="0"/>
          </a:p>
        </p:txBody>
      </p:sp>
      <p:sp>
        <p:nvSpPr>
          <p:cNvPr id="4" name="Slide Number Placeholder 3"/>
          <p:cNvSpPr>
            <a:spLocks noGrp="1"/>
          </p:cNvSpPr>
          <p:nvPr>
            <p:ph type="sldNum" sz="quarter" idx="12"/>
          </p:nvPr>
        </p:nvSpPr>
        <p:spPr/>
        <p:txBody>
          <a:bodyPr/>
          <a:lstStyle/>
          <a:p>
            <a:fld id="{BD266BE7-899D-4075-917F-DBDE33B6B692}" type="slidenum">
              <a:rPr lang="el-GR" smtClean="0"/>
              <a:t>25</a:t>
            </a:fld>
            <a:endParaRPr lang="el-G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697" y="2654110"/>
            <a:ext cx="2931285" cy="2210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0778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 . Η δημιουργία έργων </a:t>
            </a:r>
            <a:r>
              <a:rPr lang="el-GR" dirty="0" smtClean="0"/>
              <a:t>στο ακαδημαϊκό περιβάλλον </a:t>
            </a:r>
            <a:endParaRPr lang="el-GR" dirty="0"/>
          </a:p>
        </p:txBody>
      </p:sp>
      <p:sp>
        <p:nvSpPr>
          <p:cNvPr id="3" name="Content Placeholder 2"/>
          <p:cNvSpPr>
            <a:spLocks noGrp="1"/>
          </p:cNvSpPr>
          <p:nvPr>
            <p:ph idx="1"/>
          </p:nvPr>
        </p:nvSpPr>
        <p:spPr>
          <a:xfrm>
            <a:off x="1280160" y="2190749"/>
            <a:ext cx="7029651" cy="3986213"/>
          </a:xfrm>
        </p:spPr>
        <p:txBody>
          <a:bodyPr>
            <a:normAutofit/>
          </a:bodyPr>
          <a:lstStyle/>
          <a:p>
            <a:r>
              <a:rPr lang="el-GR" sz="2400" dirty="0" smtClean="0">
                <a:solidFill>
                  <a:schemeClr val="accent1">
                    <a:lumMod val="75000"/>
                  </a:schemeClr>
                </a:solidFill>
              </a:rPr>
              <a:t>Προϋποθέσεις</a:t>
            </a:r>
            <a:r>
              <a:rPr lang="el-GR" sz="2400" dirty="0" smtClean="0">
                <a:solidFill>
                  <a:srgbClr val="FF0000"/>
                </a:solidFill>
              </a:rPr>
              <a:t> </a:t>
            </a:r>
            <a:r>
              <a:rPr lang="el-GR" sz="2400" dirty="0"/>
              <a:t>της προστασίας από το δίκαιο πνευματικής ιδιοκτησίας έργων που δημιουργούνται στο εκπαιδευτικό </a:t>
            </a:r>
            <a:r>
              <a:rPr lang="el-GR" sz="2400" dirty="0" smtClean="0"/>
              <a:t>περιβάλλον</a:t>
            </a:r>
            <a:r>
              <a:rPr lang="en-US" sz="2400" dirty="0" smtClean="0"/>
              <a:t>;</a:t>
            </a:r>
          </a:p>
          <a:p>
            <a:endParaRPr lang="en-US" sz="2400" dirty="0"/>
          </a:p>
          <a:p>
            <a:r>
              <a:rPr lang="el-GR" sz="2400" dirty="0" smtClean="0"/>
              <a:t>Σε </a:t>
            </a:r>
            <a:r>
              <a:rPr lang="el-GR" sz="2400" dirty="0">
                <a:solidFill>
                  <a:schemeClr val="accent1">
                    <a:lumMod val="75000"/>
                  </a:schemeClr>
                </a:solidFill>
              </a:rPr>
              <a:t>ποιον ανήκουν </a:t>
            </a:r>
            <a:r>
              <a:rPr lang="el-GR" sz="2400" dirty="0"/>
              <a:t>τα έργα που δημιουργούνται από τους δασκάλους, τους </a:t>
            </a:r>
            <a:r>
              <a:rPr lang="el-GR" sz="2400" dirty="0" smtClean="0"/>
              <a:t>ακαδημαϊκούς, ερευνητές και φοιτητές; </a:t>
            </a:r>
            <a:endParaRPr lang="el-GR" sz="2400" dirty="0"/>
          </a:p>
        </p:txBody>
      </p:sp>
      <p:pic>
        <p:nvPicPr>
          <p:cNvPr id="4" name="Picture 3"/>
          <p:cNvPicPr>
            <a:picLocks noChangeAspect="1"/>
          </p:cNvPicPr>
          <p:nvPr/>
        </p:nvPicPr>
        <p:blipFill>
          <a:blip r:embed="rId2"/>
          <a:stretch>
            <a:fillRect/>
          </a:stretch>
        </p:blipFill>
        <p:spPr>
          <a:xfrm>
            <a:off x="9404684" y="2839453"/>
            <a:ext cx="1981200" cy="1981200"/>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BD266BE7-899D-4075-917F-DBDE33B6B692}" type="slidenum">
              <a:rPr lang="el-GR" smtClean="0"/>
              <a:t>3</a:t>
            </a:fld>
            <a:endParaRPr lang="el-GR"/>
          </a:p>
        </p:txBody>
      </p:sp>
    </p:spTree>
    <p:extLst>
      <p:ext uri="{BB962C8B-B14F-4D97-AF65-F5344CB8AC3E}">
        <p14:creationId xmlns:p14="http://schemas.microsoft.com/office/powerpoint/2010/main" val="229260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Κριτήρια προστασίας </a:t>
            </a: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66143523"/>
              </p:ext>
            </p:extLst>
          </p:nvPr>
        </p:nvGraphicFramePr>
        <p:xfrm>
          <a:off x="218941" y="2190749"/>
          <a:ext cx="10689851" cy="4667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D266BE7-899D-4075-917F-DBDE33B6B692}" type="slidenum">
              <a:rPr lang="el-GR" smtClean="0"/>
              <a:t>4</a:t>
            </a:fld>
            <a:endParaRPr lang="el-GR"/>
          </a:p>
        </p:txBody>
      </p:sp>
    </p:spTree>
    <p:extLst>
      <p:ext uri="{BB962C8B-B14F-4D97-AF65-F5344CB8AC3E}">
        <p14:creationId xmlns:p14="http://schemas.microsoft.com/office/powerpoint/2010/main" val="99403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Κατηγορίες έργων στο Ν. 59/1976 </a:t>
            </a:r>
            <a:endParaRPr lang="el-GR" dirty="0"/>
          </a:p>
        </p:txBody>
      </p:sp>
      <p:sp>
        <p:nvSpPr>
          <p:cNvPr id="3" name="Content Placeholder 2"/>
          <p:cNvSpPr>
            <a:spLocks noGrp="1"/>
          </p:cNvSpPr>
          <p:nvPr>
            <p:ph idx="1"/>
          </p:nvPr>
        </p:nvSpPr>
        <p:spPr>
          <a:xfrm>
            <a:off x="-1" y="2190749"/>
            <a:ext cx="11925837" cy="4530726"/>
          </a:xfrm>
          <a:solidFill>
            <a:schemeClr val="accent1">
              <a:lumMod val="60000"/>
              <a:lumOff val="40000"/>
            </a:schemeClr>
          </a:solidFill>
        </p:spPr>
        <p:txBody>
          <a:bodyPr>
            <a:normAutofit fontScale="92500" lnSpcReduction="10000"/>
          </a:bodyPr>
          <a:lstStyle/>
          <a:p>
            <a:r>
              <a:rPr lang="el-GR" sz="3100" dirty="0"/>
              <a:t>3</a:t>
            </a:r>
            <a:r>
              <a:rPr lang="el-GR" sz="3100" dirty="0" smtClean="0"/>
              <a:t>.(</a:t>
            </a:r>
            <a:r>
              <a:rPr lang="el-GR" sz="3100" dirty="0"/>
              <a:t>1) Τηρουμένων των διατάξεων του παρόντος άρθρου, </a:t>
            </a:r>
            <a:r>
              <a:rPr lang="el-GR" sz="3100" dirty="0" err="1"/>
              <a:t>προστατεύσιμα</a:t>
            </a:r>
            <a:r>
              <a:rPr lang="el-GR" sz="3100" dirty="0"/>
              <a:t> υπό του παρόντος Νόμου είναι</a:t>
            </a:r>
            <a:r>
              <a:rPr lang="el-GR" sz="3100" dirty="0" smtClean="0"/>
              <a:t>—</a:t>
            </a:r>
          </a:p>
          <a:p>
            <a:pPr marL="0" indent="0">
              <a:buNone/>
            </a:pPr>
            <a:r>
              <a:rPr lang="el-GR" sz="3100" dirty="0" smtClean="0"/>
              <a:t>(</a:t>
            </a:r>
            <a:r>
              <a:rPr lang="el-GR" sz="3100" dirty="0"/>
              <a:t>α) Υπό μεν δικαιώματος πνευματικής </a:t>
            </a:r>
            <a:r>
              <a:rPr lang="el-GR" sz="3100" dirty="0" smtClean="0"/>
              <a:t>ιδιοκτησίας (i</a:t>
            </a:r>
            <a:r>
              <a:rPr lang="el-GR" sz="3100" dirty="0"/>
              <a:t>) Επιστημονικά έργα</a:t>
            </a:r>
            <a:r>
              <a:rPr lang="el-GR" sz="3100" dirty="0" smtClean="0"/>
              <a:t>·(</a:t>
            </a:r>
            <a:r>
              <a:rPr lang="el-GR" sz="3100" dirty="0" err="1"/>
              <a:t>ii</a:t>
            </a:r>
            <a:r>
              <a:rPr lang="el-GR" sz="3100" dirty="0"/>
              <a:t>) φιλολογικά έργα, συμπεριλαμβανομένων των προγραμμάτων ηλεκτρονικών υπολογιστών </a:t>
            </a:r>
            <a:r>
              <a:rPr lang="el-GR" sz="3100" dirty="0" smtClean="0"/>
              <a:t>(</a:t>
            </a:r>
            <a:r>
              <a:rPr lang="el-GR" sz="3100" dirty="0" err="1"/>
              <a:t>iii</a:t>
            </a:r>
            <a:r>
              <a:rPr lang="el-GR" sz="3100" dirty="0"/>
              <a:t>) μουσικά έργα</a:t>
            </a:r>
            <a:r>
              <a:rPr lang="el-GR" sz="3100" dirty="0" smtClean="0"/>
              <a:t>·(</a:t>
            </a:r>
            <a:r>
              <a:rPr lang="el-GR" sz="3100" dirty="0" err="1"/>
              <a:t>iv</a:t>
            </a:r>
            <a:r>
              <a:rPr lang="el-GR" sz="3100" dirty="0"/>
              <a:t>) καλλιτεχνικά έργα, συμπεριλαμβανομένων των φωτογραφιών πάσης φύσεως</a:t>
            </a:r>
            <a:r>
              <a:rPr lang="el-GR" sz="3100" dirty="0" smtClean="0"/>
              <a:t>·(</a:t>
            </a:r>
            <a:r>
              <a:rPr lang="el-GR" sz="3100" dirty="0"/>
              <a:t>ν) ταινίες</a:t>
            </a:r>
            <a:r>
              <a:rPr lang="el-GR" sz="3100" dirty="0" smtClean="0"/>
              <a:t>·(</a:t>
            </a:r>
            <a:r>
              <a:rPr lang="el-GR" sz="3100" dirty="0" err="1"/>
              <a:t>vi</a:t>
            </a:r>
            <a:r>
              <a:rPr lang="el-GR" sz="3100" dirty="0"/>
              <a:t>) βάσεις </a:t>
            </a:r>
            <a:r>
              <a:rPr lang="el-GR" sz="3100" dirty="0" smtClean="0"/>
              <a:t>δεδομένων(</a:t>
            </a:r>
            <a:r>
              <a:rPr lang="el-GR" sz="3100" dirty="0" err="1" smtClean="0"/>
              <a:t>vii</a:t>
            </a:r>
            <a:r>
              <a:rPr lang="el-GR" sz="3100" dirty="0"/>
              <a:t>) ηχογραφήσεις</a:t>
            </a:r>
            <a:r>
              <a:rPr lang="el-GR" sz="3100" dirty="0" smtClean="0"/>
              <a:t>·(</a:t>
            </a:r>
            <a:r>
              <a:rPr lang="el-GR" sz="3100" dirty="0" err="1"/>
              <a:t>viii</a:t>
            </a:r>
            <a:r>
              <a:rPr lang="el-GR" sz="3100" dirty="0"/>
              <a:t>) εκπομπές</a:t>
            </a:r>
            <a:r>
              <a:rPr lang="el-GR" sz="3100" dirty="0" smtClean="0"/>
              <a:t>·(</a:t>
            </a:r>
            <a:r>
              <a:rPr lang="el-GR" sz="3100" dirty="0" err="1"/>
              <a:t>ix</a:t>
            </a:r>
            <a:r>
              <a:rPr lang="el-GR" sz="3100" dirty="0"/>
              <a:t>) δημοσιεύσεις </a:t>
            </a:r>
            <a:r>
              <a:rPr lang="el-GR" sz="3100" dirty="0" err="1"/>
              <a:t>προτέρως</a:t>
            </a:r>
            <a:r>
              <a:rPr lang="el-GR" sz="3100" dirty="0"/>
              <a:t> αδημοσίευτων </a:t>
            </a:r>
            <a:r>
              <a:rPr lang="el-GR" sz="3100" dirty="0" smtClean="0"/>
              <a:t>έργων</a:t>
            </a:r>
          </a:p>
          <a:p>
            <a:pPr marL="0" indent="0">
              <a:buNone/>
            </a:pPr>
            <a:r>
              <a:rPr lang="el-GR" sz="3100" dirty="0" smtClean="0"/>
              <a:t>(β</a:t>
            </a:r>
            <a:r>
              <a:rPr lang="el-GR" sz="3100" dirty="0"/>
              <a:t>) υπό δε συγγενικού δικαιώματος, ερμηνείες ή εκτελέσεις έργων από καλλιτέχνες</a:t>
            </a:r>
          </a:p>
          <a:p>
            <a:endParaRPr lang="el-GR" dirty="0"/>
          </a:p>
        </p:txBody>
      </p:sp>
      <p:sp>
        <p:nvSpPr>
          <p:cNvPr id="4" name="Slide Number Placeholder 3"/>
          <p:cNvSpPr>
            <a:spLocks noGrp="1"/>
          </p:cNvSpPr>
          <p:nvPr>
            <p:ph type="sldNum" sz="quarter" idx="12"/>
          </p:nvPr>
        </p:nvSpPr>
        <p:spPr/>
        <p:txBody>
          <a:bodyPr/>
          <a:lstStyle/>
          <a:p>
            <a:fld id="{BD266BE7-899D-4075-917F-DBDE33B6B692}" type="slidenum">
              <a:rPr lang="el-GR" smtClean="0"/>
              <a:t>5</a:t>
            </a:fld>
            <a:endParaRPr lang="el-GR"/>
          </a:p>
        </p:txBody>
      </p:sp>
    </p:spTree>
    <p:extLst>
      <p:ext uri="{BB962C8B-B14F-4D97-AF65-F5344CB8AC3E}">
        <p14:creationId xmlns:p14="http://schemas.microsoft.com/office/powerpoint/2010/main" val="362591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a:xfrm>
            <a:off x="1280160" y="2190750"/>
            <a:ext cx="3708935" cy="2284998"/>
          </a:xfrm>
        </p:spPr>
        <p:txBody>
          <a:bodyPr/>
          <a:lstStyle/>
          <a:p>
            <a:endParaRPr lang="en-US" dirty="0"/>
          </a:p>
          <a:p>
            <a:r>
              <a:rPr lang="el-GR" sz="3200" dirty="0" smtClean="0">
                <a:solidFill>
                  <a:schemeClr val="accent1">
                    <a:lumMod val="75000"/>
                  </a:schemeClr>
                </a:solidFill>
                <a:effectLst>
                  <a:outerShdw blurRad="38100" dist="38100" dir="2700000" algn="tl">
                    <a:srgbClr val="000000">
                      <a:alpha val="43137"/>
                    </a:srgbClr>
                  </a:outerShdw>
                </a:effectLst>
              </a:rPr>
              <a:t> Η πρωτοτυπία ! </a:t>
            </a:r>
            <a:endParaRPr lang="el-GR" sz="3200" dirty="0">
              <a:solidFill>
                <a:schemeClr val="accent1">
                  <a:lumMod val="75000"/>
                </a:schemeClr>
              </a:solidFill>
              <a:effectLst>
                <a:outerShdw blurRad="38100" dist="38100" dir="2700000" algn="tl">
                  <a:srgbClr val="000000">
                    <a:alpha val="43137"/>
                  </a:srgbClr>
                </a:outerShdw>
              </a:effectLst>
            </a:endParaRPr>
          </a:p>
        </p:txBody>
      </p:sp>
      <p:sp>
        <p:nvSpPr>
          <p:cNvPr id="4" name="TextBox 3"/>
          <p:cNvSpPr txBox="1"/>
          <p:nvPr/>
        </p:nvSpPr>
        <p:spPr>
          <a:xfrm>
            <a:off x="6882063" y="4138863"/>
            <a:ext cx="4363453"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sz="2400" i="1" dirty="0" smtClean="0"/>
              <a:t>«</a:t>
            </a:r>
            <a:r>
              <a:rPr lang="en-US" sz="2400" i="1" dirty="0" smtClean="0"/>
              <a:t>Originality </a:t>
            </a:r>
            <a:r>
              <a:rPr lang="en-US" sz="2400" i="1" dirty="0"/>
              <a:t>is the art of concealing your </a:t>
            </a:r>
            <a:r>
              <a:rPr lang="en-US" sz="2400" i="1" dirty="0" smtClean="0"/>
              <a:t>sources</a:t>
            </a:r>
            <a:r>
              <a:rPr lang="el-GR" sz="2400" i="1" dirty="0" smtClean="0"/>
              <a:t>»</a:t>
            </a:r>
          </a:p>
          <a:p>
            <a:r>
              <a:rPr lang="en-US" sz="2400" i="1" dirty="0" smtClean="0"/>
              <a:t>Benjamin </a:t>
            </a:r>
            <a:r>
              <a:rPr lang="en-US" sz="2400" i="1" dirty="0"/>
              <a:t>Franklin</a:t>
            </a:r>
            <a:endParaRPr lang="el-GR" sz="2400" i="1" dirty="0"/>
          </a:p>
        </p:txBody>
      </p:sp>
      <p:sp>
        <p:nvSpPr>
          <p:cNvPr id="5" name="Slide Number Placeholder 4"/>
          <p:cNvSpPr>
            <a:spLocks noGrp="1"/>
          </p:cNvSpPr>
          <p:nvPr>
            <p:ph type="sldNum" sz="quarter" idx="12"/>
          </p:nvPr>
        </p:nvSpPr>
        <p:spPr/>
        <p:txBody>
          <a:bodyPr/>
          <a:lstStyle/>
          <a:p>
            <a:fld id="{BD266BE7-899D-4075-917F-DBDE33B6B692}" type="slidenum">
              <a:rPr lang="el-GR" smtClean="0"/>
              <a:t>6</a:t>
            </a:fld>
            <a:endParaRPr lang="el-GR"/>
          </a:p>
        </p:txBody>
      </p:sp>
    </p:spTree>
    <p:extLst>
      <p:ext uri="{BB962C8B-B14F-4D97-AF65-F5344CB8AC3E}">
        <p14:creationId xmlns:p14="http://schemas.microsoft.com/office/powerpoint/2010/main" val="146573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of London Press v. University Tutorial Press (1916)</a:t>
            </a:r>
            <a:endParaRPr lang="el-GR" dirty="0"/>
          </a:p>
        </p:txBody>
      </p:sp>
      <p:sp>
        <p:nvSpPr>
          <p:cNvPr id="3" name="Content Placeholder 2"/>
          <p:cNvSpPr>
            <a:spLocks noGrp="1"/>
          </p:cNvSpPr>
          <p:nvPr>
            <p:ph idx="1"/>
          </p:nvPr>
        </p:nvSpPr>
        <p:spPr/>
        <p:txBody>
          <a:bodyPr>
            <a:normAutofit/>
          </a:bodyPr>
          <a:lstStyle/>
          <a:p>
            <a:r>
              <a:rPr lang="el-GR" sz="2400" dirty="0" smtClean="0"/>
              <a:t>Αφορούσε </a:t>
            </a:r>
            <a:r>
              <a:rPr lang="el-GR" sz="2400" dirty="0"/>
              <a:t>την </a:t>
            </a:r>
            <a:r>
              <a:rPr lang="el-GR" sz="2400" dirty="0" smtClean="0"/>
              <a:t>προστασία ερωτηματολογίων </a:t>
            </a:r>
            <a:r>
              <a:rPr lang="el-GR" sz="2400" dirty="0"/>
              <a:t>για </a:t>
            </a:r>
            <a:r>
              <a:rPr lang="el-GR" sz="2400" dirty="0">
                <a:solidFill>
                  <a:schemeClr val="accent1">
                    <a:lumMod val="75000"/>
                  </a:schemeClr>
                </a:solidFill>
              </a:rPr>
              <a:t>εξετάσεις</a:t>
            </a:r>
            <a:r>
              <a:rPr lang="el-GR" sz="2400" dirty="0"/>
              <a:t>. </a:t>
            </a:r>
            <a:endParaRPr lang="el-GR" sz="2400" dirty="0" smtClean="0"/>
          </a:p>
          <a:p>
            <a:endParaRPr lang="el-GR" sz="2400" dirty="0"/>
          </a:p>
          <a:p>
            <a:r>
              <a:rPr lang="el-GR" sz="2400" dirty="0"/>
              <a:t>Δικαστής </a:t>
            </a:r>
            <a:r>
              <a:rPr lang="el-GR" sz="2400" dirty="0" err="1"/>
              <a:t>Peterson</a:t>
            </a:r>
            <a:r>
              <a:rPr lang="el-GR" sz="2400" dirty="0"/>
              <a:t> :  «</a:t>
            </a:r>
            <a:r>
              <a:rPr lang="el-GR" sz="2400" i="1" dirty="0"/>
              <a:t>δεν απαιτείται η έκφραση να είναι πρωτότυπη ή νέα, αλλά το έργο πρέπει να μην έχει αντιγραφεί από άλλο έργο, πρέπει, δηλαδή να προέρχεται από τον δημιουργό </a:t>
            </a:r>
            <a:r>
              <a:rPr lang="el-GR" sz="2400" i="1" dirty="0" smtClean="0"/>
              <a:t>του</a:t>
            </a:r>
            <a:r>
              <a:rPr lang="el-GR" sz="2400" dirty="0" smtClean="0"/>
              <a:t>»</a:t>
            </a:r>
            <a:endParaRPr lang="el-GR" sz="2400" dirty="0"/>
          </a:p>
          <a:p>
            <a:endParaRPr lang="el-GR" sz="2400" dirty="0"/>
          </a:p>
        </p:txBody>
      </p:sp>
      <p:sp>
        <p:nvSpPr>
          <p:cNvPr id="4" name="Slide Number Placeholder 3"/>
          <p:cNvSpPr>
            <a:spLocks noGrp="1"/>
          </p:cNvSpPr>
          <p:nvPr>
            <p:ph type="sldNum" sz="quarter" idx="12"/>
          </p:nvPr>
        </p:nvSpPr>
        <p:spPr/>
        <p:txBody>
          <a:bodyPr/>
          <a:lstStyle/>
          <a:p>
            <a:fld id="{BD266BE7-899D-4075-917F-DBDE33B6B692}" type="slidenum">
              <a:rPr lang="el-GR" smtClean="0"/>
              <a:t>7</a:t>
            </a:fld>
            <a:endParaRPr lang="el-GR"/>
          </a:p>
        </p:txBody>
      </p:sp>
    </p:spTree>
    <p:extLst>
      <p:ext uri="{BB962C8B-B14F-4D97-AF65-F5344CB8AC3E}">
        <p14:creationId xmlns:p14="http://schemas.microsoft.com/office/powerpoint/2010/main" val="109546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αξία και ο προορισμός του έργου…</a:t>
            </a:r>
            <a:endParaRPr lang="en-US" dirty="0"/>
          </a:p>
        </p:txBody>
      </p:sp>
      <p:sp>
        <p:nvSpPr>
          <p:cNvPr id="3" name="Content Placeholder 2"/>
          <p:cNvSpPr>
            <a:spLocks noGrp="1"/>
          </p:cNvSpPr>
          <p:nvPr>
            <p:ph idx="1"/>
          </p:nvPr>
        </p:nvSpPr>
        <p:spPr/>
        <p:txBody>
          <a:bodyPr/>
          <a:lstStyle/>
          <a:p>
            <a:r>
              <a:rPr lang="el-GR" dirty="0" smtClean="0"/>
              <a:t>… είναι αδιάφορα ! </a:t>
            </a:r>
          </a:p>
          <a:p>
            <a:endParaRPr lang="el-GR" dirty="0"/>
          </a:p>
          <a:p>
            <a:r>
              <a:rPr lang="el-GR" dirty="0" smtClean="0"/>
              <a:t>ΠΧ :  Ν</a:t>
            </a:r>
            <a:r>
              <a:rPr lang="el-GR" dirty="0"/>
              <a:t>. 59/1976: </a:t>
            </a:r>
            <a:r>
              <a:rPr lang="el-GR" dirty="0" smtClean="0"/>
              <a:t>προστατεύεται κάθε </a:t>
            </a:r>
            <a:r>
              <a:rPr lang="el-GR" dirty="0"/>
              <a:t>φύσεως</a:t>
            </a:r>
            <a:r>
              <a:rPr lang="el-GR" b="1" u="sng" dirty="0"/>
              <a:t> </a:t>
            </a:r>
            <a:r>
              <a:rPr lang="el-GR" b="1" u="sng" dirty="0" smtClean="0"/>
              <a:t>επιστημονικ</a:t>
            </a:r>
            <a:r>
              <a:rPr lang="el-GR" b="1" u="sng" dirty="0"/>
              <a:t>ό</a:t>
            </a:r>
            <a:r>
              <a:rPr lang="el-GR" b="1" u="sng" dirty="0" smtClean="0"/>
              <a:t> έργο </a:t>
            </a:r>
            <a:r>
              <a:rPr lang="el-GR" b="1" u="sng" dirty="0"/>
              <a:t>ανεξαρτήτως της επιστημονικής ποιότητάς του </a:t>
            </a:r>
            <a:r>
              <a:rPr lang="el-GR" dirty="0" smtClean="0"/>
              <a:t> </a:t>
            </a:r>
          </a:p>
          <a:p>
            <a:endParaRPr lang="el-GR" dirty="0"/>
          </a:p>
          <a:p>
            <a:pPr lvl="1"/>
            <a:r>
              <a:rPr lang="el-GR" dirty="0" smtClean="0"/>
              <a:t>Αδιάφορο εάν έχει υψηλή </a:t>
            </a:r>
            <a:r>
              <a:rPr lang="el-GR" dirty="0"/>
              <a:t>αισθητική ή καλλιτεχνική αξία </a:t>
            </a:r>
            <a:r>
              <a:rPr lang="el-GR" dirty="0" smtClean="0"/>
              <a:t>ή επιστημονική ή ερευνητική καινοτομία</a:t>
            </a:r>
          </a:p>
        </p:txBody>
      </p:sp>
    </p:spTree>
    <p:extLst>
      <p:ext uri="{BB962C8B-B14F-4D97-AF65-F5344CB8AC3E}">
        <p14:creationId xmlns:p14="http://schemas.microsoft.com/office/powerpoint/2010/main" val="319737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Ποιος έχει τα δικαιώματα;</a:t>
            </a:r>
            <a:endParaRPr lang="el-GR"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1287" y="2883694"/>
            <a:ext cx="4286250" cy="2600325"/>
          </a:xfrm>
          <a:prstGeom prst="rect">
            <a:avLst/>
          </a:prstGeom>
          <a:ln>
            <a:noFill/>
          </a:ln>
          <a:effectLst>
            <a:softEdge rad="112500"/>
          </a:effectLst>
        </p:spPr>
        <p:style>
          <a:lnRef idx="2">
            <a:schemeClr val="accent1"/>
          </a:lnRef>
          <a:fillRef idx="1">
            <a:schemeClr val="lt1"/>
          </a:fillRef>
          <a:effectRef idx="0">
            <a:schemeClr val="accent1"/>
          </a:effectRef>
          <a:fontRef idx="minor">
            <a:schemeClr val="dk1"/>
          </a:fontRef>
        </p:style>
      </p:pic>
      <p:sp>
        <p:nvSpPr>
          <p:cNvPr id="4" name="Slide Number Placeholder 3"/>
          <p:cNvSpPr>
            <a:spLocks noGrp="1"/>
          </p:cNvSpPr>
          <p:nvPr>
            <p:ph type="sldNum" sz="quarter" idx="12"/>
          </p:nvPr>
        </p:nvSpPr>
        <p:spPr/>
        <p:txBody>
          <a:bodyPr/>
          <a:lstStyle/>
          <a:p>
            <a:fld id="{BD266BE7-899D-4075-917F-DBDE33B6B692}" type="slidenum">
              <a:rPr lang="el-GR" smtClean="0"/>
              <a:t>9</a:t>
            </a:fld>
            <a:endParaRPr lang="el-GR"/>
          </a:p>
        </p:txBody>
      </p:sp>
    </p:spTree>
    <p:extLst>
      <p:ext uri="{BB962C8B-B14F-4D97-AF65-F5344CB8AC3E}">
        <p14:creationId xmlns:p14="http://schemas.microsoft.com/office/powerpoint/2010/main" val="285829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ducation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_16x9.potx" id="{AA5F22BC-61EA-4F01-AB22-75117871E196}" vid="{BD0EB374-1DDC-4F15-88A9-D386288C58A6}"/>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6F0C7C-95CD-4157-B59F-1693F8160B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0</TotalTime>
  <Words>1137</Words>
  <Application>Microsoft Office PowerPoint</Application>
  <PresentationFormat>Widescreen</PresentationFormat>
  <Paragraphs>132</Paragraphs>
  <Slides>25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Calibri</vt:lpstr>
      <vt:lpstr>Wingdings</vt:lpstr>
      <vt:lpstr>Education 16x9</vt:lpstr>
      <vt:lpstr>Πνευματική ιδιοκτησία στο ακαδημαϊκό περιβάλλον και ανοιχτή πρόσβαση </vt:lpstr>
      <vt:lpstr>Σχεδιάγραμμα της παρουσίασης</vt:lpstr>
      <vt:lpstr>Α . Η δημιουργία έργων στο ακαδημαϊκό περιβάλλον </vt:lpstr>
      <vt:lpstr>Κριτήρια προστασίας </vt:lpstr>
      <vt:lpstr>Κατηγορίες έργων στο Ν. 59/1976 </vt:lpstr>
      <vt:lpstr>PowerPoint Presentation</vt:lpstr>
      <vt:lpstr>University of London Press v. University Tutorial Press (1916)</vt:lpstr>
      <vt:lpstr>Η αξία και ο προορισμός του έργου…</vt:lpstr>
      <vt:lpstr>Ποιος έχει τα δικαιώματα;</vt:lpstr>
      <vt:lpstr>Ποιος έχει τα δικαιώματα;</vt:lpstr>
      <vt:lpstr>Προϋποθέσεις μεταβίβασης στον εργοδότη </vt:lpstr>
      <vt:lpstr>Το  ερευνητικό έργο των ακαδημαϊκών </vt:lpstr>
      <vt:lpstr>ΧΑΡΤΗΣ ΤΩΝ ΘΕΜΕΛΙΩΔΩΝ ΔΙΚΑΙΩΜΑΤΩΝ ΤΗΣ ΕΥΡΩΠΑΪΚΗΣ ΕΝΩΣΗΣ</vt:lpstr>
      <vt:lpstr>Άρθρο 11 της Σύστασης της UNESCO της 11ης Νοεμβρίου 1997</vt:lpstr>
      <vt:lpstr>UWA v. Gray (2009) FCFCA 116 </vt:lpstr>
      <vt:lpstr>UNIVERSITY OF CYPRUS INTELLECTUAL PROPERTY POLICY</vt:lpstr>
      <vt:lpstr>Τα έργα που δημιουργούνται από φοιτητές ; </vt:lpstr>
      <vt:lpstr>Πνευματικά δικαιώματα και ανοιχτή πρόσβαση </vt:lpstr>
      <vt:lpstr>Β . Η ανοιχτή πρόσβαση, αναγκαίο συμπλήρωμα της πνευματικής ιδιοκτησίας</vt:lpstr>
      <vt:lpstr>Οι εξαιρέσεις στο Ν. 59/1976 </vt:lpstr>
      <vt:lpstr>Το τεστ των τριών σταδίων : μια γενική ρήτρα ελέγχου των περιορισμών </vt:lpstr>
      <vt:lpstr>Και γιατί όχι μια νέα εξαίρεση «ανοιχτής πρόσβασης»; </vt:lpstr>
      <vt:lpstr>Το κόστος της πρόσβασης </vt:lpstr>
      <vt:lpstr>Γ) Τα όρια της ανοιχτής πρόσβασης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2013-10-30T09:41:10Z</dcterms:created>
  <dcterms:modified xsi:type="dcterms:W3CDTF">2017-11-03T10:03:49Z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TC034629029991</vt:lpwstr>
  </property>
</Properties>
</file>