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1" r:id="rId3"/>
    <p:sldId id="260" r:id="rId4"/>
    <p:sldId id="258" r:id="rId5"/>
    <p:sldId id="266" r:id="rId6"/>
    <p:sldId id="267" r:id="rId7"/>
    <p:sldId id="268" r:id="rId8"/>
    <p:sldId id="269" r:id="rId9"/>
    <p:sldId id="270" r:id="rId10"/>
    <p:sldId id="271" r:id="rId11"/>
    <p:sldId id="272" r:id="rId12"/>
    <p:sldId id="273" r:id="rId13"/>
    <p:sldId id="274" r:id="rId14"/>
    <p:sldId id="564" r:id="rId15"/>
    <p:sldId id="275" r:id="rId16"/>
    <p:sldId id="346" r:id="rId17"/>
    <p:sldId id="347" r:id="rId18"/>
    <p:sldId id="365" r:id="rId19"/>
    <p:sldId id="366" r:id="rId20"/>
    <p:sldId id="367" r:id="rId21"/>
    <p:sldId id="368" r:id="rId22"/>
    <p:sldId id="369" r:id="rId23"/>
    <p:sldId id="370" r:id="rId24"/>
    <p:sldId id="371" r:id="rId25"/>
    <p:sldId id="349" r:id="rId26"/>
    <p:sldId id="548" r:id="rId27"/>
    <p:sldId id="557" r:id="rId28"/>
    <p:sldId id="558" r:id="rId29"/>
    <p:sldId id="549" r:id="rId30"/>
    <p:sldId id="565" r:id="rId31"/>
    <p:sldId id="566" r:id="rId32"/>
    <p:sldId id="311" r:id="rId33"/>
    <p:sldId id="313" r:id="rId34"/>
    <p:sldId id="314" r:id="rId35"/>
    <p:sldId id="315" r:id="rId36"/>
    <p:sldId id="316" r:id="rId37"/>
    <p:sldId id="318" r:id="rId38"/>
    <p:sldId id="319" r:id="rId39"/>
    <p:sldId id="320" r:id="rId40"/>
    <p:sldId id="567" r:id="rId41"/>
    <p:sldId id="568" r:id="rId42"/>
    <p:sldId id="579" r:id="rId43"/>
    <p:sldId id="569" r:id="rId44"/>
    <p:sldId id="322" r:id="rId45"/>
    <p:sldId id="323" r:id="rId46"/>
    <p:sldId id="338" r:id="rId47"/>
    <p:sldId id="339" r:id="rId48"/>
    <p:sldId id="337" r:id="rId49"/>
    <p:sldId id="340" r:id="rId50"/>
    <p:sldId id="336" r:id="rId51"/>
    <p:sldId id="341" r:id="rId52"/>
    <p:sldId id="335" r:id="rId53"/>
    <p:sldId id="325" r:id="rId54"/>
    <p:sldId id="326" r:id="rId55"/>
    <p:sldId id="570" r:id="rId56"/>
    <p:sldId id="571" r:id="rId57"/>
    <p:sldId id="342" r:id="rId58"/>
    <p:sldId id="327" r:id="rId59"/>
    <p:sldId id="572" r:id="rId60"/>
    <p:sldId id="573" r:id="rId61"/>
    <p:sldId id="574" r:id="rId62"/>
    <p:sldId id="262" r:id="rId63"/>
    <p:sldId id="575" r:id="rId64"/>
    <p:sldId id="376" r:id="rId65"/>
    <p:sldId id="576" r:id="rId66"/>
    <p:sldId id="577" r:id="rId67"/>
    <p:sldId id="263" r:id="rId68"/>
    <p:sldId id="578" r:id="rId69"/>
    <p:sldId id="353" r:id="rId70"/>
    <p:sldId id="355" r:id="rId71"/>
    <p:sldId id="372" r:id="rId72"/>
    <p:sldId id="373" r:id="rId73"/>
    <p:sldId id="550" r:id="rId74"/>
    <p:sldId id="264" r:id="rId75"/>
    <p:sldId id="580" r:id="rId76"/>
    <p:sldId id="331"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599"/>
  </p:normalViewPr>
  <p:slideViewPr>
    <p:cSldViewPr snapToGrid="0" snapToObjects="1">
      <p:cViewPr varScale="1">
        <p:scale>
          <a:sx n="81" d="100"/>
          <a:sy n="81" d="100"/>
        </p:scale>
        <p:origin x="192" y="4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740F-9274-FF44-B8EB-0AE84975CB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24DE96-008F-E34E-B448-0ED75ADD10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228CBA-0701-FE43-9366-34976596C349}"/>
              </a:ext>
            </a:extLst>
          </p:cNvPr>
          <p:cNvSpPr>
            <a:spLocks noGrp="1"/>
          </p:cNvSpPr>
          <p:nvPr>
            <p:ph type="dt" sz="half" idx="10"/>
          </p:nvPr>
        </p:nvSpPr>
        <p:spPr/>
        <p:txBody>
          <a:bodyPr/>
          <a:lstStyle/>
          <a:p>
            <a:fld id="{AF7FE4E1-9A22-9648-86AF-E9E6A855EAB3}" type="datetimeFigureOut">
              <a:rPr lang="en-US" smtClean="0"/>
              <a:t>10/24/19</a:t>
            </a:fld>
            <a:endParaRPr lang="en-US"/>
          </a:p>
        </p:txBody>
      </p:sp>
      <p:sp>
        <p:nvSpPr>
          <p:cNvPr id="5" name="Footer Placeholder 4">
            <a:extLst>
              <a:ext uri="{FF2B5EF4-FFF2-40B4-BE49-F238E27FC236}">
                <a16:creationId xmlns:a16="http://schemas.microsoft.com/office/drawing/2014/main" id="{9F372192-35CC-D04E-A3A9-FF6DC0D5A2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7C26C4-6579-1A4A-87D4-239884FE06D4}"/>
              </a:ext>
            </a:extLst>
          </p:cNvPr>
          <p:cNvSpPr>
            <a:spLocks noGrp="1"/>
          </p:cNvSpPr>
          <p:nvPr>
            <p:ph type="sldNum" sz="quarter" idx="12"/>
          </p:nvPr>
        </p:nvSpPr>
        <p:spPr/>
        <p:txBody>
          <a:bodyPr/>
          <a:lstStyle/>
          <a:p>
            <a:fld id="{BF06460C-4C63-184C-AD98-4C4095AC1FB4}" type="slidenum">
              <a:rPr lang="en-US" smtClean="0"/>
              <a:t>‹#›</a:t>
            </a:fld>
            <a:endParaRPr lang="en-US"/>
          </a:p>
        </p:txBody>
      </p:sp>
    </p:spTree>
    <p:extLst>
      <p:ext uri="{BB962C8B-B14F-4D97-AF65-F5344CB8AC3E}">
        <p14:creationId xmlns:p14="http://schemas.microsoft.com/office/powerpoint/2010/main" val="301290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19CC0-0843-944B-9773-C3F90FEE89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7EFC92-6812-F94E-926C-B557EF2660A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A70903-9B1A-B84A-B51F-D1198FC21C97}"/>
              </a:ext>
            </a:extLst>
          </p:cNvPr>
          <p:cNvSpPr>
            <a:spLocks noGrp="1"/>
          </p:cNvSpPr>
          <p:nvPr>
            <p:ph type="dt" sz="half" idx="10"/>
          </p:nvPr>
        </p:nvSpPr>
        <p:spPr/>
        <p:txBody>
          <a:bodyPr/>
          <a:lstStyle/>
          <a:p>
            <a:fld id="{AF7FE4E1-9A22-9648-86AF-E9E6A855EAB3}" type="datetimeFigureOut">
              <a:rPr lang="en-US" smtClean="0"/>
              <a:t>10/24/19</a:t>
            </a:fld>
            <a:endParaRPr lang="en-US"/>
          </a:p>
        </p:txBody>
      </p:sp>
      <p:sp>
        <p:nvSpPr>
          <p:cNvPr id="5" name="Footer Placeholder 4">
            <a:extLst>
              <a:ext uri="{FF2B5EF4-FFF2-40B4-BE49-F238E27FC236}">
                <a16:creationId xmlns:a16="http://schemas.microsoft.com/office/drawing/2014/main" id="{9C985763-4792-EA4D-8CBF-B4533799A2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EA9112-9DEF-F845-8FC6-2F4B96ADBB77}"/>
              </a:ext>
            </a:extLst>
          </p:cNvPr>
          <p:cNvSpPr>
            <a:spLocks noGrp="1"/>
          </p:cNvSpPr>
          <p:nvPr>
            <p:ph type="sldNum" sz="quarter" idx="12"/>
          </p:nvPr>
        </p:nvSpPr>
        <p:spPr/>
        <p:txBody>
          <a:bodyPr/>
          <a:lstStyle/>
          <a:p>
            <a:fld id="{BF06460C-4C63-184C-AD98-4C4095AC1FB4}" type="slidenum">
              <a:rPr lang="en-US" smtClean="0"/>
              <a:t>‹#›</a:t>
            </a:fld>
            <a:endParaRPr lang="en-US"/>
          </a:p>
        </p:txBody>
      </p:sp>
    </p:spTree>
    <p:extLst>
      <p:ext uri="{BB962C8B-B14F-4D97-AF65-F5344CB8AC3E}">
        <p14:creationId xmlns:p14="http://schemas.microsoft.com/office/powerpoint/2010/main" val="3834649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4064D8-D75F-3444-A093-99CC9FF246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2BDFD1-D8C9-1148-8EAC-E7938FCD9DE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B08F68-78BF-F748-A717-9FA93BDDEC94}"/>
              </a:ext>
            </a:extLst>
          </p:cNvPr>
          <p:cNvSpPr>
            <a:spLocks noGrp="1"/>
          </p:cNvSpPr>
          <p:nvPr>
            <p:ph type="dt" sz="half" idx="10"/>
          </p:nvPr>
        </p:nvSpPr>
        <p:spPr/>
        <p:txBody>
          <a:bodyPr/>
          <a:lstStyle/>
          <a:p>
            <a:fld id="{AF7FE4E1-9A22-9648-86AF-E9E6A855EAB3}" type="datetimeFigureOut">
              <a:rPr lang="en-US" smtClean="0"/>
              <a:t>10/24/19</a:t>
            </a:fld>
            <a:endParaRPr lang="en-US"/>
          </a:p>
        </p:txBody>
      </p:sp>
      <p:sp>
        <p:nvSpPr>
          <p:cNvPr id="5" name="Footer Placeholder 4">
            <a:extLst>
              <a:ext uri="{FF2B5EF4-FFF2-40B4-BE49-F238E27FC236}">
                <a16:creationId xmlns:a16="http://schemas.microsoft.com/office/drawing/2014/main" id="{2BAA2361-0B80-EA48-A82A-59DEDEC011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CC43B8-AD09-5D4F-B5A3-16F2AFAA8920}"/>
              </a:ext>
            </a:extLst>
          </p:cNvPr>
          <p:cNvSpPr>
            <a:spLocks noGrp="1"/>
          </p:cNvSpPr>
          <p:nvPr>
            <p:ph type="sldNum" sz="quarter" idx="12"/>
          </p:nvPr>
        </p:nvSpPr>
        <p:spPr/>
        <p:txBody>
          <a:bodyPr/>
          <a:lstStyle/>
          <a:p>
            <a:fld id="{BF06460C-4C63-184C-AD98-4C4095AC1FB4}" type="slidenum">
              <a:rPr lang="en-US" smtClean="0"/>
              <a:t>‹#›</a:t>
            </a:fld>
            <a:endParaRPr lang="en-US"/>
          </a:p>
        </p:txBody>
      </p:sp>
    </p:spTree>
    <p:extLst>
      <p:ext uri="{BB962C8B-B14F-4D97-AF65-F5344CB8AC3E}">
        <p14:creationId xmlns:p14="http://schemas.microsoft.com/office/powerpoint/2010/main" val="3527305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89461-E7A1-6E40-B945-0CC9707A87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CD0DF7-6B42-C447-BF3D-68FC29D9185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6148A8-3E73-A540-AF6A-3643FAEB4FC6}"/>
              </a:ext>
            </a:extLst>
          </p:cNvPr>
          <p:cNvSpPr>
            <a:spLocks noGrp="1"/>
          </p:cNvSpPr>
          <p:nvPr>
            <p:ph type="dt" sz="half" idx="10"/>
          </p:nvPr>
        </p:nvSpPr>
        <p:spPr/>
        <p:txBody>
          <a:bodyPr/>
          <a:lstStyle/>
          <a:p>
            <a:fld id="{AF7FE4E1-9A22-9648-86AF-E9E6A855EAB3}" type="datetimeFigureOut">
              <a:rPr lang="en-US" smtClean="0"/>
              <a:t>10/24/19</a:t>
            </a:fld>
            <a:endParaRPr lang="en-US"/>
          </a:p>
        </p:txBody>
      </p:sp>
      <p:sp>
        <p:nvSpPr>
          <p:cNvPr id="5" name="Footer Placeholder 4">
            <a:extLst>
              <a:ext uri="{FF2B5EF4-FFF2-40B4-BE49-F238E27FC236}">
                <a16:creationId xmlns:a16="http://schemas.microsoft.com/office/drawing/2014/main" id="{55180E4B-7FC7-6A4E-8752-11A0967152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61021D-A01A-F049-AB8A-54C48F1C4214}"/>
              </a:ext>
            </a:extLst>
          </p:cNvPr>
          <p:cNvSpPr>
            <a:spLocks noGrp="1"/>
          </p:cNvSpPr>
          <p:nvPr>
            <p:ph type="sldNum" sz="quarter" idx="12"/>
          </p:nvPr>
        </p:nvSpPr>
        <p:spPr/>
        <p:txBody>
          <a:bodyPr/>
          <a:lstStyle/>
          <a:p>
            <a:fld id="{BF06460C-4C63-184C-AD98-4C4095AC1FB4}" type="slidenum">
              <a:rPr lang="en-US" smtClean="0"/>
              <a:t>‹#›</a:t>
            </a:fld>
            <a:endParaRPr lang="en-US"/>
          </a:p>
        </p:txBody>
      </p:sp>
    </p:spTree>
    <p:extLst>
      <p:ext uri="{BB962C8B-B14F-4D97-AF65-F5344CB8AC3E}">
        <p14:creationId xmlns:p14="http://schemas.microsoft.com/office/powerpoint/2010/main" val="1788253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8416A-4B35-EE4F-9E91-516214E661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3AF7D6-4762-4A49-B07C-A3C703F667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BAADA9C-11FD-DA4D-B692-DA334ECBCE42}"/>
              </a:ext>
            </a:extLst>
          </p:cNvPr>
          <p:cNvSpPr>
            <a:spLocks noGrp="1"/>
          </p:cNvSpPr>
          <p:nvPr>
            <p:ph type="dt" sz="half" idx="10"/>
          </p:nvPr>
        </p:nvSpPr>
        <p:spPr/>
        <p:txBody>
          <a:bodyPr/>
          <a:lstStyle/>
          <a:p>
            <a:fld id="{AF7FE4E1-9A22-9648-86AF-E9E6A855EAB3}" type="datetimeFigureOut">
              <a:rPr lang="en-US" smtClean="0"/>
              <a:t>10/24/19</a:t>
            </a:fld>
            <a:endParaRPr lang="en-US"/>
          </a:p>
        </p:txBody>
      </p:sp>
      <p:sp>
        <p:nvSpPr>
          <p:cNvPr id="5" name="Footer Placeholder 4">
            <a:extLst>
              <a:ext uri="{FF2B5EF4-FFF2-40B4-BE49-F238E27FC236}">
                <a16:creationId xmlns:a16="http://schemas.microsoft.com/office/drawing/2014/main" id="{E1D5B7EB-7285-9B43-94FB-29BC8231A9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F2A6E3-A49C-DE47-8C94-2E8B713CFF5C}"/>
              </a:ext>
            </a:extLst>
          </p:cNvPr>
          <p:cNvSpPr>
            <a:spLocks noGrp="1"/>
          </p:cNvSpPr>
          <p:nvPr>
            <p:ph type="sldNum" sz="quarter" idx="12"/>
          </p:nvPr>
        </p:nvSpPr>
        <p:spPr/>
        <p:txBody>
          <a:bodyPr/>
          <a:lstStyle/>
          <a:p>
            <a:fld id="{BF06460C-4C63-184C-AD98-4C4095AC1FB4}" type="slidenum">
              <a:rPr lang="en-US" smtClean="0"/>
              <a:t>‹#›</a:t>
            </a:fld>
            <a:endParaRPr lang="en-US"/>
          </a:p>
        </p:txBody>
      </p:sp>
    </p:spTree>
    <p:extLst>
      <p:ext uri="{BB962C8B-B14F-4D97-AF65-F5344CB8AC3E}">
        <p14:creationId xmlns:p14="http://schemas.microsoft.com/office/powerpoint/2010/main" val="55927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C04C1-8A7B-F64B-929B-995EC56257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018735-6816-AA4A-8CE9-6615786C6A0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8FAA2B-9CC5-8044-BBD0-EE9013EDC91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A6F215-FE00-8644-B4A8-797E48230DD6}"/>
              </a:ext>
            </a:extLst>
          </p:cNvPr>
          <p:cNvSpPr>
            <a:spLocks noGrp="1"/>
          </p:cNvSpPr>
          <p:nvPr>
            <p:ph type="dt" sz="half" idx="10"/>
          </p:nvPr>
        </p:nvSpPr>
        <p:spPr/>
        <p:txBody>
          <a:bodyPr/>
          <a:lstStyle/>
          <a:p>
            <a:fld id="{AF7FE4E1-9A22-9648-86AF-E9E6A855EAB3}" type="datetimeFigureOut">
              <a:rPr lang="en-US" smtClean="0"/>
              <a:t>10/24/19</a:t>
            </a:fld>
            <a:endParaRPr lang="en-US"/>
          </a:p>
        </p:txBody>
      </p:sp>
      <p:sp>
        <p:nvSpPr>
          <p:cNvPr id="6" name="Footer Placeholder 5">
            <a:extLst>
              <a:ext uri="{FF2B5EF4-FFF2-40B4-BE49-F238E27FC236}">
                <a16:creationId xmlns:a16="http://schemas.microsoft.com/office/drawing/2014/main" id="{374E397A-F722-7343-95FC-D195E14168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98E59B-F39F-8243-B7B3-3F3CDAF6D4A0}"/>
              </a:ext>
            </a:extLst>
          </p:cNvPr>
          <p:cNvSpPr>
            <a:spLocks noGrp="1"/>
          </p:cNvSpPr>
          <p:nvPr>
            <p:ph type="sldNum" sz="quarter" idx="12"/>
          </p:nvPr>
        </p:nvSpPr>
        <p:spPr/>
        <p:txBody>
          <a:bodyPr/>
          <a:lstStyle/>
          <a:p>
            <a:fld id="{BF06460C-4C63-184C-AD98-4C4095AC1FB4}" type="slidenum">
              <a:rPr lang="en-US" smtClean="0"/>
              <a:t>‹#›</a:t>
            </a:fld>
            <a:endParaRPr lang="en-US"/>
          </a:p>
        </p:txBody>
      </p:sp>
    </p:spTree>
    <p:extLst>
      <p:ext uri="{BB962C8B-B14F-4D97-AF65-F5344CB8AC3E}">
        <p14:creationId xmlns:p14="http://schemas.microsoft.com/office/powerpoint/2010/main" val="2758542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9C401-55E4-6E4D-B253-F77ED82F5B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8CA6FA-504B-6C47-8DF1-70ECA278D9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A1A846B-B4C6-EE4D-904A-F8FEACCA97E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0E40F6-96D7-994A-981E-B6EB10DE5C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8E9F692-4F8A-1247-9EE1-C8A7BA0F991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1F6833-0618-1240-81EB-1AE0D343D07A}"/>
              </a:ext>
            </a:extLst>
          </p:cNvPr>
          <p:cNvSpPr>
            <a:spLocks noGrp="1"/>
          </p:cNvSpPr>
          <p:nvPr>
            <p:ph type="dt" sz="half" idx="10"/>
          </p:nvPr>
        </p:nvSpPr>
        <p:spPr/>
        <p:txBody>
          <a:bodyPr/>
          <a:lstStyle/>
          <a:p>
            <a:fld id="{AF7FE4E1-9A22-9648-86AF-E9E6A855EAB3}" type="datetimeFigureOut">
              <a:rPr lang="en-US" smtClean="0"/>
              <a:t>10/24/19</a:t>
            </a:fld>
            <a:endParaRPr lang="en-US"/>
          </a:p>
        </p:txBody>
      </p:sp>
      <p:sp>
        <p:nvSpPr>
          <p:cNvPr id="8" name="Footer Placeholder 7">
            <a:extLst>
              <a:ext uri="{FF2B5EF4-FFF2-40B4-BE49-F238E27FC236}">
                <a16:creationId xmlns:a16="http://schemas.microsoft.com/office/drawing/2014/main" id="{C912EBDC-DFC0-BC4A-9669-C709A6A6B1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A89013-D56B-4A4C-92A6-A18E7A473D30}"/>
              </a:ext>
            </a:extLst>
          </p:cNvPr>
          <p:cNvSpPr>
            <a:spLocks noGrp="1"/>
          </p:cNvSpPr>
          <p:nvPr>
            <p:ph type="sldNum" sz="quarter" idx="12"/>
          </p:nvPr>
        </p:nvSpPr>
        <p:spPr/>
        <p:txBody>
          <a:bodyPr/>
          <a:lstStyle/>
          <a:p>
            <a:fld id="{BF06460C-4C63-184C-AD98-4C4095AC1FB4}" type="slidenum">
              <a:rPr lang="en-US" smtClean="0"/>
              <a:t>‹#›</a:t>
            </a:fld>
            <a:endParaRPr lang="en-US"/>
          </a:p>
        </p:txBody>
      </p:sp>
    </p:spTree>
    <p:extLst>
      <p:ext uri="{BB962C8B-B14F-4D97-AF65-F5344CB8AC3E}">
        <p14:creationId xmlns:p14="http://schemas.microsoft.com/office/powerpoint/2010/main" val="41585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C53E9-D8CD-A14A-B3C5-CFB75649C4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D53398-DF41-4D42-B6B6-D91C5306EF68}"/>
              </a:ext>
            </a:extLst>
          </p:cNvPr>
          <p:cNvSpPr>
            <a:spLocks noGrp="1"/>
          </p:cNvSpPr>
          <p:nvPr>
            <p:ph type="dt" sz="half" idx="10"/>
          </p:nvPr>
        </p:nvSpPr>
        <p:spPr/>
        <p:txBody>
          <a:bodyPr/>
          <a:lstStyle/>
          <a:p>
            <a:fld id="{AF7FE4E1-9A22-9648-86AF-E9E6A855EAB3}" type="datetimeFigureOut">
              <a:rPr lang="en-US" smtClean="0"/>
              <a:t>10/24/19</a:t>
            </a:fld>
            <a:endParaRPr lang="en-US"/>
          </a:p>
        </p:txBody>
      </p:sp>
      <p:sp>
        <p:nvSpPr>
          <p:cNvPr id="4" name="Footer Placeholder 3">
            <a:extLst>
              <a:ext uri="{FF2B5EF4-FFF2-40B4-BE49-F238E27FC236}">
                <a16:creationId xmlns:a16="http://schemas.microsoft.com/office/drawing/2014/main" id="{27E49251-1578-6545-ABB2-3ED18DD9C9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7A6B85-4F61-694F-A24E-1AC0484A004F}"/>
              </a:ext>
            </a:extLst>
          </p:cNvPr>
          <p:cNvSpPr>
            <a:spLocks noGrp="1"/>
          </p:cNvSpPr>
          <p:nvPr>
            <p:ph type="sldNum" sz="quarter" idx="12"/>
          </p:nvPr>
        </p:nvSpPr>
        <p:spPr/>
        <p:txBody>
          <a:bodyPr/>
          <a:lstStyle/>
          <a:p>
            <a:fld id="{BF06460C-4C63-184C-AD98-4C4095AC1FB4}" type="slidenum">
              <a:rPr lang="en-US" smtClean="0"/>
              <a:t>‹#›</a:t>
            </a:fld>
            <a:endParaRPr lang="en-US"/>
          </a:p>
        </p:txBody>
      </p:sp>
    </p:spTree>
    <p:extLst>
      <p:ext uri="{BB962C8B-B14F-4D97-AF65-F5344CB8AC3E}">
        <p14:creationId xmlns:p14="http://schemas.microsoft.com/office/powerpoint/2010/main" val="3111390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3A6DE7-2739-DD42-B856-6BBC787CEF01}"/>
              </a:ext>
            </a:extLst>
          </p:cNvPr>
          <p:cNvSpPr>
            <a:spLocks noGrp="1"/>
          </p:cNvSpPr>
          <p:nvPr>
            <p:ph type="dt" sz="half" idx="10"/>
          </p:nvPr>
        </p:nvSpPr>
        <p:spPr/>
        <p:txBody>
          <a:bodyPr/>
          <a:lstStyle/>
          <a:p>
            <a:fld id="{AF7FE4E1-9A22-9648-86AF-E9E6A855EAB3}" type="datetimeFigureOut">
              <a:rPr lang="en-US" smtClean="0"/>
              <a:t>10/24/19</a:t>
            </a:fld>
            <a:endParaRPr lang="en-US"/>
          </a:p>
        </p:txBody>
      </p:sp>
      <p:sp>
        <p:nvSpPr>
          <p:cNvPr id="3" name="Footer Placeholder 2">
            <a:extLst>
              <a:ext uri="{FF2B5EF4-FFF2-40B4-BE49-F238E27FC236}">
                <a16:creationId xmlns:a16="http://schemas.microsoft.com/office/drawing/2014/main" id="{2BB83557-DC04-4E46-BE08-F988ED5343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E9F92E-1ACC-B84E-B125-9F574FDF7C17}"/>
              </a:ext>
            </a:extLst>
          </p:cNvPr>
          <p:cNvSpPr>
            <a:spLocks noGrp="1"/>
          </p:cNvSpPr>
          <p:nvPr>
            <p:ph type="sldNum" sz="quarter" idx="12"/>
          </p:nvPr>
        </p:nvSpPr>
        <p:spPr/>
        <p:txBody>
          <a:bodyPr/>
          <a:lstStyle/>
          <a:p>
            <a:fld id="{BF06460C-4C63-184C-AD98-4C4095AC1FB4}" type="slidenum">
              <a:rPr lang="en-US" smtClean="0"/>
              <a:t>‹#›</a:t>
            </a:fld>
            <a:endParaRPr lang="en-US"/>
          </a:p>
        </p:txBody>
      </p:sp>
    </p:spTree>
    <p:extLst>
      <p:ext uri="{BB962C8B-B14F-4D97-AF65-F5344CB8AC3E}">
        <p14:creationId xmlns:p14="http://schemas.microsoft.com/office/powerpoint/2010/main" val="555677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2718B-B2B9-5349-B941-C51A5FFF99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228260-D318-2E4B-A328-E33641580B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A9D914-2EAC-6B4F-AFE5-99F603694E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59A664-3E98-F44E-9273-431EFD01836D}"/>
              </a:ext>
            </a:extLst>
          </p:cNvPr>
          <p:cNvSpPr>
            <a:spLocks noGrp="1"/>
          </p:cNvSpPr>
          <p:nvPr>
            <p:ph type="dt" sz="half" idx="10"/>
          </p:nvPr>
        </p:nvSpPr>
        <p:spPr/>
        <p:txBody>
          <a:bodyPr/>
          <a:lstStyle/>
          <a:p>
            <a:fld id="{AF7FE4E1-9A22-9648-86AF-E9E6A855EAB3}" type="datetimeFigureOut">
              <a:rPr lang="en-US" smtClean="0"/>
              <a:t>10/24/19</a:t>
            </a:fld>
            <a:endParaRPr lang="en-US"/>
          </a:p>
        </p:txBody>
      </p:sp>
      <p:sp>
        <p:nvSpPr>
          <p:cNvPr id="6" name="Footer Placeholder 5">
            <a:extLst>
              <a:ext uri="{FF2B5EF4-FFF2-40B4-BE49-F238E27FC236}">
                <a16:creationId xmlns:a16="http://schemas.microsoft.com/office/drawing/2014/main" id="{CC483C37-5910-C746-8DEE-9329136C7B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18A494-1956-ED47-A47B-AD1A78602C74}"/>
              </a:ext>
            </a:extLst>
          </p:cNvPr>
          <p:cNvSpPr>
            <a:spLocks noGrp="1"/>
          </p:cNvSpPr>
          <p:nvPr>
            <p:ph type="sldNum" sz="quarter" idx="12"/>
          </p:nvPr>
        </p:nvSpPr>
        <p:spPr/>
        <p:txBody>
          <a:bodyPr/>
          <a:lstStyle/>
          <a:p>
            <a:fld id="{BF06460C-4C63-184C-AD98-4C4095AC1FB4}" type="slidenum">
              <a:rPr lang="en-US" smtClean="0"/>
              <a:t>‹#›</a:t>
            </a:fld>
            <a:endParaRPr lang="en-US"/>
          </a:p>
        </p:txBody>
      </p:sp>
    </p:spTree>
    <p:extLst>
      <p:ext uri="{BB962C8B-B14F-4D97-AF65-F5344CB8AC3E}">
        <p14:creationId xmlns:p14="http://schemas.microsoft.com/office/powerpoint/2010/main" val="1844666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D8EEA-DE2C-B642-880B-BE7C2D4A20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C9D38A-0375-DF42-BD29-9C0CD2D28F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8632DF-CD12-6E4E-8263-54387C14A3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7B329F-C33C-C842-B2CC-262405BBAFDA}"/>
              </a:ext>
            </a:extLst>
          </p:cNvPr>
          <p:cNvSpPr>
            <a:spLocks noGrp="1"/>
          </p:cNvSpPr>
          <p:nvPr>
            <p:ph type="dt" sz="half" idx="10"/>
          </p:nvPr>
        </p:nvSpPr>
        <p:spPr/>
        <p:txBody>
          <a:bodyPr/>
          <a:lstStyle/>
          <a:p>
            <a:fld id="{AF7FE4E1-9A22-9648-86AF-E9E6A855EAB3}" type="datetimeFigureOut">
              <a:rPr lang="en-US" smtClean="0"/>
              <a:t>10/24/19</a:t>
            </a:fld>
            <a:endParaRPr lang="en-US"/>
          </a:p>
        </p:txBody>
      </p:sp>
      <p:sp>
        <p:nvSpPr>
          <p:cNvPr id="6" name="Footer Placeholder 5">
            <a:extLst>
              <a:ext uri="{FF2B5EF4-FFF2-40B4-BE49-F238E27FC236}">
                <a16:creationId xmlns:a16="http://schemas.microsoft.com/office/drawing/2014/main" id="{C91A4E71-2CA2-FC41-BE76-7D970D1802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B0C43E-8152-2B43-B650-AB744FA60920}"/>
              </a:ext>
            </a:extLst>
          </p:cNvPr>
          <p:cNvSpPr>
            <a:spLocks noGrp="1"/>
          </p:cNvSpPr>
          <p:nvPr>
            <p:ph type="sldNum" sz="quarter" idx="12"/>
          </p:nvPr>
        </p:nvSpPr>
        <p:spPr/>
        <p:txBody>
          <a:bodyPr/>
          <a:lstStyle/>
          <a:p>
            <a:fld id="{BF06460C-4C63-184C-AD98-4C4095AC1FB4}" type="slidenum">
              <a:rPr lang="en-US" smtClean="0"/>
              <a:t>‹#›</a:t>
            </a:fld>
            <a:endParaRPr lang="en-US"/>
          </a:p>
        </p:txBody>
      </p:sp>
    </p:spTree>
    <p:extLst>
      <p:ext uri="{BB962C8B-B14F-4D97-AF65-F5344CB8AC3E}">
        <p14:creationId xmlns:p14="http://schemas.microsoft.com/office/powerpoint/2010/main" val="1272477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D0667D-666D-FF47-864E-B0E98E0E25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A60921-D42C-9646-9F0C-47A03D1FAF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1ABE90-1B0D-B34E-ACAE-C8333BEDC3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7FE4E1-9A22-9648-86AF-E9E6A855EAB3}" type="datetimeFigureOut">
              <a:rPr lang="en-US" smtClean="0"/>
              <a:t>10/24/19</a:t>
            </a:fld>
            <a:endParaRPr lang="en-US"/>
          </a:p>
        </p:txBody>
      </p:sp>
      <p:sp>
        <p:nvSpPr>
          <p:cNvPr id="5" name="Footer Placeholder 4">
            <a:extLst>
              <a:ext uri="{FF2B5EF4-FFF2-40B4-BE49-F238E27FC236}">
                <a16:creationId xmlns:a16="http://schemas.microsoft.com/office/drawing/2014/main" id="{DD2DA084-2CE5-D24D-AC16-7601A5AD62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A95476-D9CE-2C4D-88F6-61C02683BB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6460C-4C63-184C-AD98-4C4095AC1FB4}" type="slidenum">
              <a:rPr lang="en-US" smtClean="0"/>
              <a:t>‹#›</a:t>
            </a:fld>
            <a:endParaRPr lang="en-US"/>
          </a:p>
        </p:txBody>
      </p:sp>
    </p:spTree>
    <p:extLst>
      <p:ext uri="{BB962C8B-B14F-4D97-AF65-F5344CB8AC3E}">
        <p14:creationId xmlns:p14="http://schemas.microsoft.com/office/powerpoint/2010/main" val="367842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po@athena-innovation.g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mailto:dpo@athena-innovation.gr"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3C96D-5D51-0C48-95FE-630866ADB2AF}"/>
              </a:ext>
            </a:extLst>
          </p:cNvPr>
          <p:cNvSpPr>
            <a:spLocks noGrp="1"/>
          </p:cNvSpPr>
          <p:nvPr>
            <p:ph type="ctrTitle"/>
          </p:nvPr>
        </p:nvSpPr>
        <p:spPr/>
        <p:txBody>
          <a:bodyPr>
            <a:normAutofit fontScale="90000"/>
          </a:bodyPr>
          <a:lstStyle/>
          <a:p>
            <a:r>
              <a:rPr lang="el-GR" dirty="0"/>
              <a:t>Γενικός Κανονισμός Προστασίας Δεδομένων Προσωπικού Χαρακτήρα</a:t>
            </a:r>
            <a:endParaRPr lang="en-US" dirty="0"/>
          </a:p>
        </p:txBody>
      </p:sp>
      <p:sp>
        <p:nvSpPr>
          <p:cNvPr id="3" name="Subtitle 2">
            <a:extLst>
              <a:ext uri="{FF2B5EF4-FFF2-40B4-BE49-F238E27FC236}">
                <a16:creationId xmlns:a16="http://schemas.microsoft.com/office/drawing/2014/main" id="{D4F17128-CEA7-3641-AE01-447F1CA1DC56}"/>
              </a:ext>
            </a:extLst>
          </p:cNvPr>
          <p:cNvSpPr>
            <a:spLocks noGrp="1"/>
          </p:cNvSpPr>
          <p:nvPr>
            <p:ph type="subTitle" idx="1"/>
          </p:nvPr>
        </p:nvSpPr>
        <p:spPr>
          <a:xfrm>
            <a:off x="1524000" y="4146558"/>
            <a:ext cx="9144000" cy="1919391"/>
          </a:xfrm>
        </p:spPr>
        <p:txBody>
          <a:bodyPr>
            <a:normAutofit/>
          </a:bodyPr>
          <a:lstStyle/>
          <a:p>
            <a:r>
              <a:rPr lang="el-GR" dirty="0"/>
              <a:t>Επεξεργασία Δεδομένων Προσωπικού Χαρακτήρα για </a:t>
            </a:r>
          </a:p>
          <a:p>
            <a:r>
              <a:rPr lang="el-GR" dirty="0"/>
              <a:t>Σκοπούς επιστημονικής έρευνας</a:t>
            </a:r>
            <a:endParaRPr lang="en-US" dirty="0"/>
          </a:p>
          <a:p>
            <a:r>
              <a:rPr lang="el-GR" dirty="0"/>
              <a:t>Παρ</a:t>
            </a:r>
            <a:r>
              <a:rPr lang="en-US" dirty="0" err="1"/>
              <a:t>ό</a:t>
            </a:r>
            <a:r>
              <a:rPr lang="el-GR" dirty="0"/>
              <a:t>ν και Μέλλον</a:t>
            </a:r>
          </a:p>
        </p:txBody>
      </p:sp>
      <p:sp>
        <p:nvSpPr>
          <p:cNvPr id="4" name="TextBox 3">
            <a:extLst>
              <a:ext uri="{FF2B5EF4-FFF2-40B4-BE49-F238E27FC236}">
                <a16:creationId xmlns:a16="http://schemas.microsoft.com/office/drawing/2014/main" id="{744ABFAD-2285-DF48-8A42-D605035B0C21}"/>
              </a:ext>
            </a:extLst>
          </p:cNvPr>
          <p:cNvSpPr txBox="1"/>
          <p:nvPr/>
        </p:nvSpPr>
        <p:spPr>
          <a:xfrm>
            <a:off x="182038" y="6065949"/>
            <a:ext cx="3193960" cy="369332"/>
          </a:xfrm>
          <a:prstGeom prst="rect">
            <a:avLst/>
          </a:prstGeom>
          <a:noFill/>
        </p:spPr>
        <p:txBody>
          <a:bodyPr wrap="square" rtlCol="0">
            <a:spAutoFit/>
          </a:bodyPr>
          <a:lstStyle/>
          <a:p>
            <a:r>
              <a:rPr lang="el-GR" dirty="0"/>
              <a:t>Δρ. Πρόδρομος </a:t>
            </a:r>
            <a:r>
              <a:rPr lang="el-GR" dirty="0" err="1"/>
              <a:t>Τσιαβός</a:t>
            </a:r>
            <a:endParaRPr lang="en-US" dirty="0"/>
          </a:p>
        </p:txBody>
      </p:sp>
      <p:cxnSp>
        <p:nvCxnSpPr>
          <p:cNvPr id="6" name="Straight Connector 5">
            <a:extLst>
              <a:ext uri="{FF2B5EF4-FFF2-40B4-BE49-F238E27FC236}">
                <a16:creationId xmlns:a16="http://schemas.microsoft.com/office/drawing/2014/main" id="{C39AD435-6ED6-A649-A966-D3650CC6D5F9}"/>
              </a:ext>
            </a:extLst>
          </p:cNvPr>
          <p:cNvCxnSpPr>
            <a:cxnSpLocks/>
          </p:cNvCxnSpPr>
          <p:nvPr/>
        </p:nvCxnSpPr>
        <p:spPr>
          <a:xfrm>
            <a:off x="0" y="3889421"/>
            <a:ext cx="12192000" cy="7199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0D1460F3-1911-664C-B49E-70426BB3CE75}"/>
              </a:ext>
            </a:extLst>
          </p:cNvPr>
          <p:cNvSpPr/>
          <p:nvPr/>
        </p:nvSpPr>
        <p:spPr>
          <a:xfrm>
            <a:off x="8816004" y="5973616"/>
            <a:ext cx="2784993" cy="369332"/>
          </a:xfrm>
          <a:prstGeom prst="rect">
            <a:avLst/>
          </a:prstGeom>
        </p:spPr>
        <p:txBody>
          <a:bodyPr wrap="none">
            <a:spAutoFit/>
          </a:bodyPr>
          <a:lstStyle/>
          <a:p>
            <a:r>
              <a:rPr lang="en-US" dirty="0">
                <a:hlinkClick r:id="rId2"/>
              </a:rPr>
              <a:t>dpo@athena-innovation.gr</a:t>
            </a:r>
            <a:r>
              <a:rPr lang="en-US" dirty="0"/>
              <a:t> </a:t>
            </a:r>
          </a:p>
        </p:txBody>
      </p:sp>
    </p:spTree>
    <p:extLst>
      <p:ext uri="{BB962C8B-B14F-4D97-AF65-F5344CB8AC3E}">
        <p14:creationId xmlns:p14="http://schemas.microsoft.com/office/powerpoint/2010/main" val="204986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7282-6312-4F41-8C6C-79BE509EA54F}"/>
              </a:ext>
            </a:extLst>
          </p:cNvPr>
          <p:cNvSpPr>
            <a:spLocks noGrp="1"/>
          </p:cNvSpPr>
          <p:nvPr>
            <p:ph type="title"/>
          </p:nvPr>
        </p:nvSpPr>
        <p:spPr/>
        <p:txBody>
          <a:bodyPr/>
          <a:lstStyle/>
          <a:p>
            <a:r>
              <a:rPr lang="el-GR" dirty="0"/>
              <a:t>Η εξαίρεση της επιστημονικής έρευνας</a:t>
            </a:r>
            <a:r>
              <a:rPr lang="en-US" dirty="0"/>
              <a:t> (V)</a:t>
            </a:r>
            <a:r>
              <a:rPr lang="el-GR" dirty="0"/>
              <a:t> </a:t>
            </a:r>
            <a:br>
              <a:rPr lang="el-GR" dirty="0"/>
            </a:br>
            <a:endParaRPr lang="en-US" dirty="0"/>
          </a:p>
        </p:txBody>
      </p:sp>
      <p:sp>
        <p:nvSpPr>
          <p:cNvPr id="3" name="Content Placeholder 2">
            <a:extLst>
              <a:ext uri="{FF2B5EF4-FFF2-40B4-BE49-F238E27FC236}">
                <a16:creationId xmlns:a16="http://schemas.microsoft.com/office/drawing/2014/main" id="{0A6D179D-6451-3441-AB84-3B586D985035}"/>
              </a:ext>
            </a:extLst>
          </p:cNvPr>
          <p:cNvSpPr>
            <a:spLocks noGrp="1"/>
          </p:cNvSpPr>
          <p:nvPr>
            <p:ph idx="1"/>
          </p:nvPr>
        </p:nvSpPr>
        <p:spPr>
          <a:xfrm>
            <a:off x="838200" y="2926291"/>
            <a:ext cx="10515600" cy="2560109"/>
          </a:xfrm>
        </p:spPr>
        <p:txBody>
          <a:bodyPr>
            <a:normAutofit fontScale="92500" lnSpcReduction="20000"/>
          </a:bodyPr>
          <a:lstStyle/>
          <a:p>
            <a:r>
              <a:rPr lang="el" dirty="0"/>
              <a:t>Προ</a:t>
            </a:r>
            <a:r>
              <a:rPr lang="el-GR" dirty="0" err="1"/>
              <a:t>σωπικά</a:t>
            </a:r>
            <a:r>
              <a:rPr lang="el-GR" dirty="0"/>
              <a:t> δεδομένα</a:t>
            </a:r>
          </a:p>
          <a:p>
            <a:r>
              <a:rPr lang="el-GR" dirty="0"/>
              <a:t>Επεξεργασία</a:t>
            </a:r>
          </a:p>
          <a:p>
            <a:r>
              <a:rPr lang="el-GR" dirty="0"/>
              <a:t>Νόμιμες βάσεις</a:t>
            </a:r>
          </a:p>
          <a:p>
            <a:r>
              <a:rPr lang="el-GR" dirty="0"/>
              <a:t>Αρχές Επεξεργασίας</a:t>
            </a:r>
          </a:p>
          <a:p>
            <a:r>
              <a:rPr lang="el-GR" dirty="0"/>
              <a:t>Δικαιώματα Υποκειμένου</a:t>
            </a:r>
          </a:p>
          <a:p>
            <a:r>
              <a:rPr lang="el" dirty="0"/>
              <a:t>Τεχνικά και Οργανωτικά Μέτρα </a:t>
            </a:r>
          </a:p>
        </p:txBody>
      </p:sp>
      <p:sp>
        <p:nvSpPr>
          <p:cNvPr id="4" name="Shape 125">
            <a:extLst>
              <a:ext uri="{FF2B5EF4-FFF2-40B4-BE49-F238E27FC236}">
                <a16:creationId xmlns:a16="http://schemas.microsoft.com/office/drawing/2014/main" id="{2F63EEC3-3445-7946-8D01-35A43CEBED28}"/>
              </a:ext>
            </a:extLst>
          </p:cNvPr>
          <p:cNvSpPr/>
          <p:nvPr/>
        </p:nvSpPr>
        <p:spPr>
          <a:xfrm>
            <a:off x="10494259" y="-371452"/>
            <a:ext cx="1086837" cy="279871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5200"/>
            </a:lvl1pPr>
          </a:lstStyle>
          <a:p>
            <a:r>
              <a:rPr lang="el-GR" sz="17718" dirty="0">
                <a:solidFill>
                  <a:srgbClr val="FF0000"/>
                </a:solidFill>
              </a:rPr>
              <a:t>γ</a:t>
            </a:r>
            <a:endParaRPr sz="17718" dirty="0">
              <a:solidFill>
                <a:srgbClr val="FF0000"/>
              </a:solidFill>
            </a:endParaRPr>
          </a:p>
        </p:txBody>
      </p:sp>
    </p:spTree>
    <p:extLst>
      <p:ext uri="{BB962C8B-B14F-4D97-AF65-F5344CB8AC3E}">
        <p14:creationId xmlns:p14="http://schemas.microsoft.com/office/powerpoint/2010/main" val="1781229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7282-6312-4F41-8C6C-79BE509EA54F}"/>
              </a:ext>
            </a:extLst>
          </p:cNvPr>
          <p:cNvSpPr>
            <a:spLocks noGrp="1"/>
          </p:cNvSpPr>
          <p:nvPr>
            <p:ph type="title"/>
          </p:nvPr>
        </p:nvSpPr>
        <p:spPr/>
        <p:txBody>
          <a:bodyPr/>
          <a:lstStyle/>
          <a:p>
            <a:r>
              <a:rPr lang="en-US" dirty="0"/>
              <a:t>Data Management Plan</a:t>
            </a:r>
            <a:r>
              <a:rPr lang="el-GR" dirty="0"/>
              <a:t> (Ι)</a:t>
            </a:r>
            <a:endParaRPr lang="en-US" dirty="0"/>
          </a:p>
        </p:txBody>
      </p:sp>
      <p:sp>
        <p:nvSpPr>
          <p:cNvPr id="3" name="Content Placeholder 2">
            <a:extLst>
              <a:ext uri="{FF2B5EF4-FFF2-40B4-BE49-F238E27FC236}">
                <a16:creationId xmlns:a16="http://schemas.microsoft.com/office/drawing/2014/main" id="{0A6D179D-6451-3441-AB84-3B586D985035}"/>
              </a:ext>
            </a:extLst>
          </p:cNvPr>
          <p:cNvSpPr>
            <a:spLocks noGrp="1"/>
          </p:cNvSpPr>
          <p:nvPr>
            <p:ph idx="1"/>
          </p:nvPr>
        </p:nvSpPr>
        <p:spPr>
          <a:xfrm>
            <a:off x="838200" y="1928811"/>
            <a:ext cx="10515600" cy="4709055"/>
          </a:xfrm>
        </p:spPr>
        <p:txBody>
          <a:bodyPr>
            <a:normAutofit fontScale="92500" lnSpcReduction="20000"/>
          </a:bodyPr>
          <a:lstStyle/>
          <a:p>
            <a:r>
              <a:rPr lang="el-GR" dirty="0" err="1"/>
              <a:t>Σκοπ</a:t>
            </a:r>
            <a:r>
              <a:rPr lang="en-US" dirty="0" err="1"/>
              <a:t>ό</a:t>
            </a:r>
            <a:r>
              <a:rPr lang="el-GR" dirty="0"/>
              <a:t>ς Έρευνας / Επεξεργασίας</a:t>
            </a:r>
          </a:p>
          <a:p>
            <a:r>
              <a:rPr lang="el-GR" dirty="0"/>
              <a:t>Τύπος Έρευνας</a:t>
            </a:r>
          </a:p>
          <a:p>
            <a:r>
              <a:rPr lang="el-GR" dirty="0"/>
              <a:t>Συμμετέχοντες (ερευνητές/ υποκείμενα/ οργανισμοί)</a:t>
            </a:r>
          </a:p>
          <a:p>
            <a:r>
              <a:rPr lang="el-GR" dirty="0"/>
              <a:t>Εργαλεία (τεχνικά – οργανωτικά)</a:t>
            </a:r>
          </a:p>
          <a:p>
            <a:r>
              <a:rPr lang="el-GR" dirty="0"/>
              <a:t>Πολιτικές και κανονισμοί</a:t>
            </a:r>
          </a:p>
          <a:p>
            <a:r>
              <a:rPr lang="el-GR" dirty="0"/>
              <a:t>Μηχανισμοί Παρακολούθησης (</a:t>
            </a:r>
            <a:r>
              <a:rPr lang="en-US" dirty="0"/>
              <a:t>DPO/ </a:t>
            </a:r>
            <a:r>
              <a:rPr lang="el-GR" dirty="0"/>
              <a:t>Επιτροπή Ηθικής και Δεοντολογίας)</a:t>
            </a:r>
          </a:p>
          <a:p>
            <a:r>
              <a:rPr lang="el-GR" dirty="0"/>
              <a:t>Κύκλος Ζωής Δεδομένων (εισαγωγή – διαχείριση – διάθεση)</a:t>
            </a:r>
          </a:p>
          <a:p>
            <a:r>
              <a:rPr lang="el-GR" dirty="0"/>
              <a:t>Τρόποι ενημέρωσης υποκειμένου</a:t>
            </a:r>
          </a:p>
          <a:p>
            <a:r>
              <a:rPr lang="el-GR" dirty="0"/>
              <a:t>Τρόποι άσκησης δικαιωμάτων υποκειμένου</a:t>
            </a:r>
          </a:p>
          <a:p>
            <a:r>
              <a:rPr lang="el-GR" dirty="0"/>
              <a:t>Νόμιμη Βάση</a:t>
            </a:r>
          </a:p>
          <a:p>
            <a:r>
              <a:rPr lang="el-GR" dirty="0"/>
              <a:t>Διαχωρισμός τύπων υποχρεώσεων και δικαιωμάτων (Διανοητική Ιδιοκτησία/ Προσωπικά δεδομένα)</a:t>
            </a:r>
          </a:p>
          <a:p>
            <a:endParaRPr lang="el-GR" dirty="0"/>
          </a:p>
          <a:p>
            <a:endParaRPr lang="el" dirty="0"/>
          </a:p>
        </p:txBody>
      </p:sp>
      <p:sp>
        <p:nvSpPr>
          <p:cNvPr id="4" name="Shape 125">
            <a:extLst>
              <a:ext uri="{FF2B5EF4-FFF2-40B4-BE49-F238E27FC236}">
                <a16:creationId xmlns:a16="http://schemas.microsoft.com/office/drawing/2014/main" id="{2F63EEC3-3445-7946-8D01-35A43CEBED28}"/>
              </a:ext>
            </a:extLst>
          </p:cNvPr>
          <p:cNvSpPr/>
          <p:nvPr/>
        </p:nvSpPr>
        <p:spPr>
          <a:xfrm>
            <a:off x="10494259" y="-371452"/>
            <a:ext cx="1261564" cy="279871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5200"/>
            </a:lvl1pPr>
          </a:lstStyle>
          <a:p>
            <a:r>
              <a:rPr lang="el-GR" sz="17718" dirty="0">
                <a:solidFill>
                  <a:srgbClr val="FF0000"/>
                </a:solidFill>
              </a:rPr>
              <a:t>δ</a:t>
            </a:r>
            <a:endParaRPr sz="17718" dirty="0">
              <a:solidFill>
                <a:srgbClr val="FF0000"/>
              </a:solidFill>
            </a:endParaRPr>
          </a:p>
        </p:txBody>
      </p:sp>
    </p:spTree>
    <p:extLst>
      <p:ext uri="{BB962C8B-B14F-4D97-AF65-F5344CB8AC3E}">
        <p14:creationId xmlns:p14="http://schemas.microsoft.com/office/powerpoint/2010/main" val="1032044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7282-6312-4F41-8C6C-79BE509EA54F}"/>
              </a:ext>
            </a:extLst>
          </p:cNvPr>
          <p:cNvSpPr>
            <a:spLocks noGrp="1"/>
          </p:cNvSpPr>
          <p:nvPr>
            <p:ph type="title"/>
          </p:nvPr>
        </p:nvSpPr>
        <p:spPr/>
        <p:txBody>
          <a:bodyPr/>
          <a:lstStyle/>
          <a:p>
            <a:r>
              <a:rPr lang="en-US" dirty="0"/>
              <a:t>Data Management Plan</a:t>
            </a:r>
            <a:r>
              <a:rPr lang="el-GR" dirty="0"/>
              <a:t> (ΙΙ)</a:t>
            </a:r>
            <a:endParaRPr lang="en-US" dirty="0"/>
          </a:p>
        </p:txBody>
      </p:sp>
      <p:sp>
        <p:nvSpPr>
          <p:cNvPr id="3" name="Content Placeholder 2">
            <a:extLst>
              <a:ext uri="{FF2B5EF4-FFF2-40B4-BE49-F238E27FC236}">
                <a16:creationId xmlns:a16="http://schemas.microsoft.com/office/drawing/2014/main" id="{0A6D179D-6451-3441-AB84-3B586D985035}"/>
              </a:ext>
            </a:extLst>
          </p:cNvPr>
          <p:cNvSpPr>
            <a:spLocks noGrp="1"/>
          </p:cNvSpPr>
          <p:nvPr>
            <p:ph idx="1"/>
          </p:nvPr>
        </p:nvSpPr>
        <p:spPr>
          <a:xfrm>
            <a:off x="838200" y="1928811"/>
            <a:ext cx="10515600" cy="4709055"/>
          </a:xfrm>
        </p:spPr>
        <p:txBody>
          <a:bodyPr>
            <a:normAutofit fontScale="92500" lnSpcReduction="20000"/>
          </a:bodyPr>
          <a:lstStyle/>
          <a:p>
            <a:pPr marL="0" indent="0">
              <a:buNone/>
            </a:pPr>
            <a:r>
              <a:rPr lang="el-GR" dirty="0"/>
              <a:t>Στοιχεία για σημείωμα Προσωπικών Δεδομένων</a:t>
            </a:r>
          </a:p>
          <a:p>
            <a:pPr>
              <a:buFontTx/>
              <a:buChar char="-"/>
            </a:pPr>
            <a:r>
              <a:rPr lang="el-GR" dirty="0"/>
              <a:t>Δικαιώματα Υποκειμένου</a:t>
            </a:r>
          </a:p>
          <a:p>
            <a:pPr>
              <a:buFontTx/>
              <a:buChar char="-"/>
            </a:pPr>
            <a:r>
              <a:rPr lang="el-GR" dirty="0"/>
              <a:t>Πληροφορία που παρέχεται στο υποκείμενο</a:t>
            </a:r>
          </a:p>
          <a:p>
            <a:pPr>
              <a:buFontTx/>
              <a:buChar char="-"/>
            </a:pPr>
            <a:r>
              <a:rPr lang="el-GR" dirty="0"/>
              <a:t>Σκοποί επεξεργασίας και συνακόλουθη νόμιμη βάση</a:t>
            </a:r>
          </a:p>
          <a:p>
            <a:pPr>
              <a:buFontTx/>
              <a:buChar char="-"/>
            </a:pPr>
            <a:r>
              <a:rPr lang="el-GR" dirty="0"/>
              <a:t>Έννομο συμφέρον </a:t>
            </a:r>
          </a:p>
          <a:p>
            <a:pPr>
              <a:buFontTx/>
              <a:buChar char="-"/>
            </a:pPr>
            <a:r>
              <a:rPr lang="el-GR" dirty="0"/>
              <a:t>Αποδέκτες δεδομένων προσωπικού χαρακτήρα</a:t>
            </a:r>
          </a:p>
          <a:p>
            <a:pPr>
              <a:buFontTx/>
              <a:buChar char="-"/>
            </a:pPr>
            <a:r>
              <a:rPr lang="el-GR" dirty="0"/>
              <a:t>Μεταφορές σε τρίτες χώρες</a:t>
            </a:r>
          </a:p>
          <a:p>
            <a:pPr>
              <a:buFontTx/>
              <a:buChar char="-"/>
            </a:pPr>
            <a:r>
              <a:rPr lang="el-GR" dirty="0"/>
              <a:t>Διατήρηση </a:t>
            </a:r>
          </a:p>
          <a:p>
            <a:pPr>
              <a:buFontTx/>
              <a:buChar char="-"/>
            </a:pPr>
            <a:r>
              <a:rPr lang="en-US" dirty="0"/>
              <a:t>Profiling</a:t>
            </a:r>
          </a:p>
          <a:p>
            <a:pPr>
              <a:buFontTx/>
              <a:buChar char="-"/>
            </a:pPr>
            <a:r>
              <a:rPr lang="el-GR" dirty="0"/>
              <a:t>Μέσα που διατίθενται στο Υποκείμενο για την Άσκηση των δικαιωμάτων του</a:t>
            </a:r>
          </a:p>
          <a:p>
            <a:pPr>
              <a:buFontTx/>
              <a:buChar char="-"/>
            </a:pPr>
            <a:r>
              <a:rPr lang="el-GR" dirty="0"/>
              <a:t>Αλλαγές στην πολιτική και </a:t>
            </a:r>
            <a:r>
              <a:rPr lang="en-US" dirty="0"/>
              <a:t>versioning </a:t>
            </a:r>
            <a:endParaRPr lang="el-GR" dirty="0"/>
          </a:p>
          <a:p>
            <a:endParaRPr lang="el-GR" dirty="0"/>
          </a:p>
          <a:p>
            <a:endParaRPr lang="el" dirty="0"/>
          </a:p>
        </p:txBody>
      </p:sp>
      <p:sp>
        <p:nvSpPr>
          <p:cNvPr id="4" name="Shape 125">
            <a:extLst>
              <a:ext uri="{FF2B5EF4-FFF2-40B4-BE49-F238E27FC236}">
                <a16:creationId xmlns:a16="http://schemas.microsoft.com/office/drawing/2014/main" id="{2F63EEC3-3445-7946-8D01-35A43CEBED28}"/>
              </a:ext>
            </a:extLst>
          </p:cNvPr>
          <p:cNvSpPr/>
          <p:nvPr/>
        </p:nvSpPr>
        <p:spPr>
          <a:xfrm>
            <a:off x="10494259" y="-371452"/>
            <a:ext cx="1261564" cy="279871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5200"/>
            </a:lvl1pPr>
          </a:lstStyle>
          <a:p>
            <a:r>
              <a:rPr lang="el-GR" sz="17718" dirty="0">
                <a:solidFill>
                  <a:srgbClr val="FF0000"/>
                </a:solidFill>
              </a:rPr>
              <a:t>δ</a:t>
            </a:r>
            <a:endParaRPr sz="17718" dirty="0">
              <a:solidFill>
                <a:srgbClr val="FF0000"/>
              </a:solidFill>
            </a:endParaRPr>
          </a:p>
        </p:txBody>
      </p:sp>
    </p:spTree>
    <p:extLst>
      <p:ext uri="{BB962C8B-B14F-4D97-AF65-F5344CB8AC3E}">
        <p14:creationId xmlns:p14="http://schemas.microsoft.com/office/powerpoint/2010/main" val="3883591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7282-6312-4F41-8C6C-79BE509EA54F}"/>
              </a:ext>
            </a:extLst>
          </p:cNvPr>
          <p:cNvSpPr>
            <a:spLocks noGrp="1"/>
          </p:cNvSpPr>
          <p:nvPr>
            <p:ph type="title"/>
          </p:nvPr>
        </p:nvSpPr>
        <p:spPr>
          <a:xfrm>
            <a:off x="838200" y="365125"/>
            <a:ext cx="9656059" cy="1325563"/>
          </a:xfrm>
        </p:spPr>
        <p:txBody>
          <a:bodyPr/>
          <a:lstStyle/>
          <a:p>
            <a:r>
              <a:rPr lang="el-GR" dirty="0"/>
              <a:t>Συρροή Κανόνων ρύθμισης της πληροφορίας</a:t>
            </a:r>
            <a:endParaRPr lang="en-US" dirty="0"/>
          </a:p>
        </p:txBody>
      </p:sp>
      <p:sp>
        <p:nvSpPr>
          <p:cNvPr id="4" name="Shape 125">
            <a:extLst>
              <a:ext uri="{FF2B5EF4-FFF2-40B4-BE49-F238E27FC236}">
                <a16:creationId xmlns:a16="http://schemas.microsoft.com/office/drawing/2014/main" id="{2F63EEC3-3445-7946-8D01-35A43CEBED28}"/>
              </a:ext>
            </a:extLst>
          </p:cNvPr>
          <p:cNvSpPr/>
          <p:nvPr/>
        </p:nvSpPr>
        <p:spPr>
          <a:xfrm>
            <a:off x="10494259" y="-371452"/>
            <a:ext cx="1107676" cy="279871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5200"/>
            </a:lvl1pPr>
          </a:lstStyle>
          <a:p>
            <a:r>
              <a:rPr lang="el-GR" sz="17718" dirty="0">
                <a:solidFill>
                  <a:srgbClr val="FF0000"/>
                </a:solidFill>
              </a:rPr>
              <a:t>ε</a:t>
            </a:r>
            <a:endParaRPr sz="17718" dirty="0">
              <a:solidFill>
                <a:srgbClr val="FF0000"/>
              </a:solidFill>
            </a:endParaRPr>
          </a:p>
        </p:txBody>
      </p:sp>
      <p:sp>
        <p:nvSpPr>
          <p:cNvPr id="7" name="Oval 6">
            <a:extLst>
              <a:ext uri="{FF2B5EF4-FFF2-40B4-BE49-F238E27FC236}">
                <a16:creationId xmlns:a16="http://schemas.microsoft.com/office/drawing/2014/main" id="{CBD5BF7A-946F-1343-9E9C-9609E4D399F3}"/>
              </a:ext>
            </a:extLst>
          </p:cNvPr>
          <p:cNvSpPr/>
          <p:nvPr/>
        </p:nvSpPr>
        <p:spPr>
          <a:xfrm>
            <a:off x="1481137" y="2649164"/>
            <a:ext cx="4614863" cy="3114675"/>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6F0E14B7-7BB0-9F4F-885A-C964F22A292C}"/>
              </a:ext>
            </a:extLst>
          </p:cNvPr>
          <p:cNvSpPr txBox="1"/>
          <p:nvPr/>
        </p:nvSpPr>
        <p:spPr>
          <a:xfrm>
            <a:off x="1782015" y="3341688"/>
            <a:ext cx="1673407" cy="369332"/>
          </a:xfrm>
          <a:prstGeom prst="rect">
            <a:avLst/>
          </a:prstGeom>
          <a:noFill/>
        </p:spPr>
        <p:txBody>
          <a:bodyPr wrap="none" rtlCol="0">
            <a:spAutoFit/>
          </a:bodyPr>
          <a:lstStyle/>
          <a:p>
            <a:r>
              <a:rPr lang="el-GR" dirty="0">
                <a:solidFill>
                  <a:schemeClr val="accent1"/>
                </a:solidFill>
              </a:rPr>
              <a:t>Κανόνες Ηθικής</a:t>
            </a:r>
            <a:endParaRPr lang="en-US" dirty="0">
              <a:solidFill>
                <a:schemeClr val="accent1"/>
              </a:solidFill>
            </a:endParaRPr>
          </a:p>
        </p:txBody>
      </p:sp>
      <p:sp>
        <p:nvSpPr>
          <p:cNvPr id="9" name="Oval 8">
            <a:extLst>
              <a:ext uri="{FF2B5EF4-FFF2-40B4-BE49-F238E27FC236}">
                <a16:creationId xmlns:a16="http://schemas.microsoft.com/office/drawing/2014/main" id="{3E7B94FC-EF1E-BB4A-8FCF-D7BB0C57308A}"/>
              </a:ext>
            </a:extLst>
          </p:cNvPr>
          <p:cNvSpPr/>
          <p:nvPr/>
        </p:nvSpPr>
        <p:spPr>
          <a:xfrm>
            <a:off x="3411333" y="3341688"/>
            <a:ext cx="4614863" cy="31146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089AEA77-038A-E84C-8154-BF5A14DB6517}"/>
              </a:ext>
            </a:extLst>
          </p:cNvPr>
          <p:cNvSpPr txBox="1"/>
          <p:nvPr/>
        </p:nvSpPr>
        <p:spPr>
          <a:xfrm>
            <a:off x="6633883" y="4363664"/>
            <a:ext cx="1629318" cy="923330"/>
          </a:xfrm>
          <a:prstGeom prst="rect">
            <a:avLst/>
          </a:prstGeom>
          <a:noFill/>
        </p:spPr>
        <p:txBody>
          <a:bodyPr wrap="square" rtlCol="0">
            <a:spAutoFit/>
          </a:bodyPr>
          <a:lstStyle/>
          <a:p>
            <a:r>
              <a:rPr lang="el-GR" dirty="0">
                <a:solidFill>
                  <a:srgbClr val="FF0000"/>
                </a:solidFill>
              </a:rPr>
              <a:t>Κανόνες Προσωπικών Δεδομένων</a:t>
            </a:r>
            <a:endParaRPr lang="en-US" dirty="0">
              <a:solidFill>
                <a:srgbClr val="FF0000"/>
              </a:solidFill>
            </a:endParaRPr>
          </a:p>
        </p:txBody>
      </p:sp>
      <p:sp>
        <p:nvSpPr>
          <p:cNvPr id="11" name="Oval 10">
            <a:extLst>
              <a:ext uri="{FF2B5EF4-FFF2-40B4-BE49-F238E27FC236}">
                <a16:creationId xmlns:a16="http://schemas.microsoft.com/office/drawing/2014/main" id="{1E4566D0-A4D4-2841-8C61-7FE921FFF80B}"/>
              </a:ext>
            </a:extLst>
          </p:cNvPr>
          <p:cNvSpPr/>
          <p:nvPr/>
        </p:nvSpPr>
        <p:spPr>
          <a:xfrm>
            <a:off x="4933406" y="1956640"/>
            <a:ext cx="3860392" cy="2357701"/>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5505A40-3B42-D94D-A36B-B242F46EA0E6}"/>
              </a:ext>
            </a:extLst>
          </p:cNvPr>
          <p:cNvSpPr txBox="1"/>
          <p:nvPr/>
        </p:nvSpPr>
        <p:spPr>
          <a:xfrm>
            <a:off x="7211537" y="2308377"/>
            <a:ext cx="1629318" cy="646331"/>
          </a:xfrm>
          <a:prstGeom prst="rect">
            <a:avLst/>
          </a:prstGeom>
          <a:noFill/>
        </p:spPr>
        <p:txBody>
          <a:bodyPr wrap="square" rtlCol="0">
            <a:spAutoFit/>
          </a:bodyPr>
          <a:lstStyle/>
          <a:p>
            <a:r>
              <a:rPr lang="el-GR" dirty="0">
                <a:solidFill>
                  <a:schemeClr val="accent6"/>
                </a:solidFill>
              </a:rPr>
              <a:t>Διανοητική </a:t>
            </a:r>
          </a:p>
          <a:p>
            <a:r>
              <a:rPr lang="el-GR" dirty="0">
                <a:solidFill>
                  <a:schemeClr val="accent6"/>
                </a:solidFill>
              </a:rPr>
              <a:t>Ιδιοκτησία</a:t>
            </a:r>
            <a:endParaRPr lang="en-US" dirty="0">
              <a:solidFill>
                <a:schemeClr val="accent6"/>
              </a:solidFill>
            </a:endParaRPr>
          </a:p>
        </p:txBody>
      </p:sp>
    </p:spTree>
    <p:extLst>
      <p:ext uri="{BB962C8B-B14F-4D97-AF65-F5344CB8AC3E}">
        <p14:creationId xmlns:p14="http://schemas.microsoft.com/office/powerpoint/2010/main" val="1551611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AE36C2-6FB9-FF40-9C5B-599480E43364}"/>
              </a:ext>
            </a:extLst>
          </p:cNvPr>
          <p:cNvSpPr/>
          <p:nvPr/>
        </p:nvSpPr>
        <p:spPr>
          <a:xfrm>
            <a:off x="8148034" y="450760"/>
            <a:ext cx="4043966" cy="14037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Διευκρινήσεις</a:t>
            </a:r>
            <a:endParaRPr lang="en-US" sz="2400" dirty="0">
              <a:latin typeface="Andale Mono" panose="020B0509000000000004" pitchFamily="49" charset="0"/>
            </a:endParaRPr>
          </a:p>
        </p:txBody>
      </p:sp>
      <p:sp>
        <p:nvSpPr>
          <p:cNvPr id="6" name="TextBox 5">
            <a:extLst>
              <a:ext uri="{FF2B5EF4-FFF2-40B4-BE49-F238E27FC236}">
                <a16:creationId xmlns:a16="http://schemas.microsoft.com/office/drawing/2014/main" id="{5C293E11-C1E6-8645-8C20-1B2F7B11FF8D}"/>
              </a:ext>
            </a:extLst>
          </p:cNvPr>
          <p:cNvSpPr txBox="1"/>
          <p:nvPr/>
        </p:nvSpPr>
        <p:spPr>
          <a:xfrm>
            <a:off x="-381732" y="3244334"/>
            <a:ext cx="2404693" cy="369332"/>
          </a:xfrm>
          <a:prstGeom prst="rect">
            <a:avLst/>
          </a:prstGeom>
          <a:noFill/>
        </p:spPr>
        <p:txBody>
          <a:bodyPr wrap="square" rtlCol="0">
            <a:spAutoFit/>
          </a:bodyPr>
          <a:lstStyle/>
          <a:p>
            <a:pPr algn="ctr"/>
            <a:r>
              <a:rPr lang="el-GR" dirty="0">
                <a:solidFill>
                  <a:srgbClr val="FF0000"/>
                </a:solidFill>
              </a:rPr>
              <a:t>Ασφάλεια</a:t>
            </a:r>
            <a:endParaRPr lang="en-US" dirty="0">
              <a:solidFill>
                <a:srgbClr val="FF0000"/>
              </a:solidFill>
            </a:endParaRPr>
          </a:p>
        </p:txBody>
      </p:sp>
      <p:sp>
        <p:nvSpPr>
          <p:cNvPr id="7" name="Oval 6">
            <a:extLst>
              <a:ext uri="{FF2B5EF4-FFF2-40B4-BE49-F238E27FC236}">
                <a16:creationId xmlns:a16="http://schemas.microsoft.com/office/drawing/2014/main" id="{6174DC15-B141-8944-9E4B-519863D4401B}"/>
              </a:ext>
            </a:extLst>
          </p:cNvPr>
          <p:cNvSpPr/>
          <p:nvPr/>
        </p:nvSpPr>
        <p:spPr>
          <a:xfrm>
            <a:off x="1441937" y="2690446"/>
            <a:ext cx="3098799" cy="27973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93D7C6B7-F5B3-1446-A2C8-3DFAD360E7B7}"/>
              </a:ext>
            </a:extLst>
          </p:cNvPr>
          <p:cNvSpPr/>
          <p:nvPr/>
        </p:nvSpPr>
        <p:spPr>
          <a:xfrm>
            <a:off x="2603986" y="1152659"/>
            <a:ext cx="3098799" cy="27973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763BAB51-E169-674D-A41F-77140AA0F370}"/>
              </a:ext>
            </a:extLst>
          </p:cNvPr>
          <p:cNvSpPr/>
          <p:nvPr/>
        </p:nvSpPr>
        <p:spPr>
          <a:xfrm>
            <a:off x="3766036" y="2690446"/>
            <a:ext cx="3098799" cy="279730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689ED47A-3B4E-F34D-A480-5CF72E737545}"/>
              </a:ext>
            </a:extLst>
          </p:cNvPr>
          <p:cNvSpPr txBox="1"/>
          <p:nvPr/>
        </p:nvSpPr>
        <p:spPr>
          <a:xfrm>
            <a:off x="2991336" y="583196"/>
            <a:ext cx="2404693" cy="369332"/>
          </a:xfrm>
          <a:prstGeom prst="rect">
            <a:avLst/>
          </a:prstGeom>
          <a:noFill/>
        </p:spPr>
        <p:txBody>
          <a:bodyPr wrap="square" rtlCol="0">
            <a:spAutoFit/>
          </a:bodyPr>
          <a:lstStyle/>
          <a:p>
            <a:pPr algn="ctr"/>
            <a:r>
              <a:rPr lang="el-GR" dirty="0"/>
              <a:t>Εμπιστευτικότητα</a:t>
            </a:r>
            <a:endParaRPr lang="en-US" dirty="0"/>
          </a:p>
        </p:txBody>
      </p:sp>
      <p:sp>
        <p:nvSpPr>
          <p:cNvPr id="11" name="TextBox 10">
            <a:extLst>
              <a:ext uri="{FF2B5EF4-FFF2-40B4-BE49-F238E27FC236}">
                <a16:creationId xmlns:a16="http://schemas.microsoft.com/office/drawing/2014/main" id="{540A59B4-461F-9946-BC31-38470CDA8AD5}"/>
              </a:ext>
            </a:extLst>
          </p:cNvPr>
          <p:cNvSpPr txBox="1"/>
          <p:nvPr/>
        </p:nvSpPr>
        <p:spPr>
          <a:xfrm>
            <a:off x="6643074" y="3244334"/>
            <a:ext cx="2404693" cy="369332"/>
          </a:xfrm>
          <a:prstGeom prst="rect">
            <a:avLst/>
          </a:prstGeom>
          <a:noFill/>
        </p:spPr>
        <p:txBody>
          <a:bodyPr wrap="square" rtlCol="0">
            <a:spAutoFit/>
          </a:bodyPr>
          <a:lstStyle/>
          <a:p>
            <a:pPr algn="ctr"/>
            <a:r>
              <a:rPr lang="el-GR" dirty="0">
                <a:solidFill>
                  <a:schemeClr val="accent1"/>
                </a:solidFill>
              </a:rPr>
              <a:t>Προσωπικά Δεδομένα</a:t>
            </a:r>
            <a:endParaRPr lang="en-US" dirty="0">
              <a:solidFill>
                <a:schemeClr val="accent1"/>
              </a:solidFill>
            </a:endParaRPr>
          </a:p>
        </p:txBody>
      </p:sp>
    </p:spTree>
    <p:extLst>
      <p:ext uri="{BB962C8B-B14F-4D97-AF65-F5344CB8AC3E}">
        <p14:creationId xmlns:p14="http://schemas.microsoft.com/office/powerpoint/2010/main" val="2146656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7282-6312-4F41-8C6C-79BE509EA54F}"/>
              </a:ext>
            </a:extLst>
          </p:cNvPr>
          <p:cNvSpPr>
            <a:spLocks noGrp="1"/>
          </p:cNvSpPr>
          <p:nvPr>
            <p:ph type="title"/>
          </p:nvPr>
        </p:nvSpPr>
        <p:spPr>
          <a:xfrm>
            <a:off x="838200" y="365125"/>
            <a:ext cx="9656059" cy="1325563"/>
          </a:xfrm>
        </p:spPr>
        <p:txBody>
          <a:bodyPr/>
          <a:lstStyle/>
          <a:p>
            <a:r>
              <a:rPr lang="el-GR" dirty="0"/>
              <a:t>Προσωπικά Δεδομένα</a:t>
            </a:r>
            <a:r>
              <a:rPr lang="en-US" dirty="0"/>
              <a:t> (I)</a:t>
            </a:r>
          </a:p>
        </p:txBody>
      </p:sp>
      <p:sp>
        <p:nvSpPr>
          <p:cNvPr id="4" name="Shape 125">
            <a:extLst>
              <a:ext uri="{FF2B5EF4-FFF2-40B4-BE49-F238E27FC236}">
                <a16:creationId xmlns:a16="http://schemas.microsoft.com/office/drawing/2014/main" id="{2F63EEC3-3445-7946-8D01-35A43CEBED28}"/>
              </a:ext>
            </a:extLst>
          </p:cNvPr>
          <p:cNvSpPr/>
          <p:nvPr/>
        </p:nvSpPr>
        <p:spPr>
          <a:xfrm>
            <a:off x="10061943" y="-371452"/>
            <a:ext cx="2184124" cy="279871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5200"/>
            </a:lvl1pPr>
          </a:lstStyle>
          <a:p>
            <a:r>
              <a:rPr lang="el-GR" sz="17718" dirty="0" err="1">
                <a:solidFill>
                  <a:srgbClr val="FF0000"/>
                </a:solidFill>
              </a:rPr>
              <a:t>στ</a:t>
            </a:r>
            <a:endParaRPr sz="17718" dirty="0">
              <a:solidFill>
                <a:srgbClr val="FF0000"/>
              </a:solidFill>
            </a:endParaRPr>
          </a:p>
        </p:txBody>
      </p:sp>
      <p:sp>
        <p:nvSpPr>
          <p:cNvPr id="13" name="Content Placeholder 2">
            <a:extLst>
              <a:ext uri="{FF2B5EF4-FFF2-40B4-BE49-F238E27FC236}">
                <a16:creationId xmlns:a16="http://schemas.microsoft.com/office/drawing/2014/main" id="{381E203C-1E82-D947-85F6-82E3BF76B70E}"/>
              </a:ext>
            </a:extLst>
          </p:cNvPr>
          <p:cNvSpPr txBox="1">
            <a:spLocks/>
          </p:cNvSpPr>
          <p:nvPr/>
        </p:nvSpPr>
        <p:spPr>
          <a:xfrm>
            <a:off x="677334" y="2343955"/>
            <a:ext cx="10887894" cy="392922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dirty="0"/>
              <a:t>«</a:t>
            </a:r>
            <a:r>
              <a:rPr lang="el-GR" b="1" dirty="0"/>
              <a:t>δεδομένα προσωπικού χαρακτήρα</a:t>
            </a:r>
            <a:r>
              <a:rPr lang="el-GR" dirty="0"/>
              <a:t>»: κάθε πληροφορία που αφορά </a:t>
            </a:r>
            <a:r>
              <a:rPr lang="el-GR" dirty="0" err="1"/>
              <a:t>ταυτοποιημένο</a:t>
            </a:r>
            <a:r>
              <a:rPr lang="el-GR" dirty="0"/>
              <a:t> ή </a:t>
            </a:r>
            <a:r>
              <a:rPr lang="el-GR" dirty="0" err="1"/>
              <a:t>ταυτοποιήσιμο</a:t>
            </a:r>
            <a:r>
              <a:rPr lang="el-GR" dirty="0"/>
              <a:t> φυσικό πρόσωπο («υποκείμενο των δεδομένων»)</a:t>
            </a:r>
          </a:p>
          <a:p>
            <a:pPr algn="just"/>
            <a:r>
              <a:rPr lang="el-GR" dirty="0"/>
              <a:t>το </a:t>
            </a:r>
            <a:r>
              <a:rPr lang="el-GR" b="1" dirty="0" err="1"/>
              <a:t>ταυτοποιήσιμο</a:t>
            </a:r>
            <a:r>
              <a:rPr lang="el-GR" dirty="0"/>
              <a:t> φυσικό πρόσωπο είναι εκείνο του οποίου η ταυτότητα μπορεί να εξακριβωθεί, άμεσα ή έμμεσα, ιδίως μέσω αναφοράς σε αναγνωριστικό στοιχείο ταυτότητας, όπως όνομα, σε αριθμό ταυτότητας, σε δεδομένα θέσης, σε </a:t>
            </a:r>
            <a:r>
              <a:rPr lang="el-GR" dirty="0" err="1"/>
              <a:t>επιγραμμικό</a:t>
            </a:r>
            <a:r>
              <a:rPr lang="el-GR" dirty="0"/>
              <a:t> αναγνωριστικό ταυτότητας ή σε έναν ή περισσότερους παράγοντες που προσιδιάζουν στη σωματική, φυσιολογική, γενετική, ψυχολογική, οικονομική, πολιτιστική ή κοινωνική ταυτότητα του εν λόγω φυσικού προσώπου.</a:t>
            </a:r>
          </a:p>
        </p:txBody>
      </p:sp>
    </p:spTree>
    <p:extLst>
      <p:ext uri="{BB962C8B-B14F-4D97-AF65-F5344CB8AC3E}">
        <p14:creationId xmlns:p14="http://schemas.microsoft.com/office/powerpoint/2010/main" val="1737612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AE36C2-6FB9-FF40-9C5B-599480E43364}"/>
              </a:ext>
            </a:extLst>
          </p:cNvPr>
          <p:cNvSpPr/>
          <p:nvPr/>
        </p:nvSpPr>
        <p:spPr>
          <a:xfrm>
            <a:off x="8148034" y="450760"/>
            <a:ext cx="4043966" cy="14037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latin typeface="Andale Mono" panose="020B0509000000000004" pitchFamily="49" charset="0"/>
              </a:rPr>
              <a:t>Παραδείγματα</a:t>
            </a:r>
            <a:endParaRPr lang="en-US" sz="2400" dirty="0">
              <a:latin typeface="Andale Mono" panose="020B0509000000000004" pitchFamily="49" charset="0"/>
            </a:endParaRPr>
          </a:p>
        </p:txBody>
      </p:sp>
      <p:sp>
        <p:nvSpPr>
          <p:cNvPr id="4" name="Content Placeholder 2">
            <a:extLst>
              <a:ext uri="{FF2B5EF4-FFF2-40B4-BE49-F238E27FC236}">
                <a16:creationId xmlns:a16="http://schemas.microsoft.com/office/drawing/2014/main" id="{2B332E0C-2D61-AD42-8353-788EDDDF9992}"/>
              </a:ext>
            </a:extLst>
          </p:cNvPr>
          <p:cNvSpPr txBox="1">
            <a:spLocks/>
          </p:cNvSpPr>
          <p:nvPr/>
        </p:nvSpPr>
        <p:spPr>
          <a:xfrm>
            <a:off x="313323" y="309283"/>
            <a:ext cx="4473830" cy="471991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l-GR" sz="2000" dirty="0"/>
          </a:p>
          <a:p>
            <a:r>
              <a:rPr lang="el-GR" sz="2000" dirty="0"/>
              <a:t>Ονοματεπώνυμο</a:t>
            </a:r>
          </a:p>
          <a:p>
            <a:r>
              <a:rPr lang="el-GR" sz="2000" dirty="0"/>
              <a:t>Διεύθυνση</a:t>
            </a:r>
          </a:p>
          <a:p>
            <a:r>
              <a:rPr lang="el-GR" sz="2000" dirty="0"/>
              <a:t>Ε-</a:t>
            </a:r>
            <a:r>
              <a:rPr lang="el-GR" sz="2000" dirty="0" err="1"/>
              <a:t>mai</a:t>
            </a:r>
            <a:r>
              <a:rPr lang="en-US" sz="2000" dirty="0"/>
              <a:t>l</a:t>
            </a:r>
            <a:endParaRPr lang="el-GR" sz="2000" dirty="0"/>
          </a:p>
          <a:p>
            <a:r>
              <a:rPr lang="el-GR" sz="2000" dirty="0"/>
              <a:t>IP- </a:t>
            </a:r>
            <a:r>
              <a:rPr lang="el-GR" sz="2000" dirty="0" err="1"/>
              <a:t>Address</a:t>
            </a:r>
            <a:endParaRPr lang="el-GR" sz="2000" dirty="0"/>
          </a:p>
          <a:p>
            <a:r>
              <a:rPr lang="el-GR" sz="2000" dirty="0"/>
              <a:t>Μισθός</a:t>
            </a:r>
          </a:p>
          <a:p>
            <a:r>
              <a:rPr lang="el-GR" sz="2000" dirty="0"/>
              <a:t>ΙΒΑΝ</a:t>
            </a:r>
          </a:p>
          <a:p>
            <a:r>
              <a:rPr lang="el-GR" sz="2000" dirty="0"/>
              <a:t>Τηλέφωνο</a:t>
            </a:r>
          </a:p>
          <a:p>
            <a:r>
              <a:rPr lang="el-GR" sz="2000" dirty="0"/>
              <a:t>Αριθμοί μητρώου (π.χ. Ταμείων ασφάλισης)</a:t>
            </a:r>
          </a:p>
          <a:p>
            <a:r>
              <a:rPr lang="el-GR" sz="2000" dirty="0"/>
              <a:t> </a:t>
            </a:r>
            <a:r>
              <a:rPr lang="el-GR" sz="2000" dirty="0" err="1"/>
              <a:t>passwords</a:t>
            </a:r>
            <a:endParaRPr lang="el-GR" sz="2000" dirty="0"/>
          </a:p>
          <a:p>
            <a:endParaRPr lang="en-US" sz="2000" u="sng" dirty="0"/>
          </a:p>
          <a:p>
            <a:endParaRPr lang="el-GR" sz="2000" u="sng" dirty="0"/>
          </a:p>
        </p:txBody>
      </p:sp>
      <p:sp>
        <p:nvSpPr>
          <p:cNvPr id="3" name="TextBox 2">
            <a:extLst>
              <a:ext uri="{FF2B5EF4-FFF2-40B4-BE49-F238E27FC236}">
                <a16:creationId xmlns:a16="http://schemas.microsoft.com/office/drawing/2014/main" id="{CA5C5678-85E4-854A-8121-67C9BD2FD90B}"/>
              </a:ext>
            </a:extLst>
          </p:cNvPr>
          <p:cNvSpPr txBox="1"/>
          <p:nvPr/>
        </p:nvSpPr>
        <p:spPr>
          <a:xfrm>
            <a:off x="5217459" y="2610683"/>
            <a:ext cx="6432176" cy="4247317"/>
          </a:xfrm>
          <a:prstGeom prst="rect">
            <a:avLst/>
          </a:prstGeom>
          <a:noFill/>
        </p:spPr>
        <p:txBody>
          <a:bodyPr wrap="square" rtlCol="0">
            <a:spAutoFit/>
          </a:bodyPr>
          <a:lstStyle/>
          <a:p>
            <a:r>
              <a:rPr lang="el-GR" u="sng" dirty="0"/>
              <a:t>Περιέχουν προσωπικά δεδομένα:</a:t>
            </a:r>
          </a:p>
          <a:p>
            <a:endParaRPr lang="el-GR" dirty="0"/>
          </a:p>
          <a:p>
            <a:pPr>
              <a:buFont typeface="Courier New" panose="02070309020205020404" pitchFamily="49" charset="0"/>
              <a:buChar char="o"/>
            </a:pPr>
            <a:r>
              <a:rPr lang="el-GR" dirty="0"/>
              <a:t>Βιογραφικά</a:t>
            </a:r>
          </a:p>
          <a:p>
            <a:pPr>
              <a:buFont typeface="Courier New" panose="02070309020205020404" pitchFamily="49" charset="0"/>
              <a:buChar char="o"/>
            </a:pPr>
            <a:r>
              <a:rPr lang="el-GR" dirty="0"/>
              <a:t>Συμβάσεις </a:t>
            </a:r>
          </a:p>
          <a:p>
            <a:pPr>
              <a:buFont typeface="Courier New" panose="02070309020205020404" pitchFamily="49" charset="0"/>
              <a:buChar char="o"/>
            </a:pPr>
            <a:r>
              <a:rPr lang="el-GR" dirty="0"/>
              <a:t>Αποφάσεις Διαύγειας</a:t>
            </a:r>
          </a:p>
          <a:p>
            <a:pPr>
              <a:buFont typeface="Courier New" panose="02070309020205020404" pitchFamily="49" charset="0"/>
              <a:buChar char="o"/>
            </a:pPr>
            <a:r>
              <a:rPr lang="el-GR" dirty="0"/>
              <a:t>Κοινωνικά Δίκτυα</a:t>
            </a:r>
          </a:p>
          <a:p>
            <a:pPr>
              <a:buFont typeface="Courier New" panose="02070309020205020404" pitchFamily="49" charset="0"/>
              <a:buChar char="o"/>
            </a:pPr>
            <a:r>
              <a:rPr lang="el-GR" dirty="0"/>
              <a:t>Μητρώα/ </a:t>
            </a:r>
            <a:r>
              <a:rPr lang="en-US" dirty="0"/>
              <a:t>Registries</a:t>
            </a:r>
            <a:endParaRPr lang="el-GR" dirty="0"/>
          </a:p>
          <a:p>
            <a:pPr>
              <a:buFont typeface="Courier New" panose="02070309020205020404" pitchFamily="49" charset="0"/>
              <a:buChar char="o"/>
            </a:pPr>
            <a:r>
              <a:rPr lang="el-GR" dirty="0" err="1"/>
              <a:t>Κλινικ</a:t>
            </a:r>
            <a:r>
              <a:rPr lang="en-US" dirty="0" err="1"/>
              <a:t>ά</a:t>
            </a:r>
            <a:r>
              <a:rPr lang="el-GR" dirty="0"/>
              <a:t> δεδομένα</a:t>
            </a:r>
          </a:p>
          <a:p>
            <a:pPr>
              <a:buFont typeface="Courier New" panose="02070309020205020404" pitchFamily="49" charset="0"/>
              <a:buChar char="o"/>
            </a:pPr>
            <a:r>
              <a:rPr lang="el-GR" dirty="0"/>
              <a:t>Συνεντεύξεις</a:t>
            </a:r>
          </a:p>
          <a:p>
            <a:pPr>
              <a:buFont typeface="Courier New" panose="02070309020205020404" pitchFamily="49" charset="0"/>
              <a:buChar char="o"/>
            </a:pPr>
            <a:r>
              <a:rPr lang="en-US" dirty="0"/>
              <a:t>Language Resources</a:t>
            </a:r>
            <a:endParaRPr lang="el-GR" dirty="0"/>
          </a:p>
          <a:p>
            <a:pPr>
              <a:buFont typeface="Courier New" panose="02070309020205020404" pitchFamily="49" charset="0"/>
              <a:buChar char="o"/>
            </a:pPr>
            <a:r>
              <a:rPr lang="en-US" dirty="0"/>
              <a:t>Log files</a:t>
            </a:r>
            <a:endParaRPr lang="el-GR" dirty="0"/>
          </a:p>
          <a:p>
            <a:pPr>
              <a:buFont typeface="Courier New" panose="02070309020205020404" pitchFamily="49" charset="0"/>
              <a:buChar char="o"/>
            </a:pPr>
            <a:r>
              <a:rPr lang="el-GR" dirty="0"/>
              <a:t>Διοικητική Αλληλογραφία (π.χ. αιτήσεις μετακίνησης </a:t>
            </a:r>
            <a:r>
              <a:rPr lang="el-GR" dirty="0" err="1"/>
              <a:t>κλπ</a:t>
            </a:r>
            <a:r>
              <a:rPr lang="el-GR" dirty="0"/>
              <a:t>)</a:t>
            </a:r>
          </a:p>
          <a:p>
            <a:pPr>
              <a:buFont typeface="Courier New" panose="02070309020205020404" pitchFamily="49" charset="0"/>
              <a:buChar char="o"/>
            </a:pPr>
            <a:r>
              <a:rPr lang="en-US" dirty="0"/>
              <a:t>Google Analytics</a:t>
            </a:r>
            <a:br>
              <a:rPr lang="en-GB" dirty="0"/>
            </a:br>
            <a:endParaRPr lang="el-GR" dirty="0"/>
          </a:p>
          <a:p>
            <a:endParaRPr lang="en-US" dirty="0"/>
          </a:p>
        </p:txBody>
      </p:sp>
    </p:spTree>
    <p:extLst>
      <p:ext uri="{BB962C8B-B14F-4D97-AF65-F5344CB8AC3E}">
        <p14:creationId xmlns:p14="http://schemas.microsoft.com/office/powerpoint/2010/main" val="2337331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AE36C2-6FB9-FF40-9C5B-599480E43364}"/>
              </a:ext>
            </a:extLst>
          </p:cNvPr>
          <p:cNvSpPr/>
          <p:nvPr/>
        </p:nvSpPr>
        <p:spPr>
          <a:xfrm>
            <a:off x="8148034" y="450760"/>
            <a:ext cx="4043966" cy="14037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latin typeface="Andale Mono" panose="020B0509000000000004" pitchFamily="49" charset="0"/>
              </a:rPr>
              <a:t>Προσοχή!</a:t>
            </a:r>
            <a:endParaRPr lang="en-US" sz="2400" dirty="0">
              <a:latin typeface="Andale Mono" panose="020B0509000000000004" pitchFamily="49" charset="0"/>
            </a:endParaRPr>
          </a:p>
        </p:txBody>
      </p:sp>
      <p:pic>
        <p:nvPicPr>
          <p:cNvPr id="7" name="Picture 6">
            <a:extLst>
              <a:ext uri="{FF2B5EF4-FFF2-40B4-BE49-F238E27FC236}">
                <a16:creationId xmlns:a16="http://schemas.microsoft.com/office/drawing/2014/main" id="{4EB4F2B9-8C48-B04A-A45E-BED903D28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4417" y="2345625"/>
            <a:ext cx="3251200" cy="3251200"/>
          </a:xfrm>
          <a:prstGeom prst="rect">
            <a:avLst/>
          </a:prstGeom>
        </p:spPr>
      </p:pic>
      <p:sp>
        <p:nvSpPr>
          <p:cNvPr id="9" name="Content Placeholder 2">
            <a:extLst>
              <a:ext uri="{FF2B5EF4-FFF2-40B4-BE49-F238E27FC236}">
                <a16:creationId xmlns:a16="http://schemas.microsoft.com/office/drawing/2014/main" id="{EE74DD07-21E0-0F49-B450-BE132C26A6A6}"/>
              </a:ext>
            </a:extLst>
          </p:cNvPr>
          <p:cNvSpPr txBox="1">
            <a:spLocks/>
          </p:cNvSpPr>
          <p:nvPr/>
        </p:nvSpPr>
        <p:spPr>
          <a:xfrm>
            <a:off x="677334" y="2160589"/>
            <a:ext cx="8596668" cy="38807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3600" dirty="0"/>
              <a:t>Ως προσωπικά δεδομένα θεωρούνται:</a:t>
            </a:r>
          </a:p>
          <a:p>
            <a:r>
              <a:rPr lang="el-GR" sz="3600" dirty="0"/>
              <a:t>Μόνο αυτά που ανήκουν σε φυσικό πρόσωπο</a:t>
            </a:r>
          </a:p>
          <a:p>
            <a:endParaRPr lang="el-GR" sz="3600" dirty="0"/>
          </a:p>
          <a:p>
            <a:pPr lvl="1"/>
            <a:r>
              <a:rPr lang="el-GR" sz="3200" dirty="0"/>
              <a:t>όχι σε </a:t>
            </a:r>
            <a:r>
              <a:rPr lang="el-GR" sz="3200" dirty="0" err="1"/>
              <a:t>θανόντες</a:t>
            </a:r>
            <a:r>
              <a:rPr lang="el-GR" sz="3200" dirty="0"/>
              <a:t> </a:t>
            </a:r>
          </a:p>
          <a:p>
            <a:pPr lvl="1"/>
            <a:r>
              <a:rPr lang="el-GR" sz="3200" dirty="0"/>
              <a:t>όχι σε Νομικά Πρόσωπα</a:t>
            </a:r>
            <a:endParaRPr lang="en-US" sz="3200" dirty="0"/>
          </a:p>
        </p:txBody>
      </p:sp>
    </p:spTree>
    <p:extLst>
      <p:ext uri="{BB962C8B-B14F-4D97-AF65-F5344CB8AC3E}">
        <p14:creationId xmlns:p14="http://schemas.microsoft.com/office/powerpoint/2010/main" val="3796230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AE36C2-6FB9-FF40-9C5B-599480E43364}"/>
              </a:ext>
            </a:extLst>
          </p:cNvPr>
          <p:cNvSpPr/>
          <p:nvPr/>
        </p:nvSpPr>
        <p:spPr>
          <a:xfrm>
            <a:off x="7851820" y="450760"/>
            <a:ext cx="4043966" cy="14037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latin typeface="Andale Mono" panose="020B0509000000000004" pitchFamily="49" charset="0"/>
              </a:rPr>
              <a:t>Ειδική κατηγορία Προσωπικών δεδομένων</a:t>
            </a:r>
            <a:endParaRPr lang="en-US" sz="2400" dirty="0">
              <a:latin typeface="Andale Mono" panose="020B0509000000000004" pitchFamily="49" charset="0"/>
            </a:endParaRPr>
          </a:p>
        </p:txBody>
      </p:sp>
      <p:sp>
        <p:nvSpPr>
          <p:cNvPr id="4" name="Content Placeholder 2">
            <a:extLst>
              <a:ext uri="{FF2B5EF4-FFF2-40B4-BE49-F238E27FC236}">
                <a16:creationId xmlns:a16="http://schemas.microsoft.com/office/drawing/2014/main" id="{2B332E0C-2D61-AD42-8353-788EDDDF9992}"/>
              </a:ext>
            </a:extLst>
          </p:cNvPr>
          <p:cNvSpPr txBox="1">
            <a:spLocks/>
          </p:cNvSpPr>
          <p:nvPr/>
        </p:nvSpPr>
        <p:spPr>
          <a:xfrm>
            <a:off x="677334" y="2343955"/>
            <a:ext cx="10887894" cy="392922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l-GR" b="1" dirty="0">
                <a:latin typeface="Roboto" panose="02000000000000000000" pitchFamily="2" charset="0"/>
                <a:ea typeface="Roboto" panose="02000000000000000000" pitchFamily="2" charset="0"/>
              </a:rPr>
              <a:t>Ειδικές κατηγορίες δεδομένων προσωπικού χαρακτήρα </a:t>
            </a:r>
          </a:p>
          <a:p>
            <a:pPr marL="0" indent="0" algn="just">
              <a:buNone/>
            </a:pPr>
            <a:r>
              <a:rPr lang="el-GR" b="1" dirty="0">
                <a:latin typeface="Roboto" panose="02000000000000000000" pitchFamily="2" charset="0"/>
                <a:ea typeface="Roboto" panose="02000000000000000000" pitchFamily="2" charset="0"/>
              </a:rPr>
              <a:t>(τα παλιά «ευαίσθητα δεδομένα»):</a:t>
            </a:r>
            <a:r>
              <a:rPr lang="el-GR" dirty="0">
                <a:latin typeface="Roboto" panose="02000000000000000000" pitchFamily="2" charset="0"/>
                <a:ea typeface="Roboto" panose="02000000000000000000" pitchFamily="2" charset="0"/>
              </a:rPr>
              <a:t> </a:t>
            </a:r>
          </a:p>
          <a:p>
            <a:pPr marL="0" indent="0" algn="just">
              <a:buNone/>
            </a:pPr>
            <a:r>
              <a:rPr lang="el-GR" dirty="0">
                <a:latin typeface="Roboto" panose="02000000000000000000" pitchFamily="2" charset="0"/>
                <a:ea typeface="Roboto" panose="02000000000000000000" pitchFamily="2" charset="0"/>
              </a:rPr>
              <a:t>Τα προσωπικά δεδομένα που αποκαλύπτουν τη φυλετική ή </a:t>
            </a:r>
            <a:r>
              <a:rPr lang="el-GR" dirty="0" err="1">
                <a:latin typeface="Roboto" panose="02000000000000000000" pitchFamily="2" charset="0"/>
                <a:ea typeface="Roboto" panose="02000000000000000000" pitchFamily="2" charset="0"/>
              </a:rPr>
              <a:t>εθνοτική</a:t>
            </a:r>
            <a:r>
              <a:rPr lang="el-GR" dirty="0">
                <a:latin typeface="Roboto" panose="02000000000000000000" pitchFamily="2" charset="0"/>
                <a:ea typeface="Roboto" panose="02000000000000000000" pitchFamily="2" charset="0"/>
              </a:rPr>
              <a:t> καταγωγή, τα πολιτικά φρονήματα, τις θρησκευτικές ή φιλοσοφικές πεποιθήσεις ή τη συμμετοχή σε συνδικαλιστική οργάνωση, καθώς τα γενετικά και βιομετρικά δεδομένα και δεδομένα που αφορούν την υγεία ή δεδομένων που αφορούν τη σεξουαλική ζωή φυσικού προσώπου ή τον γενετήσιο προσανατολισμό του.</a:t>
            </a:r>
            <a:br>
              <a:rPr lang="el-GR" dirty="0">
                <a:latin typeface="Roboto" panose="02000000000000000000" pitchFamily="2" charset="0"/>
                <a:ea typeface="Roboto" panose="02000000000000000000" pitchFamily="2" charset="0"/>
              </a:rPr>
            </a:br>
            <a:endParaRPr lang="el-GR" dirty="0"/>
          </a:p>
        </p:txBody>
      </p:sp>
    </p:spTree>
    <p:extLst>
      <p:ext uri="{BB962C8B-B14F-4D97-AF65-F5344CB8AC3E}">
        <p14:creationId xmlns:p14="http://schemas.microsoft.com/office/powerpoint/2010/main" val="897142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2427" y="2382592"/>
            <a:ext cx="10031515" cy="3970318"/>
          </a:xfrm>
          <a:prstGeom prst="rect">
            <a:avLst/>
          </a:prstGeom>
          <a:noFill/>
        </p:spPr>
        <p:txBody>
          <a:bodyPr wrap="square" rtlCol="0">
            <a:spAutoFit/>
          </a:bodyPr>
          <a:lstStyle/>
          <a:p>
            <a:r>
              <a:rPr lang="el-GR" b="1" dirty="0">
                <a:latin typeface="Roboto" panose="02000000000000000000" pitchFamily="2" charset="0"/>
                <a:ea typeface="Roboto" panose="02000000000000000000" pitchFamily="2" charset="0"/>
              </a:rPr>
              <a:t>Απαγορεύεται η επεξεργασία των ειδικών κατηγοριών δεδομένων προσωπικού χαρακτήρα</a:t>
            </a:r>
            <a:r>
              <a:rPr lang="el-GR" dirty="0">
                <a:latin typeface="Roboto" panose="02000000000000000000" pitchFamily="2" charset="0"/>
                <a:ea typeface="Roboto" panose="02000000000000000000" pitchFamily="2" charset="0"/>
              </a:rPr>
              <a:t>. </a:t>
            </a:r>
            <a:r>
              <a:rPr lang="el-GR" b="1" dirty="0">
                <a:latin typeface="Roboto" panose="02000000000000000000" pitchFamily="2" charset="0"/>
                <a:ea typeface="Roboto" panose="02000000000000000000" pitchFamily="2" charset="0"/>
              </a:rPr>
              <a:t>Κατ’ εξαίρεση επιτρέπεται:</a:t>
            </a:r>
            <a:br>
              <a:rPr lang="el-GR" b="1" dirty="0">
                <a:latin typeface="Roboto" panose="02000000000000000000" pitchFamily="2" charset="0"/>
                <a:ea typeface="Roboto" panose="02000000000000000000" pitchFamily="2" charset="0"/>
              </a:rPr>
            </a:br>
            <a:br>
              <a:rPr lang="el-GR" b="1" dirty="0">
                <a:latin typeface="Roboto" panose="02000000000000000000" pitchFamily="2" charset="0"/>
                <a:ea typeface="Roboto" panose="02000000000000000000" pitchFamily="2" charset="0"/>
              </a:rPr>
            </a:br>
            <a:r>
              <a:rPr lang="el-GR" b="1" dirty="0">
                <a:latin typeface="Roboto" panose="02000000000000000000" pitchFamily="2" charset="0"/>
                <a:ea typeface="Roboto" panose="02000000000000000000" pitchFamily="2" charset="0"/>
              </a:rPr>
              <a:t>- </a:t>
            </a:r>
            <a:r>
              <a:rPr lang="el-GR" dirty="0">
                <a:latin typeface="Roboto" panose="02000000000000000000" pitchFamily="2" charset="0"/>
                <a:ea typeface="Roboto" panose="02000000000000000000" pitchFamily="2" charset="0"/>
              </a:rPr>
              <a:t>Με συγκατάθεση</a:t>
            </a:r>
            <a:br>
              <a:rPr lang="el-GR" dirty="0">
                <a:latin typeface="Roboto" panose="02000000000000000000" pitchFamily="2" charset="0"/>
                <a:ea typeface="Roboto" panose="02000000000000000000" pitchFamily="2" charset="0"/>
              </a:rPr>
            </a:br>
            <a:r>
              <a:rPr lang="el-GR" dirty="0">
                <a:latin typeface="Roboto" panose="02000000000000000000" pitchFamily="2" charset="0"/>
                <a:ea typeface="Roboto" panose="02000000000000000000" pitchFamily="2" charset="0"/>
              </a:rPr>
              <a:t>- Για εκπλήρωση υποχρεώσεων του </a:t>
            </a:r>
            <a:r>
              <a:rPr lang="el-GR" dirty="0" err="1">
                <a:latin typeface="Roboto" panose="02000000000000000000" pitchFamily="2" charset="0"/>
                <a:ea typeface="Roboto" panose="02000000000000000000" pitchFamily="2" charset="0"/>
              </a:rPr>
              <a:t>ΥπΕ</a:t>
            </a:r>
            <a:r>
              <a:rPr lang="el-GR" dirty="0">
                <a:latin typeface="Roboto" panose="02000000000000000000" pitchFamily="2" charset="0"/>
                <a:ea typeface="Roboto" panose="02000000000000000000" pitchFamily="2" charset="0"/>
              </a:rPr>
              <a:t> ή του Υποκειμένου στον τομέα του εργατικού δικαίου</a:t>
            </a:r>
            <a:br>
              <a:rPr lang="el-GR" dirty="0">
                <a:latin typeface="Roboto" panose="02000000000000000000" pitchFamily="2" charset="0"/>
                <a:ea typeface="Roboto" panose="02000000000000000000" pitchFamily="2" charset="0"/>
              </a:rPr>
            </a:br>
            <a:r>
              <a:rPr lang="el-GR" dirty="0">
                <a:latin typeface="Roboto" panose="02000000000000000000" pitchFamily="2" charset="0"/>
                <a:ea typeface="Roboto" panose="02000000000000000000" pitchFamily="2" charset="0"/>
              </a:rPr>
              <a:t>- Ιατρικά δεδομένα/καθήκον εχεμύθειας</a:t>
            </a:r>
            <a:br>
              <a:rPr lang="el-GR" dirty="0">
                <a:latin typeface="Roboto" panose="02000000000000000000" pitchFamily="2" charset="0"/>
                <a:ea typeface="Roboto" panose="02000000000000000000" pitchFamily="2" charset="0"/>
              </a:rPr>
            </a:br>
            <a:r>
              <a:rPr lang="el-GR" dirty="0">
                <a:latin typeface="Roboto" panose="02000000000000000000" pitchFamily="2" charset="0"/>
                <a:ea typeface="Roboto" panose="02000000000000000000" pitchFamily="2" charset="0"/>
              </a:rPr>
              <a:t>- Για την εξυπηρέτηση αναγκών εθνικής ασφάλειας / εγκληματολογικής πολιτικής</a:t>
            </a:r>
            <a:br>
              <a:rPr lang="el-GR" dirty="0">
                <a:latin typeface="Roboto" panose="02000000000000000000" pitchFamily="2" charset="0"/>
                <a:ea typeface="Roboto" panose="02000000000000000000" pitchFamily="2" charset="0"/>
              </a:rPr>
            </a:br>
            <a:r>
              <a:rPr lang="el-GR" dirty="0">
                <a:latin typeface="Roboto" panose="02000000000000000000" pitchFamily="2" charset="0"/>
                <a:ea typeface="Roboto" panose="02000000000000000000" pitchFamily="2" charset="0"/>
              </a:rPr>
              <a:t>- Για τη διαφύλαξη ζωτικού συμφέροντος του υποκειμένου αν αυτό τελεί σε φυσική ή νομική αδυναμία να δώσει τη συγκατάθεσή του</a:t>
            </a:r>
            <a:br>
              <a:rPr lang="el-GR" dirty="0">
                <a:latin typeface="Roboto" panose="02000000000000000000" pitchFamily="2" charset="0"/>
                <a:ea typeface="Roboto" panose="02000000000000000000" pitchFamily="2" charset="0"/>
              </a:rPr>
            </a:br>
            <a:r>
              <a:rPr lang="el-GR" dirty="0">
                <a:latin typeface="Roboto" panose="02000000000000000000" pitchFamily="2" charset="0"/>
                <a:ea typeface="Roboto" panose="02000000000000000000" pitchFamily="2" charset="0"/>
              </a:rPr>
              <a:t>- Για στατιστικούς, ερευνητικούς, επιστημονικούς σκοπούς</a:t>
            </a:r>
            <a:br>
              <a:rPr lang="el-GR" dirty="0">
                <a:latin typeface="Roboto" panose="02000000000000000000" pitchFamily="2" charset="0"/>
                <a:ea typeface="Roboto" panose="02000000000000000000" pitchFamily="2" charset="0"/>
              </a:rPr>
            </a:br>
            <a:r>
              <a:rPr lang="el-GR" dirty="0">
                <a:latin typeface="Roboto" panose="02000000000000000000" pitchFamily="2" charset="0"/>
                <a:ea typeface="Roboto" panose="02000000000000000000" pitchFamily="2" charset="0"/>
              </a:rPr>
              <a:t>- Για την αναγνώριση, άσκηση ή υπεράσπιση δικαιώματος ενώπιον Δικαστηρίου </a:t>
            </a:r>
            <a:br>
              <a:rPr lang="el-GR" dirty="0">
                <a:latin typeface="Roboto" panose="02000000000000000000" pitchFamily="2" charset="0"/>
                <a:ea typeface="Roboto" panose="02000000000000000000" pitchFamily="2" charset="0"/>
              </a:rPr>
            </a:br>
            <a:r>
              <a:rPr lang="el-GR" dirty="0">
                <a:latin typeface="Roboto" panose="02000000000000000000" pitchFamily="2" charset="0"/>
                <a:ea typeface="Roboto" panose="02000000000000000000" pitchFamily="2" charset="0"/>
              </a:rPr>
              <a:t>- Επεξεργασία από Ίδρυμα, Σωματείο ή άλλο μη κερδοσκοπικό Οργανισμό </a:t>
            </a:r>
            <a:br>
              <a:rPr lang="el-GR" dirty="0">
                <a:latin typeface="Roboto" panose="02000000000000000000" pitchFamily="2" charset="0"/>
                <a:ea typeface="Roboto" panose="02000000000000000000" pitchFamily="2" charset="0"/>
              </a:rPr>
            </a:br>
            <a:r>
              <a:rPr lang="el-GR" dirty="0">
                <a:latin typeface="Roboto" panose="02000000000000000000" pitchFamily="2" charset="0"/>
                <a:ea typeface="Roboto" panose="02000000000000000000" pitchFamily="2" charset="0"/>
              </a:rPr>
              <a:t>- Για δημοσιογραφικούς σκοπούς</a:t>
            </a:r>
            <a:br>
              <a:rPr lang="el-GR" sz="900" dirty="0">
                <a:latin typeface="Roboto" panose="02000000000000000000" pitchFamily="2" charset="0"/>
                <a:ea typeface="Roboto" panose="02000000000000000000" pitchFamily="2" charset="0"/>
              </a:rPr>
            </a:br>
            <a:endParaRPr lang="en-US" dirty="0"/>
          </a:p>
        </p:txBody>
      </p:sp>
      <p:sp>
        <p:nvSpPr>
          <p:cNvPr id="4" name="TextBox 3"/>
          <p:cNvSpPr txBox="1"/>
          <p:nvPr/>
        </p:nvSpPr>
        <p:spPr>
          <a:xfrm>
            <a:off x="9040969" y="824248"/>
            <a:ext cx="184731" cy="369332"/>
          </a:xfrm>
          <a:prstGeom prst="rect">
            <a:avLst/>
          </a:prstGeom>
          <a:noFill/>
        </p:spPr>
        <p:txBody>
          <a:bodyPr wrap="none" rtlCol="0">
            <a:spAutoFit/>
          </a:bodyPr>
          <a:lstStyle/>
          <a:p>
            <a:endParaRPr lang="en-US" dirty="0"/>
          </a:p>
        </p:txBody>
      </p:sp>
      <p:sp>
        <p:nvSpPr>
          <p:cNvPr id="6" name="Rectangle 5">
            <a:extLst>
              <a:ext uri="{FF2B5EF4-FFF2-40B4-BE49-F238E27FC236}">
                <a16:creationId xmlns:a16="http://schemas.microsoft.com/office/drawing/2014/main" id="{43AE36C2-6FB9-FF40-9C5B-599480E43364}"/>
              </a:ext>
            </a:extLst>
          </p:cNvPr>
          <p:cNvSpPr/>
          <p:nvPr/>
        </p:nvSpPr>
        <p:spPr>
          <a:xfrm>
            <a:off x="7851820" y="450760"/>
            <a:ext cx="4043966" cy="14037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latin typeface="Andale Mono" panose="020B0509000000000004" pitchFamily="49" charset="0"/>
              </a:rPr>
              <a:t>Ειδική κατηγορία Προσωπικών δεδομένων</a:t>
            </a:r>
            <a:endParaRPr lang="en-US" sz="2400" dirty="0">
              <a:latin typeface="Andale Mono" panose="020B0509000000000004" pitchFamily="49" charset="0"/>
            </a:endParaRPr>
          </a:p>
        </p:txBody>
      </p:sp>
    </p:spTree>
    <p:extLst>
      <p:ext uri="{BB962C8B-B14F-4D97-AF65-F5344CB8AC3E}">
        <p14:creationId xmlns:p14="http://schemas.microsoft.com/office/powerpoint/2010/main" val="2352631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D7683-1B63-0247-BFA0-DA476E483912}"/>
              </a:ext>
            </a:extLst>
          </p:cNvPr>
          <p:cNvSpPr>
            <a:spLocks noGrp="1"/>
          </p:cNvSpPr>
          <p:nvPr>
            <p:ph type="title"/>
          </p:nvPr>
        </p:nvSpPr>
        <p:spPr>
          <a:xfrm rot="5400000">
            <a:off x="8393323" y="2396649"/>
            <a:ext cx="5876544" cy="1325563"/>
          </a:xfrm>
        </p:spPr>
        <p:txBody>
          <a:bodyPr/>
          <a:lstStyle/>
          <a:p>
            <a:pPr algn="ctr"/>
            <a:r>
              <a:rPr lang="el-GR" dirty="0"/>
              <a:t>Δομή</a:t>
            </a:r>
            <a:endParaRPr lang="en-US" dirty="0"/>
          </a:p>
        </p:txBody>
      </p:sp>
      <p:sp>
        <p:nvSpPr>
          <p:cNvPr id="3" name="Content Placeholder 2">
            <a:extLst>
              <a:ext uri="{FF2B5EF4-FFF2-40B4-BE49-F238E27FC236}">
                <a16:creationId xmlns:a16="http://schemas.microsoft.com/office/drawing/2014/main" id="{7C91F03E-37C2-704D-8827-039BFA725FF1}"/>
              </a:ext>
            </a:extLst>
          </p:cNvPr>
          <p:cNvSpPr>
            <a:spLocks noGrp="1"/>
          </p:cNvSpPr>
          <p:nvPr>
            <p:ph idx="1"/>
          </p:nvPr>
        </p:nvSpPr>
        <p:spPr>
          <a:xfrm>
            <a:off x="197623" y="121158"/>
            <a:ext cx="11181370" cy="5754709"/>
          </a:xfrm>
        </p:spPr>
        <p:txBody>
          <a:bodyPr>
            <a:noAutofit/>
          </a:bodyPr>
          <a:lstStyle/>
          <a:p>
            <a:pPr marL="0" indent="0">
              <a:buNone/>
            </a:pPr>
            <a:r>
              <a:rPr lang="el-GR" sz="1800" b="1" dirty="0"/>
              <a:t>Α&gt; Ερευνητικά Σενάρια</a:t>
            </a:r>
          </a:p>
          <a:p>
            <a:r>
              <a:rPr lang="el-GR" sz="1800" dirty="0"/>
              <a:t>Μελέτες Περιπτώσεως </a:t>
            </a:r>
          </a:p>
          <a:p>
            <a:r>
              <a:rPr lang="el-GR" sz="1800" dirty="0"/>
              <a:t>Η εξαίρεση της επιστημονικής έρευνας</a:t>
            </a:r>
          </a:p>
          <a:p>
            <a:r>
              <a:rPr lang="en-US" sz="1800" dirty="0"/>
              <a:t>Data Management Plan </a:t>
            </a:r>
            <a:endParaRPr lang="el-GR" sz="1800" dirty="0"/>
          </a:p>
          <a:p>
            <a:r>
              <a:rPr lang="el-GR" sz="1800" dirty="0"/>
              <a:t>Διαφοροποίηση Εμπιστευτικότητας / Δικαιωμάτων Διανοητικής Ιδιοκτησίας και Προσωπικών δεδομένων</a:t>
            </a:r>
          </a:p>
          <a:p>
            <a:r>
              <a:rPr lang="el-GR" sz="1800" dirty="0"/>
              <a:t>Προσωπικά Δεδομένα </a:t>
            </a:r>
          </a:p>
          <a:p>
            <a:r>
              <a:rPr lang="el-GR" sz="1800" dirty="0"/>
              <a:t>Επεξεργασία</a:t>
            </a:r>
          </a:p>
          <a:p>
            <a:r>
              <a:rPr lang="el-GR" sz="1800" dirty="0"/>
              <a:t>Νόμιμες Βάσεις</a:t>
            </a:r>
          </a:p>
          <a:p>
            <a:r>
              <a:rPr lang="el-GR" sz="1800" dirty="0"/>
              <a:t>Δικαιώματα και περιορισμοί τους</a:t>
            </a:r>
          </a:p>
          <a:p>
            <a:endParaRPr lang="el-GR" sz="1800" dirty="0"/>
          </a:p>
          <a:p>
            <a:pPr marL="0" indent="0">
              <a:buNone/>
            </a:pPr>
            <a:r>
              <a:rPr lang="el-GR" sz="1800" b="1" dirty="0"/>
              <a:t>Β&gt; Συμμετοχή σε Ευρωπαϊκά έργα</a:t>
            </a:r>
          </a:p>
          <a:p>
            <a:r>
              <a:rPr lang="en-US" sz="1800" dirty="0"/>
              <a:t>O </a:t>
            </a:r>
            <a:r>
              <a:rPr lang="el-GR" sz="1800" dirty="0"/>
              <a:t>ρ</a:t>
            </a:r>
            <a:r>
              <a:rPr lang="en-US" sz="1800" dirty="0" err="1"/>
              <a:t>ό</a:t>
            </a:r>
            <a:r>
              <a:rPr lang="el-GR" sz="1800" dirty="0" err="1"/>
              <a:t>λος</a:t>
            </a:r>
            <a:r>
              <a:rPr lang="el-GR" sz="1800" dirty="0"/>
              <a:t> του </a:t>
            </a:r>
            <a:r>
              <a:rPr lang="en-US" sz="1800" dirty="0"/>
              <a:t>DPO</a:t>
            </a:r>
            <a:endParaRPr lang="el-GR" sz="1800" dirty="0"/>
          </a:p>
          <a:p>
            <a:r>
              <a:rPr lang="el-GR" sz="1800" dirty="0"/>
              <a:t>Το </a:t>
            </a:r>
            <a:r>
              <a:rPr lang="en-US" sz="1800" dirty="0"/>
              <a:t>consortium agreement</a:t>
            </a:r>
            <a:r>
              <a:rPr lang="el-GR" sz="1800" dirty="0"/>
              <a:t>/ διαμοιρασμός</a:t>
            </a:r>
          </a:p>
          <a:p>
            <a:r>
              <a:rPr lang="el-GR" sz="1800" dirty="0"/>
              <a:t>Υπεύθυνος/ Εκτελών/ Τρίτοι/ Συνυπεύθυνοι</a:t>
            </a:r>
            <a:endParaRPr lang="en-US" sz="1800" dirty="0"/>
          </a:p>
          <a:p>
            <a:r>
              <a:rPr lang="el-GR" sz="1800" dirty="0" err="1"/>
              <a:t>Επιτροπ</a:t>
            </a:r>
            <a:r>
              <a:rPr lang="en-US" sz="1800" dirty="0" err="1"/>
              <a:t>ή</a:t>
            </a:r>
            <a:r>
              <a:rPr lang="el-GR" sz="1800" dirty="0"/>
              <a:t> Ηθικής και Δεοντολογίας</a:t>
            </a:r>
          </a:p>
          <a:p>
            <a:endParaRPr lang="el-GR" sz="1800" dirty="0"/>
          </a:p>
          <a:p>
            <a:pPr marL="0" indent="0">
              <a:buNone/>
            </a:pPr>
            <a:r>
              <a:rPr lang="el-GR" sz="1800" b="1" dirty="0"/>
              <a:t>Γ&gt; Συμμετοχή σε </a:t>
            </a:r>
            <a:r>
              <a:rPr lang="en-US" sz="1800" b="1" dirty="0"/>
              <a:t>Tender</a:t>
            </a:r>
            <a:r>
              <a:rPr lang="el-GR" sz="1800" b="1" dirty="0"/>
              <a:t>/ Συμβάσεις εκτέλεσης έργου</a:t>
            </a:r>
            <a:endParaRPr lang="en-US" sz="1800" b="1" dirty="0"/>
          </a:p>
          <a:p>
            <a:r>
              <a:rPr lang="el-GR" sz="1800" dirty="0"/>
              <a:t>Υπεύθυνος και Εκτελών την Επεξεργασία</a:t>
            </a:r>
          </a:p>
        </p:txBody>
      </p:sp>
      <p:sp>
        <p:nvSpPr>
          <p:cNvPr id="4" name="Content Placeholder 2">
            <a:extLst>
              <a:ext uri="{FF2B5EF4-FFF2-40B4-BE49-F238E27FC236}">
                <a16:creationId xmlns:a16="http://schemas.microsoft.com/office/drawing/2014/main" id="{BDA68ADB-FC15-5543-AD6F-B8FDD40FE239}"/>
              </a:ext>
            </a:extLst>
          </p:cNvPr>
          <p:cNvSpPr txBox="1">
            <a:spLocks/>
          </p:cNvSpPr>
          <p:nvPr/>
        </p:nvSpPr>
        <p:spPr>
          <a:xfrm>
            <a:off x="6488358" y="3887222"/>
            <a:ext cx="5977260" cy="42209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l-GR" sz="1800" b="1" dirty="0"/>
              <a:t>Δ&gt;Συνέδρια/ Εκδηλώσεις </a:t>
            </a:r>
          </a:p>
          <a:p>
            <a:r>
              <a:rPr lang="el-GR" sz="1800" dirty="0"/>
              <a:t>Νόμιμες βάσεις για συλλογή δεδομένων</a:t>
            </a:r>
          </a:p>
          <a:p>
            <a:pPr marL="0" indent="0">
              <a:buNone/>
            </a:pPr>
            <a:endParaRPr lang="el-GR" sz="1800" dirty="0"/>
          </a:p>
        </p:txBody>
      </p:sp>
    </p:spTree>
    <p:extLst>
      <p:ext uri="{BB962C8B-B14F-4D97-AF65-F5344CB8AC3E}">
        <p14:creationId xmlns:p14="http://schemas.microsoft.com/office/powerpoint/2010/main" val="2891468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7282-6312-4F41-8C6C-79BE509EA54F}"/>
              </a:ext>
            </a:extLst>
          </p:cNvPr>
          <p:cNvSpPr>
            <a:spLocks noGrp="1"/>
          </p:cNvSpPr>
          <p:nvPr>
            <p:ph type="title"/>
          </p:nvPr>
        </p:nvSpPr>
        <p:spPr>
          <a:xfrm>
            <a:off x="838200" y="365125"/>
            <a:ext cx="9656059" cy="1325563"/>
          </a:xfrm>
        </p:spPr>
        <p:txBody>
          <a:bodyPr/>
          <a:lstStyle/>
          <a:p>
            <a:r>
              <a:rPr lang="el-GR" dirty="0"/>
              <a:t>Προσωπικά Δεδομένα</a:t>
            </a:r>
            <a:r>
              <a:rPr lang="en-US" dirty="0"/>
              <a:t> (II)</a:t>
            </a:r>
          </a:p>
        </p:txBody>
      </p:sp>
      <p:sp>
        <p:nvSpPr>
          <p:cNvPr id="4" name="Shape 125">
            <a:extLst>
              <a:ext uri="{FF2B5EF4-FFF2-40B4-BE49-F238E27FC236}">
                <a16:creationId xmlns:a16="http://schemas.microsoft.com/office/drawing/2014/main" id="{2F63EEC3-3445-7946-8D01-35A43CEBED28}"/>
              </a:ext>
            </a:extLst>
          </p:cNvPr>
          <p:cNvSpPr/>
          <p:nvPr/>
        </p:nvSpPr>
        <p:spPr>
          <a:xfrm>
            <a:off x="10061943" y="-371452"/>
            <a:ext cx="2184124" cy="279871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5200"/>
            </a:lvl1pPr>
          </a:lstStyle>
          <a:p>
            <a:r>
              <a:rPr lang="el-GR" sz="17718" dirty="0" err="1">
                <a:solidFill>
                  <a:srgbClr val="FF0000"/>
                </a:solidFill>
              </a:rPr>
              <a:t>στ</a:t>
            </a:r>
            <a:endParaRPr sz="17718" dirty="0">
              <a:solidFill>
                <a:srgbClr val="FF0000"/>
              </a:solidFill>
            </a:endParaRPr>
          </a:p>
        </p:txBody>
      </p:sp>
      <p:sp>
        <p:nvSpPr>
          <p:cNvPr id="13" name="Content Placeholder 2">
            <a:extLst>
              <a:ext uri="{FF2B5EF4-FFF2-40B4-BE49-F238E27FC236}">
                <a16:creationId xmlns:a16="http://schemas.microsoft.com/office/drawing/2014/main" id="{381E203C-1E82-D947-85F6-82E3BF76B70E}"/>
              </a:ext>
            </a:extLst>
          </p:cNvPr>
          <p:cNvSpPr txBox="1">
            <a:spLocks/>
          </p:cNvSpPr>
          <p:nvPr/>
        </p:nvSpPr>
        <p:spPr>
          <a:xfrm>
            <a:off x="677334" y="2343955"/>
            <a:ext cx="10887894" cy="3929227"/>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l-GR" dirty="0" err="1"/>
              <a:t>Επιστημονικ</a:t>
            </a:r>
            <a:r>
              <a:rPr lang="en-US" dirty="0" err="1"/>
              <a:t>ή</a:t>
            </a:r>
            <a:r>
              <a:rPr lang="el-GR" dirty="0"/>
              <a:t> έρευνα:</a:t>
            </a:r>
          </a:p>
          <a:p>
            <a:pPr algn="just"/>
            <a:r>
              <a:rPr lang="el-GR" dirty="0"/>
              <a:t>Σκέψη 33</a:t>
            </a:r>
          </a:p>
          <a:p>
            <a:pPr algn="just"/>
            <a:r>
              <a:rPr lang="el" dirty="0"/>
              <a:t>Η παρέκκλιση από την απαγόρευση επεξεργασίας </a:t>
            </a:r>
            <a:r>
              <a:rPr lang="el" dirty="0">
                <a:highlight>
                  <a:srgbClr val="FFFF00"/>
                </a:highlight>
              </a:rPr>
              <a:t>ειδικών κατηγοριών δεδομένων </a:t>
            </a:r>
            <a:r>
              <a:rPr lang="el" dirty="0"/>
              <a:t>προσωπικού χαρακτήρα θα πρέπει να επιτρέπεται επίσης όταν προβλέπεται από το δίκαιο της Ένωσης ή κράτους μέλους και με την επιφύλαξη κατάλληλων εγγυήσεων, ώστε να προστατεύονται τα δεδομένα προσωπικού χαρακτήρα και άλλα θεμελιώδη δικαιώματα, εφόσον δικαιολογείται από λόγους δημόσιου συμφέροντος, ιδίως η επεξεργασία δεδομένων προσωπικού χαρακτήρα στον τομέα του εργατικού δικαίου, του δικαίου κοινωνικής προστασίας, συμπεριλαμβανομένων των συντάξεων, και για σκοπούς υγειονομικής ασφάλειας, παρακολούθησης και συναγερμού και για την πρόληψη ή τον έλεγχο των μεταδοτικών ασθενειών και άλλων σοβαρών απειλών κατά της υγείας. Αυτή η παρέκκλιση μπορεί να γίνεται για υγειονομικούς σκοπούς, συμπεριλαμβανομένων της δημόσιας υγείας και της διαχείρισης υπηρεσιών υγειονομικής περίθαλψης, προκειμένου ειδικότερα να διασφαλίζονται η ποιότητα και η αποδοτικότητα ως προς το κόστος των διαδικασιών που χρησιμοποιούνται για τον διακανονισμό αξιώσεων για παροχές και υπηρεσίες στο σύστημα υγειονομικής ασφάλισης, </a:t>
            </a:r>
            <a:r>
              <a:rPr lang="el" dirty="0">
                <a:highlight>
                  <a:srgbClr val="FFFF00"/>
                </a:highlight>
              </a:rPr>
              <a:t>ή για σκοπούς αρχειοθέτησης προς το δημόσιο συμφέρον, σκοπούς επιστημονικής ή ιστορικής έρευνας ή στατιστικούς σκοπούς. Θα πρέπει επίσης να προβλεφθεί παρέκκλιση που να επιτρέπει την επεξεργασία τέτοιων δεδομένων προσωπικού χαρακτήρα όταν είναι αναγκαία για τη θεμελίωση, άσκηση ή υποστήριξη νομικών αξιώσεων, είτε σε δικαστική διαδικασία είτε σε διοικητική ή τυχόν εξωδικαστική διαδικασία.</a:t>
            </a:r>
            <a:endParaRPr lang="el-GR" dirty="0">
              <a:highlight>
                <a:srgbClr val="FFFF00"/>
              </a:highlight>
            </a:endParaRPr>
          </a:p>
        </p:txBody>
      </p:sp>
    </p:spTree>
    <p:extLst>
      <p:ext uri="{BB962C8B-B14F-4D97-AF65-F5344CB8AC3E}">
        <p14:creationId xmlns:p14="http://schemas.microsoft.com/office/powerpoint/2010/main" val="4025329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7282-6312-4F41-8C6C-79BE509EA54F}"/>
              </a:ext>
            </a:extLst>
          </p:cNvPr>
          <p:cNvSpPr>
            <a:spLocks noGrp="1"/>
          </p:cNvSpPr>
          <p:nvPr>
            <p:ph type="title"/>
          </p:nvPr>
        </p:nvSpPr>
        <p:spPr>
          <a:xfrm>
            <a:off x="838200" y="365125"/>
            <a:ext cx="9656059" cy="1325563"/>
          </a:xfrm>
        </p:spPr>
        <p:txBody>
          <a:bodyPr/>
          <a:lstStyle/>
          <a:p>
            <a:r>
              <a:rPr lang="el-GR" dirty="0"/>
              <a:t>Προσωπικά Δεδομένα</a:t>
            </a:r>
            <a:r>
              <a:rPr lang="en-US" dirty="0"/>
              <a:t> (II</a:t>
            </a:r>
            <a:r>
              <a:rPr lang="el-GR" dirty="0"/>
              <a:t>Ι</a:t>
            </a:r>
            <a:r>
              <a:rPr lang="en-US" dirty="0"/>
              <a:t>)</a:t>
            </a:r>
          </a:p>
        </p:txBody>
      </p:sp>
      <p:sp>
        <p:nvSpPr>
          <p:cNvPr id="4" name="Shape 125">
            <a:extLst>
              <a:ext uri="{FF2B5EF4-FFF2-40B4-BE49-F238E27FC236}">
                <a16:creationId xmlns:a16="http://schemas.microsoft.com/office/drawing/2014/main" id="{2F63EEC3-3445-7946-8D01-35A43CEBED28}"/>
              </a:ext>
            </a:extLst>
          </p:cNvPr>
          <p:cNvSpPr/>
          <p:nvPr/>
        </p:nvSpPr>
        <p:spPr>
          <a:xfrm>
            <a:off x="10061943" y="-371452"/>
            <a:ext cx="2184124" cy="279871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5200"/>
            </a:lvl1pPr>
          </a:lstStyle>
          <a:p>
            <a:r>
              <a:rPr lang="el-GR" sz="17718" dirty="0" err="1">
                <a:solidFill>
                  <a:srgbClr val="FF0000"/>
                </a:solidFill>
              </a:rPr>
              <a:t>στ</a:t>
            </a:r>
            <a:endParaRPr sz="17718" dirty="0">
              <a:solidFill>
                <a:srgbClr val="FF0000"/>
              </a:solidFill>
            </a:endParaRPr>
          </a:p>
        </p:txBody>
      </p:sp>
      <p:sp>
        <p:nvSpPr>
          <p:cNvPr id="13" name="Content Placeholder 2">
            <a:extLst>
              <a:ext uri="{FF2B5EF4-FFF2-40B4-BE49-F238E27FC236}">
                <a16:creationId xmlns:a16="http://schemas.microsoft.com/office/drawing/2014/main" id="{381E203C-1E82-D947-85F6-82E3BF76B70E}"/>
              </a:ext>
            </a:extLst>
          </p:cNvPr>
          <p:cNvSpPr txBox="1">
            <a:spLocks/>
          </p:cNvSpPr>
          <p:nvPr/>
        </p:nvSpPr>
        <p:spPr>
          <a:xfrm>
            <a:off x="677334" y="2343955"/>
            <a:ext cx="10887894" cy="3929227"/>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l-GR" dirty="0" err="1"/>
              <a:t>Επιστημονικ</a:t>
            </a:r>
            <a:r>
              <a:rPr lang="en-US" dirty="0" err="1"/>
              <a:t>ή</a:t>
            </a:r>
            <a:r>
              <a:rPr lang="el-GR" dirty="0"/>
              <a:t> έρευνα:</a:t>
            </a:r>
          </a:p>
          <a:p>
            <a:pPr algn="just"/>
            <a:r>
              <a:rPr lang="el-GR" dirty="0"/>
              <a:t>Σκέψη 34</a:t>
            </a:r>
          </a:p>
          <a:p>
            <a:pPr algn="just"/>
            <a:r>
              <a:rPr lang="el" dirty="0"/>
              <a:t>Η επεξεργασία ειδικών κατηγοριών δεδομένων προσωπικού χαρακτήρα που χρήζουν υψηλότερης προστασίας θα πρέπει να γίνεται μόνο για σκοπούς που σχετίζονται με την υγεία, εφόσον αυτό είναι απαραίτητο για την επίτευξη των εν λόγω στόχων, προς όφελος των φυσικών προσώπων και της κοινωνίας στο σύνολό της, ιδίως στο πλαίσιο της διαχείρισης των υπηρεσιών και συστημάτων υγειονομικής περίθαλψης και κοινωνικής μέριμνας, μεταξύ άλλων και της επεξεργασίας των δεδομένων αυτών από τις διαχειριστικές και τις κεντρικές εθνικές υγειονομικές αρχές για τον σκοπό του ποιοτικού ελέγχου, της διαχείρισης των πληροφοριών και της συνολικής εθνικής και τοπικής εποπτείας του συστήματος υγείας ή κοινωνικής μέριμνας, και της εξασφάλισης της συνέχειας της υγειονομικής περίθαλψης ή κοινωνικής μέριμνας και της διασυνοριακής υγειονομικής </a:t>
            </a:r>
            <a:r>
              <a:rPr lang="el" dirty="0">
                <a:highlight>
                  <a:srgbClr val="FFFF00"/>
                </a:highlight>
              </a:rPr>
              <a:t>περίθαλψης ή της υγειονομικής ασφάλειας, για σκοπούς παρακολούθησης και συναγερμού ή για σκοπούς αρχειοθέτησης προς το δημόσιο συμφέρον, για σκοπούς επιστημονικής ή ιστορικής έρευνας ή στατιστικούς σκοπούς, βάσει του δικαίου της Ένωσης ή των κρατών μελών και με απώτερο στόχο την εξυπηρέτηση του δημόσιου συμφέροντος, καθώς και για μελέτες που διενεργούνται προς το δημόσιο συμφέρον στον τομέα της δημόσιας υγείας. </a:t>
            </a:r>
            <a:r>
              <a:rPr lang="el" dirty="0"/>
              <a:t>Συνεπώς, ο παρών κανονισμός θα πρέπει να προβλέπει </a:t>
            </a:r>
            <a:r>
              <a:rPr lang="el" dirty="0">
                <a:highlight>
                  <a:srgbClr val="FFFF00"/>
                </a:highlight>
              </a:rPr>
              <a:t>εναρμονισμένες προϋποθέσεις </a:t>
            </a:r>
            <a:r>
              <a:rPr lang="el" dirty="0"/>
              <a:t>για την επεξεργασία των ειδικών κατηγοριών δεδομένων προσωπικού χαρακτήρα που αφορούν την υγεία, σε σχέση με ειδικές ανάγκες, ιδίως όταν η επεξεργασία των εν λόγω δεδομένων πραγματοποιείται για ορισμένους σκοπούς που αφορούν την υγεία από πρόσωπα που υπέχουν νομική υποχρέωση τήρησης επαγγελματικού απορρήτου. Το δίκαιο της Ένωσης ή των κρατών μελών θα πρέπει να προβλέπει ειδικά και κατάλληλα μέτρα για την προστασία των θεμελιωδών δικαιωμάτων και των δεδομένων προσωπικού χαρακτήρα των φυσικών προσώπων. Τα κράτη μέλη θα πρέπει να μπορούν να διατηρούν ή να θεσπίζουν περαιτέρω όρους, μεταξύ άλλων και περιορισμούς, όσον αφορά την επεξεργασία γενετικών δεδομένων, βιομετρικών δεδομένων ή δεδομένων που αφορούν την υγεία. Ωστόσο, αυτό δεν θα πρέπει να εμποδίζει την ελεύθερη κυκλοφορία δεδομένων προσωπικού χαρακτήρα εντός της Ένωσης, όταν οι όροι αυτοί εφαρμόζονται στη διασυνοριακή επεξεργασία των δεδομένων αυτών.</a:t>
            </a:r>
            <a:endParaRPr lang="el-GR" dirty="0"/>
          </a:p>
        </p:txBody>
      </p:sp>
    </p:spTree>
    <p:extLst>
      <p:ext uri="{BB962C8B-B14F-4D97-AF65-F5344CB8AC3E}">
        <p14:creationId xmlns:p14="http://schemas.microsoft.com/office/powerpoint/2010/main" val="3207422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7282-6312-4F41-8C6C-79BE509EA54F}"/>
              </a:ext>
            </a:extLst>
          </p:cNvPr>
          <p:cNvSpPr>
            <a:spLocks noGrp="1"/>
          </p:cNvSpPr>
          <p:nvPr>
            <p:ph type="title"/>
          </p:nvPr>
        </p:nvSpPr>
        <p:spPr>
          <a:xfrm>
            <a:off x="838200" y="365125"/>
            <a:ext cx="9656059" cy="1325563"/>
          </a:xfrm>
        </p:spPr>
        <p:txBody>
          <a:bodyPr/>
          <a:lstStyle/>
          <a:p>
            <a:r>
              <a:rPr lang="el-GR" dirty="0"/>
              <a:t>Προσωπικά Δεδομένα</a:t>
            </a:r>
            <a:r>
              <a:rPr lang="en-US" dirty="0"/>
              <a:t> (IV)</a:t>
            </a:r>
          </a:p>
        </p:txBody>
      </p:sp>
      <p:sp>
        <p:nvSpPr>
          <p:cNvPr id="4" name="Shape 125">
            <a:extLst>
              <a:ext uri="{FF2B5EF4-FFF2-40B4-BE49-F238E27FC236}">
                <a16:creationId xmlns:a16="http://schemas.microsoft.com/office/drawing/2014/main" id="{2F63EEC3-3445-7946-8D01-35A43CEBED28}"/>
              </a:ext>
            </a:extLst>
          </p:cNvPr>
          <p:cNvSpPr/>
          <p:nvPr/>
        </p:nvSpPr>
        <p:spPr>
          <a:xfrm>
            <a:off x="10061943" y="-371452"/>
            <a:ext cx="2184124" cy="279871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5200"/>
            </a:lvl1pPr>
          </a:lstStyle>
          <a:p>
            <a:r>
              <a:rPr lang="el-GR" sz="17718" dirty="0" err="1">
                <a:solidFill>
                  <a:srgbClr val="FF0000"/>
                </a:solidFill>
              </a:rPr>
              <a:t>στ</a:t>
            </a:r>
            <a:endParaRPr sz="17718" dirty="0">
              <a:solidFill>
                <a:srgbClr val="FF0000"/>
              </a:solidFill>
            </a:endParaRPr>
          </a:p>
        </p:txBody>
      </p:sp>
      <p:sp>
        <p:nvSpPr>
          <p:cNvPr id="13" name="Content Placeholder 2">
            <a:extLst>
              <a:ext uri="{FF2B5EF4-FFF2-40B4-BE49-F238E27FC236}">
                <a16:creationId xmlns:a16="http://schemas.microsoft.com/office/drawing/2014/main" id="{381E203C-1E82-D947-85F6-82E3BF76B70E}"/>
              </a:ext>
            </a:extLst>
          </p:cNvPr>
          <p:cNvSpPr txBox="1">
            <a:spLocks/>
          </p:cNvSpPr>
          <p:nvPr/>
        </p:nvSpPr>
        <p:spPr>
          <a:xfrm>
            <a:off x="677334" y="2343955"/>
            <a:ext cx="10887894" cy="39292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l-GR" dirty="0" err="1"/>
              <a:t>Επιστημονικ</a:t>
            </a:r>
            <a:r>
              <a:rPr lang="en-US" dirty="0" err="1"/>
              <a:t>ή</a:t>
            </a:r>
            <a:r>
              <a:rPr lang="el-GR" dirty="0"/>
              <a:t> έρευνα:</a:t>
            </a:r>
          </a:p>
          <a:p>
            <a:pPr algn="just"/>
            <a:r>
              <a:rPr lang="el-GR" dirty="0"/>
              <a:t>Σκέψεις 156/ 157</a:t>
            </a:r>
          </a:p>
          <a:p>
            <a:pPr lvl="1" algn="just"/>
            <a:r>
              <a:rPr lang="el-GR" dirty="0"/>
              <a:t>Ειδική νομοθεσία για κλινικές δοκιμές (Κανονισμός 536/2014)</a:t>
            </a:r>
          </a:p>
          <a:p>
            <a:pPr lvl="1" algn="just"/>
            <a:r>
              <a:rPr lang="el-GR" dirty="0"/>
              <a:t>Συνδυασμός πληροφορίας από μητρώα για κλινικές δοκιμές και για έρευνα κοινωνικών επιστημών</a:t>
            </a:r>
          </a:p>
        </p:txBody>
      </p:sp>
    </p:spTree>
    <p:extLst>
      <p:ext uri="{BB962C8B-B14F-4D97-AF65-F5344CB8AC3E}">
        <p14:creationId xmlns:p14="http://schemas.microsoft.com/office/powerpoint/2010/main" val="4189849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7282-6312-4F41-8C6C-79BE509EA54F}"/>
              </a:ext>
            </a:extLst>
          </p:cNvPr>
          <p:cNvSpPr>
            <a:spLocks noGrp="1"/>
          </p:cNvSpPr>
          <p:nvPr>
            <p:ph type="title"/>
          </p:nvPr>
        </p:nvSpPr>
        <p:spPr>
          <a:xfrm>
            <a:off x="838200" y="365125"/>
            <a:ext cx="9656059" cy="1325563"/>
          </a:xfrm>
        </p:spPr>
        <p:txBody>
          <a:bodyPr/>
          <a:lstStyle/>
          <a:p>
            <a:r>
              <a:rPr lang="el-GR" dirty="0"/>
              <a:t>Προσωπικά Δεδομένα</a:t>
            </a:r>
            <a:r>
              <a:rPr lang="en-US" dirty="0"/>
              <a:t> (V)</a:t>
            </a:r>
          </a:p>
        </p:txBody>
      </p:sp>
      <p:sp>
        <p:nvSpPr>
          <p:cNvPr id="4" name="Shape 125">
            <a:extLst>
              <a:ext uri="{FF2B5EF4-FFF2-40B4-BE49-F238E27FC236}">
                <a16:creationId xmlns:a16="http://schemas.microsoft.com/office/drawing/2014/main" id="{2F63EEC3-3445-7946-8D01-35A43CEBED28}"/>
              </a:ext>
            </a:extLst>
          </p:cNvPr>
          <p:cNvSpPr/>
          <p:nvPr/>
        </p:nvSpPr>
        <p:spPr>
          <a:xfrm>
            <a:off x="10061943" y="-371452"/>
            <a:ext cx="2184124" cy="279871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5200"/>
            </a:lvl1pPr>
          </a:lstStyle>
          <a:p>
            <a:r>
              <a:rPr lang="el-GR" sz="17718" dirty="0" err="1">
                <a:solidFill>
                  <a:srgbClr val="FF0000"/>
                </a:solidFill>
              </a:rPr>
              <a:t>στ</a:t>
            </a:r>
            <a:endParaRPr sz="17718" dirty="0">
              <a:solidFill>
                <a:srgbClr val="FF0000"/>
              </a:solidFill>
            </a:endParaRPr>
          </a:p>
        </p:txBody>
      </p:sp>
      <p:sp>
        <p:nvSpPr>
          <p:cNvPr id="13" name="Content Placeholder 2">
            <a:extLst>
              <a:ext uri="{FF2B5EF4-FFF2-40B4-BE49-F238E27FC236}">
                <a16:creationId xmlns:a16="http://schemas.microsoft.com/office/drawing/2014/main" id="{381E203C-1E82-D947-85F6-82E3BF76B70E}"/>
              </a:ext>
            </a:extLst>
          </p:cNvPr>
          <p:cNvSpPr txBox="1">
            <a:spLocks/>
          </p:cNvSpPr>
          <p:nvPr/>
        </p:nvSpPr>
        <p:spPr>
          <a:xfrm>
            <a:off x="677334" y="2343955"/>
            <a:ext cx="10887894" cy="3929227"/>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l-GR" dirty="0" err="1"/>
              <a:t>Αρ</a:t>
            </a:r>
            <a:r>
              <a:rPr lang="el-GR" dirty="0"/>
              <a:t>. 9(1):</a:t>
            </a:r>
          </a:p>
          <a:p>
            <a:r>
              <a:rPr lang="el" dirty="0"/>
              <a:t>Απαγορεύεται η επεξεργασία δεδομένων προσωπικού χαρακτήρα που αποκαλύπτουν τη φυλετική ή εθνοτική καταγωγή, τα πολιτικά φρονήματα, τις θρησκευτικές ή φιλοσοφικές πεποιθήσεις ή τη συμμετοχή σε συνδικαλιστική οργάνωση, καθώς και η επεξεργασία γενετικών δεδομένων, βιομετρικών δεδομένων με σκοπό την αδιαμφισβήτητη ταυτοποίηση προσώπου, δεδομένων που αφορούν την υγεία ή δεδομένων που αφορούν τη σεξουαλική ζωή φυσικού προσώπου ή τον γενετήσιο προσανατολισμό.</a:t>
            </a:r>
          </a:p>
          <a:p>
            <a:pPr marL="0" indent="0">
              <a:buNone/>
            </a:pPr>
            <a:r>
              <a:rPr lang="el" dirty="0"/>
              <a:t>Αρ. 9(2)ι:</a:t>
            </a:r>
          </a:p>
          <a:p>
            <a:r>
              <a:rPr lang="el" dirty="0"/>
              <a:t>Η παράγραφος 1 δεν εφαρμόζεται στις ακόλουθες περιπτώσεις: (ι) η επεξεργασία είναι απαραίτητη για σκοπούς αρχειοθέτησης προς το δημόσιο συμφέρον, </a:t>
            </a:r>
            <a:r>
              <a:rPr lang="el" dirty="0">
                <a:highlight>
                  <a:srgbClr val="FFFF00"/>
                </a:highlight>
              </a:rPr>
              <a:t>για σκοπούς επιστημονικής ή ιστορικής έρευνας </a:t>
            </a:r>
            <a:r>
              <a:rPr lang="el" dirty="0"/>
              <a:t>ή για στατιστικούς σκοπούς </a:t>
            </a:r>
            <a:r>
              <a:rPr lang="el" dirty="0">
                <a:highlight>
                  <a:srgbClr val="FFFF00"/>
                </a:highlight>
              </a:rPr>
              <a:t>σύμφωνα με το άρθρο 89 παράγραφος 1 </a:t>
            </a:r>
            <a:r>
              <a:rPr lang="el" dirty="0"/>
              <a:t>βάσει του δικαίουτης Ένωσης ή κράτους μέλους, οι οποίοι είναι </a:t>
            </a:r>
            <a:r>
              <a:rPr lang="el" dirty="0">
                <a:highlight>
                  <a:srgbClr val="FFFF00"/>
                </a:highlight>
              </a:rPr>
              <a:t>ανάλογοι</a:t>
            </a:r>
            <a:r>
              <a:rPr lang="el" dirty="0"/>
              <a:t> προς τον επιδιωκόμενο στόχο, </a:t>
            </a:r>
            <a:r>
              <a:rPr lang="el" dirty="0">
                <a:highlight>
                  <a:srgbClr val="FFFF00"/>
                </a:highlight>
              </a:rPr>
              <a:t>σέβονται</a:t>
            </a:r>
            <a:r>
              <a:rPr lang="el" dirty="0"/>
              <a:t> την ουσία του δικαιώματος στην προστασία των δεδομένων και προβλέπουν </a:t>
            </a:r>
            <a:r>
              <a:rPr lang="el" dirty="0">
                <a:highlight>
                  <a:srgbClr val="FFFF00"/>
                </a:highlight>
              </a:rPr>
              <a:t>κατάλληλα και συγκεκριμένα μέτρα </a:t>
            </a:r>
            <a:r>
              <a:rPr lang="el" dirty="0"/>
              <a:t>για τη διασφάλιση των θεμελιωδών δικαιωμάτων και των συμφερόντων του υποκειμένου των δεδομένων.</a:t>
            </a:r>
            <a:br>
              <a:rPr lang="el" dirty="0"/>
            </a:br>
            <a:endParaRPr lang="el" dirty="0"/>
          </a:p>
          <a:p>
            <a:pPr algn="just"/>
            <a:endParaRPr lang="el-GR" dirty="0"/>
          </a:p>
        </p:txBody>
      </p:sp>
    </p:spTree>
    <p:extLst>
      <p:ext uri="{BB962C8B-B14F-4D97-AF65-F5344CB8AC3E}">
        <p14:creationId xmlns:p14="http://schemas.microsoft.com/office/powerpoint/2010/main" val="2009562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7282-6312-4F41-8C6C-79BE509EA54F}"/>
              </a:ext>
            </a:extLst>
          </p:cNvPr>
          <p:cNvSpPr>
            <a:spLocks noGrp="1"/>
          </p:cNvSpPr>
          <p:nvPr>
            <p:ph type="title"/>
          </p:nvPr>
        </p:nvSpPr>
        <p:spPr>
          <a:xfrm>
            <a:off x="838200" y="365125"/>
            <a:ext cx="9656059" cy="1325563"/>
          </a:xfrm>
        </p:spPr>
        <p:txBody>
          <a:bodyPr/>
          <a:lstStyle/>
          <a:p>
            <a:r>
              <a:rPr lang="el-GR" dirty="0"/>
              <a:t>Επεξεργασία (Ι)</a:t>
            </a:r>
            <a:endParaRPr lang="en-US" dirty="0"/>
          </a:p>
        </p:txBody>
      </p:sp>
      <p:sp>
        <p:nvSpPr>
          <p:cNvPr id="4" name="Shape 125">
            <a:extLst>
              <a:ext uri="{FF2B5EF4-FFF2-40B4-BE49-F238E27FC236}">
                <a16:creationId xmlns:a16="http://schemas.microsoft.com/office/drawing/2014/main" id="{2F63EEC3-3445-7946-8D01-35A43CEBED28}"/>
              </a:ext>
            </a:extLst>
          </p:cNvPr>
          <p:cNvSpPr/>
          <p:nvPr/>
        </p:nvSpPr>
        <p:spPr>
          <a:xfrm>
            <a:off x="10061943" y="-371452"/>
            <a:ext cx="862417" cy="279871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5200"/>
            </a:lvl1pPr>
          </a:lstStyle>
          <a:p>
            <a:r>
              <a:rPr lang="el-GR" sz="17718" dirty="0">
                <a:solidFill>
                  <a:srgbClr val="FF0000"/>
                </a:solidFill>
              </a:rPr>
              <a:t>ζ</a:t>
            </a:r>
            <a:endParaRPr sz="17718" dirty="0">
              <a:solidFill>
                <a:srgbClr val="FF0000"/>
              </a:solidFill>
            </a:endParaRPr>
          </a:p>
        </p:txBody>
      </p:sp>
      <p:sp>
        <p:nvSpPr>
          <p:cNvPr id="13" name="Content Placeholder 2">
            <a:extLst>
              <a:ext uri="{FF2B5EF4-FFF2-40B4-BE49-F238E27FC236}">
                <a16:creationId xmlns:a16="http://schemas.microsoft.com/office/drawing/2014/main" id="{381E203C-1E82-D947-85F6-82E3BF76B70E}"/>
              </a:ext>
            </a:extLst>
          </p:cNvPr>
          <p:cNvSpPr txBox="1">
            <a:spLocks/>
          </p:cNvSpPr>
          <p:nvPr/>
        </p:nvSpPr>
        <p:spPr>
          <a:xfrm>
            <a:off x="677334" y="2343955"/>
            <a:ext cx="10887894" cy="39292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dirty="0"/>
              <a:t>Γίνεται με τους όρους του </a:t>
            </a:r>
            <a:r>
              <a:rPr lang="el-GR" dirty="0" err="1"/>
              <a:t>αρ</a:t>
            </a:r>
            <a:r>
              <a:rPr lang="el-GR" dirty="0"/>
              <a:t>. 89</a:t>
            </a:r>
          </a:p>
          <a:p>
            <a:pPr algn="just"/>
            <a:r>
              <a:rPr lang="el-GR" dirty="0"/>
              <a:t>Σημαντικό </a:t>
            </a:r>
            <a:r>
              <a:rPr lang="el-GR" dirty="0" err="1"/>
              <a:t>αρ</a:t>
            </a:r>
            <a:r>
              <a:rPr lang="el-GR" dirty="0"/>
              <a:t>. 5 (ειδικές κατηγορίες επεξεργασίας)</a:t>
            </a:r>
          </a:p>
          <a:p>
            <a:pPr algn="just"/>
            <a:endParaRPr lang="el-GR" dirty="0"/>
          </a:p>
        </p:txBody>
      </p:sp>
    </p:spTree>
    <p:extLst>
      <p:ext uri="{BB962C8B-B14F-4D97-AF65-F5344CB8AC3E}">
        <p14:creationId xmlns:p14="http://schemas.microsoft.com/office/powerpoint/2010/main" val="1998489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AE36C2-6FB9-FF40-9C5B-599480E43364}"/>
              </a:ext>
            </a:extLst>
          </p:cNvPr>
          <p:cNvSpPr/>
          <p:nvPr/>
        </p:nvSpPr>
        <p:spPr>
          <a:xfrm>
            <a:off x="8148034" y="450760"/>
            <a:ext cx="4043966" cy="14037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latin typeface="Andale Mono" panose="020B0509000000000004" pitchFamily="49" charset="0"/>
              </a:rPr>
              <a:t>Επεξεργασία</a:t>
            </a:r>
            <a:endParaRPr lang="en-US" sz="2400" dirty="0">
              <a:latin typeface="Andale Mono" panose="020B0509000000000004" pitchFamily="49" charset="0"/>
            </a:endParaRPr>
          </a:p>
        </p:txBody>
      </p:sp>
      <p:sp>
        <p:nvSpPr>
          <p:cNvPr id="4" name="Content Placeholder 2">
            <a:extLst>
              <a:ext uri="{FF2B5EF4-FFF2-40B4-BE49-F238E27FC236}">
                <a16:creationId xmlns:a16="http://schemas.microsoft.com/office/drawing/2014/main" id="{2B332E0C-2D61-AD42-8353-788EDDDF9992}"/>
              </a:ext>
            </a:extLst>
          </p:cNvPr>
          <p:cNvSpPr txBox="1">
            <a:spLocks/>
          </p:cNvSpPr>
          <p:nvPr/>
        </p:nvSpPr>
        <p:spPr>
          <a:xfrm>
            <a:off x="677334" y="2343955"/>
            <a:ext cx="10887894" cy="39292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l-GR" b="1" dirty="0"/>
              <a:t>«επεξεργασία»: </a:t>
            </a:r>
            <a:r>
              <a:rPr lang="el-GR" dirty="0"/>
              <a:t>κάθε πράξη ή σειρά πράξεων που πραγματοποιείται με ή χωρίς τη χρήση αυτοματοποιημένων μέσων, σε δεδομένα προσωπικού χαρακτήρα ή σε σύνολα δεδομένων προσωπικού χαρακτήρα, όπως η συλλογή, η καταχώριση, η οργάνωση, η διάρθρωση, η αποθήκευση, η προσαρμογή ή η μεταβολή, η ανάκτηση, η αναζήτηση πληροφοριών, η χρήση, η κοινολόγηση με διαβίβαση, η διάδοση ή κάθε άλλη μορφή διάθεσης, η συσχέτιση ή ο συνδυασμός, ο περιορισμός, η διαγραφή ή η καταστροφή, </a:t>
            </a:r>
            <a:endParaRPr lang="en-US" dirty="0"/>
          </a:p>
          <a:p>
            <a:pPr algn="just"/>
            <a:endParaRPr lang="el-GR" dirty="0"/>
          </a:p>
        </p:txBody>
      </p:sp>
    </p:spTree>
    <p:extLst>
      <p:ext uri="{BB962C8B-B14F-4D97-AF65-F5344CB8AC3E}">
        <p14:creationId xmlns:p14="http://schemas.microsoft.com/office/powerpoint/2010/main" val="2834716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C47C61-664E-5A42-9F4F-7828CA1A37D4}"/>
              </a:ext>
            </a:extLst>
          </p:cNvPr>
          <p:cNvSpPr txBox="1"/>
          <p:nvPr/>
        </p:nvSpPr>
        <p:spPr>
          <a:xfrm>
            <a:off x="560832" y="548640"/>
            <a:ext cx="4096512" cy="461665"/>
          </a:xfrm>
          <a:prstGeom prst="rect">
            <a:avLst/>
          </a:prstGeom>
          <a:noFill/>
        </p:spPr>
        <p:txBody>
          <a:bodyPr wrap="square" rtlCol="0">
            <a:spAutoFit/>
          </a:bodyPr>
          <a:lstStyle/>
          <a:p>
            <a:r>
              <a:rPr lang="el-GR" sz="2400" dirty="0"/>
              <a:t>Επεξεργασία = Ροή Δεδομένων</a:t>
            </a:r>
            <a:endParaRPr lang="en-US" sz="2400" dirty="0"/>
          </a:p>
        </p:txBody>
      </p:sp>
      <p:sp>
        <p:nvSpPr>
          <p:cNvPr id="3" name="TextBox 2">
            <a:extLst>
              <a:ext uri="{FF2B5EF4-FFF2-40B4-BE49-F238E27FC236}">
                <a16:creationId xmlns:a16="http://schemas.microsoft.com/office/drawing/2014/main" id="{00304D34-5311-C143-91D8-EB7A6481A1A0}"/>
              </a:ext>
            </a:extLst>
          </p:cNvPr>
          <p:cNvSpPr txBox="1"/>
          <p:nvPr/>
        </p:nvSpPr>
        <p:spPr>
          <a:xfrm>
            <a:off x="560832" y="2498389"/>
            <a:ext cx="2048256" cy="1754326"/>
          </a:xfrm>
          <a:prstGeom prst="rect">
            <a:avLst/>
          </a:prstGeom>
          <a:noFill/>
          <a:ln w="25400">
            <a:solidFill>
              <a:schemeClr val="tx1"/>
            </a:solidFill>
          </a:ln>
        </p:spPr>
        <p:txBody>
          <a:bodyPr wrap="square" rtlCol="0">
            <a:spAutoFit/>
          </a:bodyPr>
          <a:lstStyle/>
          <a:p>
            <a:pPr algn="ctr"/>
            <a:r>
              <a:rPr lang="el-GR" b="1" dirty="0"/>
              <a:t>Εισαγωγή</a:t>
            </a:r>
          </a:p>
          <a:p>
            <a:pPr algn="ctr"/>
            <a:r>
              <a:rPr lang="el-GR" b="1" dirty="0"/>
              <a:t>Δεδομένων</a:t>
            </a:r>
          </a:p>
          <a:p>
            <a:pPr marL="285750" indent="-285750">
              <a:buFontTx/>
              <a:buChar char="-"/>
            </a:pPr>
            <a:r>
              <a:rPr lang="el-GR" dirty="0"/>
              <a:t>Από το Υποκείμενο</a:t>
            </a:r>
          </a:p>
          <a:p>
            <a:pPr marL="285750" indent="-285750">
              <a:buFontTx/>
              <a:buChar char="-"/>
            </a:pPr>
            <a:r>
              <a:rPr lang="el-GR" dirty="0"/>
              <a:t>Από 3ο </a:t>
            </a:r>
          </a:p>
          <a:p>
            <a:pPr marL="742950" lvl="1" indent="-285750">
              <a:buFontTx/>
              <a:buChar char="-"/>
            </a:pPr>
            <a:r>
              <a:rPr lang="el-GR" dirty="0"/>
              <a:t>Υπεύθυνος</a:t>
            </a:r>
            <a:endParaRPr lang="en-US" dirty="0"/>
          </a:p>
        </p:txBody>
      </p:sp>
      <p:sp>
        <p:nvSpPr>
          <p:cNvPr id="4" name="TextBox 3">
            <a:extLst>
              <a:ext uri="{FF2B5EF4-FFF2-40B4-BE49-F238E27FC236}">
                <a16:creationId xmlns:a16="http://schemas.microsoft.com/office/drawing/2014/main" id="{DA5F8F0F-5FA9-F841-B53D-6D23756EAFDD}"/>
              </a:ext>
            </a:extLst>
          </p:cNvPr>
          <p:cNvSpPr txBox="1"/>
          <p:nvPr/>
        </p:nvSpPr>
        <p:spPr>
          <a:xfrm>
            <a:off x="4114800" y="2082891"/>
            <a:ext cx="2627376" cy="2308324"/>
          </a:xfrm>
          <a:prstGeom prst="rect">
            <a:avLst/>
          </a:prstGeom>
          <a:noFill/>
          <a:ln w="25400">
            <a:solidFill>
              <a:schemeClr val="tx1"/>
            </a:solidFill>
          </a:ln>
        </p:spPr>
        <p:txBody>
          <a:bodyPr wrap="square" rtlCol="0">
            <a:spAutoFit/>
          </a:bodyPr>
          <a:lstStyle/>
          <a:p>
            <a:r>
              <a:rPr lang="el-GR" b="1" dirty="0"/>
              <a:t>Διαχείριση Δεδομένων</a:t>
            </a:r>
          </a:p>
          <a:p>
            <a:pPr marL="285750" indent="-285750">
              <a:buFontTx/>
              <a:buChar char="-"/>
            </a:pPr>
            <a:r>
              <a:rPr lang="el-GR" dirty="0"/>
              <a:t>Ανάγνωση</a:t>
            </a:r>
          </a:p>
          <a:p>
            <a:pPr marL="285750" indent="-285750">
              <a:buFontTx/>
              <a:buChar char="-"/>
            </a:pPr>
            <a:r>
              <a:rPr lang="el-GR" dirty="0"/>
              <a:t>Τροποποίηση/ Ενημέρωση</a:t>
            </a:r>
          </a:p>
          <a:p>
            <a:pPr marL="285750" indent="-285750">
              <a:buFontTx/>
              <a:buChar char="-"/>
            </a:pPr>
            <a:r>
              <a:rPr lang="el-GR" dirty="0"/>
              <a:t>Διατήρηση</a:t>
            </a:r>
          </a:p>
          <a:p>
            <a:pPr marL="285750" indent="-285750">
              <a:buFontTx/>
              <a:buChar char="-"/>
            </a:pPr>
            <a:r>
              <a:rPr lang="el-GR" dirty="0"/>
              <a:t>Διαγραφή</a:t>
            </a:r>
          </a:p>
          <a:p>
            <a:pPr marL="285750" indent="-285750">
              <a:buFontTx/>
              <a:buChar char="-"/>
            </a:pPr>
            <a:r>
              <a:rPr lang="el-GR" dirty="0"/>
              <a:t>Πρόσβαση</a:t>
            </a:r>
          </a:p>
          <a:p>
            <a:pPr marL="285750"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42EA0AB9-ABB7-8049-9B8B-CC4C7742214B}"/>
              </a:ext>
            </a:extLst>
          </p:cNvPr>
          <p:cNvSpPr txBox="1"/>
          <p:nvPr/>
        </p:nvSpPr>
        <p:spPr>
          <a:xfrm>
            <a:off x="8247888" y="2221391"/>
            <a:ext cx="3371088" cy="2031325"/>
          </a:xfrm>
          <a:prstGeom prst="rect">
            <a:avLst/>
          </a:prstGeom>
          <a:noFill/>
          <a:ln w="25400">
            <a:solidFill>
              <a:schemeClr val="tx1"/>
            </a:solidFill>
          </a:ln>
        </p:spPr>
        <p:txBody>
          <a:bodyPr wrap="square" rtlCol="0">
            <a:spAutoFit/>
          </a:bodyPr>
          <a:lstStyle/>
          <a:p>
            <a:pPr algn="ctr"/>
            <a:r>
              <a:rPr lang="el-GR" b="1" dirty="0"/>
              <a:t>Διαμοιρασμός</a:t>
            </a:r>
          </a:p>
          <a:p>
            <a:pPr algn="ctr"/>
            <a:r>
              <a:rPr lang="el-GR" b="1" dirty="0"/>
              <a:t>Δεδομένων</a:t>
            </a:r>
          </a:p>
          <a:p>
            <a:pPr marL="285750" indent="-285750">
              <a:buFontTx/>
              <a:buChar char="-"/>
            </a:pPr>
            <a:r>
              <a:rPr lang="el-GR" dirty="0"/>
              <a:t>Σε τρίτους</a:t>
            </a:r>
          </a:p>
          <a:p>
            <a:pPr marL="285750" indent="-285750">
              <a:buFontTx/>
              <a:buChar char="-"/>
            </a:pPr>
            <a:r>
              <a:rPr lang="el-GR" dirty="0"/>
              <a:t>Σε εκτελούντα</a:t>
            </a:r>
          </a:p>
          <a:p>
            <a:pPr marL="285750" indent="-285750">
              <a:buFontTx/>
              <a:buChar char="-"/>
            </a:pPr>
            <a:r>
              <a:rPr lang="el-GR" dirty="0"/>
              <a:t>Προς περαιτέρω επεξεργασία (Υπεύθυνος)</a:t>
            </a:r>
          </a:p>
          <a:p>
            <a:pPr marL="285750" indent="-285750">
              <a:buFontTx/>
              <a:buChar char="-"/>
            </a:pPr>
            <a:r>
              <a:rPr lang="el-GR" dirty="0"/>
              <a:t>Στο υποκείμενο</a:t>
            </a:r>
          </a:p>
        </p:txBody>
      </p:sp>
      <p:cxnSp>
        <p:nvCxnSpPr>
          <p:cNvPr id="7" name="Straight Arrow Connector 6">
            <a:extLst>
              <a:ext uri="{FF2B5EF4-FFF2-40B4-BE49-F238E27FC236}">
                <a16:creationId xmlns:a16="http://schemas.microsoft.com/office/drawing/2014/main" id="{CE19F00B-E89A-9641-A8BA-E641C3249F6D}"/>
              </a:ext>
            </a:extLst>
          </p:cNvPr>
          <p:cNvCxnSpPr>
            <a:cxnSpLocks/>
          </p:cNvCxnSpPr>
          <p:nvPr/>
        </p:nvCxnSpPr>
        <p:spPr>
          <a:xfrm>
            <a:off x="2609088" y="3237053"/>
            <a:ext cx="1505712" cy="0"/>
          </a:xfrm>
          <a:prstGeom prst="straightConnector1">
            <a:avLst/>
          </a:prstGeom>
          <a:ln w="444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8ACC22E-A445-4F4C-8A70-3D327067DF07}"/>
              </a:ext>
            </a:extLst>
          </p:cNvPr>
          <p:cNvCxnSpPr>
            <a:cxnSpLocks/>
          </p:cNvCxnSpPr>
          <p:nvPr/>
        </p:nvCxnSpPr>
        <p:spPr>
          <a:xfrm>
            <a:off x="6742176" y="3237053"/>
            <a:ext cx="1505712" cy="0"/>
          </a:xfrm>
          <a:prstGeom prst="straightConnector1">
            <a:avLst/>
          </a:prstGeom>
          <a:ln w="444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368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C47C61-664E-5A42-9F4F-7828CA1A37D4}"/>
              </a:ext>
            </a:extLst>
          </p:cNvPr>
          <p:cNvSpPr txBox="1"/>
          <p:nvPr/>
        </p:nvSpPr>
        <p:spPr>
          <a:xfrm>
            <a:off x="560832" y="548640"/>
            <a:ext cx="4096512" cy="461665"/>
          </a:xfrm>
          <a:prstGeom prst="rect">
            <a:avLst/>
          </a:prstGeom>
          <a:noFill/>
        </p:spPr>
        <p:txBody>
          <a:bodyPr wrap="square" rtlCol="0">
            <a:spAutoFit/>
          </a:bodyPr>
          <a:lstStyle/>
          <a:p>
            <a:r>
              <a:rPr lang="el-GR" sz="2400" dirty="0"/>
              <a:t>Επεξεργασία = Ροή Δεδομένων</a:t>
            </a:r>
            <a:endParaRPr lang="en-US" sz="2400" dirty="0"/>
          </a:p>
        </p:txBody>
      </p:sp>
      <p:sp>
        <p:nvSpPr>
          <p:cNvPr id="3" name="TextBox 2">
            <a:extLst>
              <a:ext uri="{FF2B5EF4-FFF2-40B4-BE49-F238E27FC236}">
                <a16:creationId xmlns:a16="http://schemas.microsoft.com/office/drawing/2014/main" id="{00304D34-5311-C143-91D8-EB7A6481A1A0}"/>
              </a:ext>
            </a:extLst>
          </p:cNvPr>
          <p:cNvSpPr txBox="1"/>
          <p:nvPr/>
        </p:nvSpPr>
        <p:spPr>
          <a:xfrm>
            <a:off x="560832" y="2498389"/>
            <a:ext cx="2048256" cy="1754326"/>
          </a:xfrm>
          <a:prstGeom prst="rect">
            <a:avLst/>
          </a:prstGeom>
          <a:noFill/>
          <a:ln w="25400">
            <a:solidFill>
              <a:schemeClr val="tx1"/>
            </a:solidFill>
          </a:ln>
        </p:spPr>
        <p:txBody>
          <a:bodyPr wrap="square" rtlCol="0">
            <a:spAutoFit/>
          </a:bodyPr>
          <a:lstStyle/>
          <a:p>
            <a:pPr algn="ctr"/>
            <a:r>
              <a:rPr lang="el-GR" b="1" dirty="0"/>
              <a:t>Εισαγωγή</a:t>
            </a:r>
          </a:p>
          <a:p>
            <a:pPr algn="ctr"/>
            <a:r>
              <a:rPr lang="el-GR" b="1" dirty="0"/>
              <a:t>Δεδομένων</a:t>
            </a:r>
          </a:p>
          <a:p>
            <a:pPr marL="285750" indent="-285750">
              <a:buFontTx/>
              <a:buChar char="-"/>
            </a:pPr>
            <a:r>
              <a:rPr lang="el-GR" dirty="0"/>
              <a:t>Από το Υποκείμενο</a:t>
            </a:r>
          </a:p>
          <a:p>
            <a:pPr marL="285750" indent="-285750">
              <a:buFontTx/>
              <a:buChar char="-"/>
            </a:pPr>
            <a:r>
              <a:rPr lang="el-GR" dirty="0"/>
              <a:t>Από 3ο </a:t>
            </a:r>
          </a:p>
          <a:p>
            <a:pPr marL="742950" lvl="1" indent="-285750">
              <a:buFontTx/>
              <a:buChar char="-"/>
            </a:pPr>
            <a:r>
              <a:rPr lang="el-GR" dirty="0"/>
              <a:t>Υπεύθυνος</a:t>
            </a:r>
            <a:endParaRPr lang="en-US" dirty="0"/>
          </a:p>
        </p:txBody>
      </p:sp>
      <p:sp>
        <p:nvSpPr>
          <p:cNvPr id="4" name="TextBox 3">
            <a:extLst>
              <a:ext uri="{FF2B5EF4-FFF2-40B4-BE49-F238E27FC236}">
                <a16:creationId xmlns:a16="http://schemas.microsoft.com/office/drawing/2014/main" id="{DA5F8F0F-5FA9-F841-B53D-6D23756EAFDD}"/>
              </a:ext>
            </a:extLst>
          </p:cNvPr>
          <p:cNvSpPr txBox="1"/>
          <p:nvPr/>
        </p:nvSpPr>
        <p:spPr>
          <a:xfrm>
            <a:off x="4114800" y="2082891"/>
            <a:ext cx="2627376" cy="2308324"/>
          </a:xfrm>
          <a:prstGeom prst="rect">
            <a:avLst/>
          </a:prstGeom>
          <a:noFill/>
          <a:ln w="25400">
            <a:solidFill>
              <a:schemeClr val="tx1"/>
            </a:solidFill>
          </a:ln>
        </p:spPr>
        <p:txBody>
          <a:bodyPr wrap="square" rtlCol="0">
            <a:spAutoFit/>
          </a:bodyPr>
          <a:lstStyle/>
          <a:p>
            <a:r>
              <a:rPr lang="el-GR" b="1" dirty="0"/>
              <a:t>Διαχείριση Δεδομένων</a:t>
            </a:r>
          </a:p>
          <a:p>
            <a:pPr marL="285750" indent="-285750">
              <a:buFontTx/>
              <a:buChar char="-"/>
            </a:pPr>
            <a:r>
              <a:rPr lang="el-GR" dirty="0"/>
              <a:t>Ανάγνωση</a:t>
            </a:r>
          </a:p>
          <a:p>
            <a:pPr marL="285750" indent="-285750">
              <a:buFontTx/>
              <a:buChar char="-"/>
            </a:pPr>
            <a:r>
              <a:rPr lang="el-GR" dirty="0"/>
              <a:t>Τροποποίηση/ Ενημέρωση</a:t>
            </a:r>
          </a:p>
          <a:p>
            <a:pPr marL="285750" indent="-285750">
              <a:buFontTx/>
              <a:buChar char="-"/>
            </a:pPr>
            <a:r>
              <a:rPr lang="el-GR" dirty="0"/>
              <a:t>Διατήρηση</a:t>
            </a:r>
          </a:p>
          <a:p>
            <a:pPr marL="285750" indent="-285750">
              <a:buFontTx/>
              <a:buChar char="-"/>
            </a:pPr>
            <a:r>
              <a:rPr lang="el-GR" dirty="0"/>
              <a:t>Διαγραφή</a:t>
            </a:r>
          </a:p>
          <a:p>
            <a:pPr marL="285750" indent="-285750">
              <a:buFontTx/>
              <a:buChar char="-"/>
            </a:pPr>
            <a:r>
              <a:rPr lang="el-GR" dirty="0"/>
              <a:t>Πρόσβαση</a:t>
            </a:r>
          </a:p>
          <a:p>
            <a:pPr marL="285750"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42EA0AB9-ABB7-8049-9B8B-CC4C7742214B}"/>
              </a:ext>
            </a:extLst>
          </p:cNvPr>
          <p:cNvSpPr txBox="1"/>
          <p:nvPr/>
        </p:nvSpPr>
        <p:spPr>
          <a:xfrm>
            <a:off x="8247888" y="2221391"/>
            <a:ext cx="3371088" cy="2308324"/>
          </a:xfrm>
          <a:prstGeom prst="rect">
            <a:avLst/>
          </a:prstGeom>
          <a:noFill/>
          <a:ln w="25400">
            <a:solidFill>
              <a:schemeClr val="tx1"/>
            </a:solidFill>
          </a:ln>
        </p:spPr>
        <p:txBody>
          <a:bodyPr wrap="square" rtlCol="0">
            <a:spAutoFit/>
          </a:bodyPr>
          <a:lstStyle/>
          <a:p>
            <a:pPr algn="ctr"/>
            <a:r>
              <a:rPr lang="el-GR" b="1" dirty="0"/>
              <a:t>Διαμοιρασμός</a:t>
            </a:r>
          </a:p>
          <a:p>
            <a:pPr algn="ctr"/>
            <a:r>
              <a:rPr lang="el-GR" b="1" dirty="0"/>
              <a:t>Δεδομένων</a:t>
            </a:r>
          </a:p>
          <a:p>
            <a:pPr marL="285750" indent="-285750">
              <a:buFontTx/>
              <a:buChar char="-"/>
            </a:pPr>
            <a:r>
              <a:rPr lang="el-GR" dirty="0"/>
              <a:t>Σε τρίτους</a:t>
            </a:r>
          </a:p>
          <a:p>
            <a:pPr marL="285750" indent="-285750">
              <a:buFontTx/>
              <a:buChar char="-"/>
            </a:pPr>
            <a:r>
              <a:rPr lang="el-GR" dirty="0"/>
              <a:t>Δημοσίευση/ Ανάρτηση</a:t>
            </a:r>
          </a:p>
          <a:p>
            <a:pPr marL="285750" indent="-285750">
              <a:buFontTx/>
              <a:buChar char="-"/>
            </a:pPr>
            <a:r>
              <a:rPr lang="el-GR" dirty="0"/>
              <a:t>Σε εκτελούντα</a:t>
            </a:r>
          </a:p>
          <a:p>
            <a:pPr marL="285750" indent="-285750">
              <a:buFontTx/>
              <a:buChar char="-"/>
            </a:pPr>
            <a:r>
              <a:rPr lang="el-GR" dirty="0"/>
              <a:t>Προς περαιτέρω επεξεργασία (Υπεύθυνος)</a:t>
            </a:r>
          </a:p>
          <a:p>
            <a:pPr marL="285750" indent="-285750">
              <a:buFontTx/>
              <a:buChar char="-"/>
            </a:pPr>
            <a:r>
              <a:rPr lang="el-GR" dirty="0"/>
              <a:t>Στο υποκείμενο</a:t>
            </a:r>
          </a:p>
        </p:txBody>
      </p:sp>
      <p:cxnSp>
        <p:nvCxnSpPr>
          <p:cNvPr id="7" name="Straight Arrow Connector 6">
            <a:extLst>
              <a:ext uri="{FF2B5EF4-FFF2-40B4-BE49-F238E27FC236}">
                <a16:creationId xmlns:a16="http://schemas.microsoft.com/office/drawing/2014/main" id="{CE19F00B-E89A-9641-A8BA-E641C3249F6D}"/>
              </a:ext>
            </a:extLst>
          </p:cNvPr>
          <p:cNvCxnSpPr>
            <a:cxnSpLocks/>
          </p:cNvCxnSpPr>
          <p:nvPr/>
        </p:nvCxnSpPr>
        <p:spPr>
          <a:xfrm>
            <a:off x="2609088" y="3237053"/>
            <a:ext cx="1505712" cy="0"/>
          </a:xfrm>
          <a:prstGeom prst="straightConnector1">
            <a:avLst/>
          </a:prstGeom>
          <a:ln w="444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8ACC22E-A445-4F4C-8A70-3D327067DF07}"/>
              </a:ext>
            </a:extLst>
          </p:cNvPr>
          <p:cNvCxnSpPr>
            <a:cxnSpLocks/>
          </p:cNvCxnSpPr>
          <p:nvPr/>
        </p:nvCxnSpPr>
        <p:spPr>
          <a:xfrm>
            <a:off x="6742176" y="3237053"/>
            <a:ext cx="1505712" cy="0"/>
          </a:xfrm>
          <a:prstGeom prst="straightConnector1">
            <a:avLst/>
          </a:prstGeom>
          <a:ln w="444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D73B752-695C-5142-BE18-EF3F01001DBE}"/>
              </a:ext>
            </a:extLst>
          </p:cNvPr>
          <p:cNvSpPr txBox="1"/>
          <p:nvPr/>
        </p:nvSpPr>
        <p:spPr>
          <a:xfrm>
            <a:off x="560832" y="5083711"/>
            <a:ext cx="2326341" cy="923330"/>
          </a:xfrm>
          <a:prstGeom prst="rect">
            <a:avLst/>
          </a:prstGeom>
          <a:noFill/>
        </p:spPr>
        <p:txBody>
          <a:bodyPr wrap="square" rtlCol="0">
            <a:spAutoFit/>
          </a:bodyPr>
          <a:lstStyle/>
          <a:p>
            <a:r>
              <a:rPr lang="el-GR" dirty="0">
                <a:solidFill>
                  <a:srgbClr val="00B050"/>
                </a:solidFill>
              </a:rPr>
              <a:t>Συλλογή Ερευνητικών Στοιχείων</a:t>
            </a:r>
          </a:p>
          <a:p>
            <a:r>
              <a:rPr lang="el-GR" dirty="0">
                <a:solidFill>
                  <a:srgbClr val="FF0000"/>
                </a:solidFill>
              </a:rPr>
              <a:t>Σύμβαση</a:t>
            </a:r>
            <a:endParaRPr lang="en-US" dirty="0">
              <a:solidFill>
                <a:srgbClr val="FF0000"/>
              </a:solidFill>
            </a:endParaRPr>
          </a:p>
        </p:txBody>
      </p:sp>
      <p:sp>
        <p:nvSpPr>
          <p:cNvPr id="9" name="TextBox 8">
            <a:extLst>
              <a:ext uri="{FF2B5EF4-FFF2-40B4-BE49-F238E27FC236}">
                <a16:creationId xmlns:a16="http://schemas.microsoft.com/office/drawing/2014/main" id="{90CBABA7-9CA0-4F4E-B90C-3C37C4F730DD}"/>
              </a:ext>
            </a:extLst>
          </p:cNvPr>
          <p:cNvSpPr txBox="1"/>
          <p:nvPr/>
        </p:nvSpPr>
        <p:spPr>
          <a:xfrm>
            <a:off x="4114800" y="5083710"/>
            <a:ext cx="2326341" cy="646331"/>
          </a:xfrm>
          <a:prstGeom prst="rect">
            <a:avLst/>
          </a:prstGeom>
          <a:noFill/>
        </p:spPr>
        <p:txBody>
          <a:bodyPr wrap="square" rtlCol="0">
            <a:spAutoFit/>
          </a:bodyPr>
          <a:lstStyle/>
          <a:p>
            <a:r>
              <a:rPr lang="el-GR" dirty="0">
                <a:solidFill>
                  <a:srgbClr val="00B050"/>
                </a:solidFill>
              </a:rPr>
              <a:t>Έρευνα</a:t>
            </a:r>
          </a:p>
          <a:p>
            <a:r>
              <a:rPr lang="el-GR" dirty="0">
                <a:solidFill>
                  <a:srgbClr val="FF0000"/>
                </a:solidFill>
              </a:rPr>
              <a:t>Δημόσια Αποστολή</a:t>
            </a:r>
            <a:endParaRPr lang="en-US" dirty="0">
              <a:solidFill>
                <a:srgbClr val="FF0000"/>
              </a:solidFill>
            </a:endParaRPr>
          </a:p>
        </p:txBody>
      </p:sp>
      <p:sp>
        <p:nvSpPr>
          <p:cNvPr id="10" name="TextBox 9">
            <a:extLst>
              <a:ext uri="{FF2B5EF4-FFF2-40B4-BE49-F238E27FC236}">
                <a16:creationId xmlns:a16="http://schemas.microsoft.com/office/drawing/2014/main" id="{B9A448C3-381F-B541-8415-4DD732B99324}"/>
              </a:ext>
            </a:extLst>
          </p:cNvPr>
          <p:cNvSpPr txBox="1"/>
          <p:nvPr/>
        </p:nvSpPr>
        <p:spPr>
          <a:xfrm>
            <a:off x="8435789" y="5083710"/>
            <a:ext cx="2326341" cy="646331"/>
          </a:xfrm>
          <a:prstGeom prst="rect">
            <a:avLst/>
          </a:prstGeom>
          <a:noFill/>
        </p:spPr>
        <p:txBody>
          <a:bodyPr wrap="square" rtlCol="0">
            <a:spAutoFit/>
          </a:bodyPr>
          <a:lstStyle/>
          <a:p>
            <a:r>
              <a:rPr lang="el-GR" dirty="0">
                <a:solidFill>
                  <a:srgbClr val="00B050"/>
                </a:solidFill>
              </a:rPr>
              <a:t>Διάθεση</a:t>
            </a:r>
          </a:p>
          <a:p>
            <a:r>
              <a:rPr lang="el-GR" dirty="0">
                <a:solidFill>
                  <a:srgbClr val="FF0000"/>
                </a:solidFill>
              </a:rPr>
              <a:t>Νόμιμη Υποχρέωση Ψ</a:t>
            </a:r>
            <a:endParaRPr lang="en-US" dirty="0">
              <a:solidFill>
                <a:srgbClr val="FF0000"/>
              </a:solidFill>
            </a:endParaRPr>
          </a:p>
        </p:txBody>
      </p:sp>
      <p:sp>
        <p:nvSpPr>
          <p:cNvPr id="11" name="TextBox 10">
            <a:extLst>
              <a:ext uri="{FF2B5EF4-FFF2-40B4-BE49-F238E27FC236}">
                <a16:creationId xmlns:a16="http://schemas.microsoft.com/office/drawing/2014/main" id="{779A9B57-71DA-E24F-B74A-B9B6F5070119}"/>
              </a:ext>
            </a:extLst>
          </p:cNvPr>
          <p:cNvSpPr txBox="1"/>
          <p:nvPr/>
        </p:nvSpPr>
        <p:spPr>
          <a:xfrm>
            <a:off x="6441141" y="792223"/>
            <a:ext cx="2326341" cy="646331"/>
          </a:xfrm>
          <a:prstGeom prst="rect">
            <a:avLst/>
          </a:prstGeom>
          <a:noFill/>
        </p:spPr>
        <p:txBody>
          <a:bodyPr wrap="square" rtlCol="0">
            <a:spAutoFit/>
          </a:bodyPr>
          <a:lstStyle/>
          <a:p>
            <a:r>
              <a:rPr lang="el-GR" dirty="0">
                <a:solidFill>
                  <a:srgbClr val="00B050"/>
                </a:solidFill>
              </a:rPr>
              <a:t>Διατήρηση</a:t>
            </a:r>
          </a:p>
          <a:p>
            <a:r>
              <a:rPr lang="el-GR" dirty="0">
                <a:solidFill>
                  <a:srgbClr val="FF0000"/>
                </a:solidFill>
              </a:rPr>
              <a:t>Δημόσια Αποστολή</a:t>
            </a:r>
            <a:endParaRPr lang="en-US" dirty="0">
              <a:solidFill>
                <a:srgbClr val="FF0000"/>
              </a:solidFill>
            </a:endParaRPr>
          </a:p>
        </p:txBody>
      </p:sp>
      <p:cxnSp>
        <p:nvCxnSpPr>
          <p:cNvPr id="13" name="Straight Arrow Connector 12">
            <a:extLst>
              <a:ext uri="{FF2B5EF4-FFF2-40B4-BE49-F238E27FC236}">
                <a16:creationId xmlns:a16="http://schemas.microsoft.com/office/drawing/2014/main" id="{2E23BD59-095F-5442-93FC-703A3E237C44}"/>
              </a:ext>
            </a:extLst>
          </p:cNvPr>
          <p:cNvCxnSpPr/>
          <p:nvPr/>
        </p:nvCxnSpPr>
        <p:spPr>
          <a:xfrm flipH="1">
            <a:off x="5647765" y="1506807"/>
            <a:ext cx="1465729" cy="12094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0E2D942-1603-F947-A945-3A17359D91EA}"/>
              </a:ext>
            </a:extLst>
          </p:cNvPr>
          <p:cNvCxnSpPr>
            <a:cxnSpLocks/>
          </p:cNvCxnSpPr>
          <p:nvPr/>
        </p:nvCxnSpPr>
        <p:spPr>
          <a:xfrm flipV="1">
            <a:off x="5277970" y="3496219"/>
            <a:ext cx="0" cy="18549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6E14659-FAF1-454B-A0C8-6607AEC94B05}"/>
              </a:ext>
            </a:extLst>
          </p:cNvPr>
          <p:cNvCxnSpPr>
            <a:cxnSpLocks/>
          </p:cNvCxnSpPr>
          <p:nvPr/>
        </p:nvCxnSpPr>
        <p:spPr>
          <a:xfrm flipV="1">
            <a:off x="10217523" y="3325228"/>
            <a:ext cx="0" cy="20259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324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C47C61-664E-5A42-9F4F-7828CA1A37D4}"/>
              </a:ext>
            </a:extLst>
          </p:cNvPr>
          <p:cNvSpPr txBox="1"/>
          <p:nvPr/>
        </p:nvSpPr>
        <p:spPr>
          <a:xfrm>
            <a:off x="560832" y="548640"/>
            <a:ext cx="4096512" cy="461665"/>
          </a:xfrm>
          <a:prstGeom prst="rect">
            <a:avLst/>
          </a:prstGeom>
          <a:noFill/>
        </p:spPr>
        <p:txBody>
          <a:bodyPr wrap="square" rtlCol="0">
            <a:spAutoFit/>
          </a:bodyPr>
          <a:lstStyle/>
          <a:p>
            <a:r>
              <a:rPr lang="el-GR" sz="2400" dirty="0"/>
              <a:t>Επεξεργασία = Ροή Δεδομένων</a:t>
            </a:r>
            <a:endParaRPr lang="en-US" sz="2400" dirty="0"/>
          </a:p>
        </p:txBody>
      </p:sp>
      <p:sp>
        <p:nvSpPr>
          <p:cNvPr id="3" name="TextBox 2">
            <a:extLst>
              <a:ext uri="{FF2B5EF4-FFF2-40B4-BE49-F238E27FC236}">
                <a16:creationId xmlns:a16="http://schemas.microsoft.com/office/drawing/2014/main" id="{00304D34-5311-C143-91D8-EB7A6481A1A0}"/>
              </a:ext>
            </a:extLst>
          </p:cNvPr>
          <p:cNvSpPr txBox="1"/>
          <p:nvPr/>
        </p:nvSpPr>
        <p:spPr>
          <a:xfrm>
            <a:off x="560832" y="2498389"/>
            <a:ext cx="2048256" cy="1754326"/>
          </a:xfrm>
          <a:prstGeom prst="rect">
            <a:avLst/>
          </a:prstGeom>
          <a:noFill/>
          <a:ln w="25400">
            <a:solidFill>
              <a:schemeClr val="tx1"/>
            </a:solidFill>
          </a:ln>
        </p:spPr>
        <p:txBody>
          <a:bodyPr wrap="square" rtlCol="0">
            <a:spAutoFit/>
          </a:bodyPr>
          <a:lstStyle/>
          <a:p>
            <a:pPr algn="ctr"/>
            <a:r>
              <a:rPr lang="el-GR" b="1" dirty="0"/>
              <a:t>Εισαγωγή</a:t>
            </a:r>
          </a:p>
          <a:p>
            <a:pPr algn="ctr"/>
            <a:r>
              <a:rPr lang="el-GR" b="1" dirty="0"/>
              <a:t>Δεδομένων</a:t>
            </a:r>
          </a:p>
          <a:p>
            <a:pPr marL="285750" indent="-285750">
              <a:buFontTx/>
              <a:buChar char="-"/>
            </a:pPr>
            <a:r>
              <a:rPr lang="el-GR" dirty="0"/>
              <a:t>Από το Υποκείμενο</a:t>
            </a:r>
          </a:p>
          <a:p>
            <a:pPr marL="285750" indent="-285750">
              <a:buFontTx/>
              <a:buChar char="-"/>
            </a:pPr>
            <a:r>
              <a:rPr lang="el-GR" dirty="0"/>
              <a:t>Από 3ο </a:t>
            </a:r>
          </a:p>
          <a:p>
            <a:pPr marL="742950" lvl="1" indent="-285750">
              <a:buFontTx/>
              <a:buChar char="-"/>
            </a:pPr>
            <a:r>
              <a:rPr lang="el-GR" dirty="0"/>
              <a:t>Υπεύθυνος</a:t>
            </a:r>
            <a:endParaRPr lang="en-US" dirty="0"/>
          </a:p>
        </p:txBody>
      </p:sp>
      <p:sp>
        <p:nvSpPr>
          <p:cNvPr id="4" name="TextBox 3">
            <a:extLst>
              <a:ext uri="{FF2B5EF4-FFF2-40B4-BE49-F238E27FC236}">
                <a16:creationId xmlns:a16="http://schemas.microsoft.com/office/drawing/2014/main" id="{DA5F8F0F-5FA9-F841-B53D-6D23756EAFDD}"/>
              </a:ext>
            </a:extLst>
          </p:cNvPr>
          <p:cNvSpPr txBox="1"/>
          <p:nvPr/>
        </p:nvSpPr>
        <p:spPr>
          <a:xfrm>
            <a:off x="4114800" y="2082891"/>
            <a:ext cx="2627376" cy="2308324"/>
          </a:xfrm>
          <a:prstGeom prst="rect">
            <a:avLst/>
          </a:prstGeom>
          <a:noFill/>
          <a:ln w="25400">
            <a:solidFill>
              <a:schemeClr val="tx1"/>
            </a:solidFill>
          </a:ln>
        </p:spPr>
        <p:txBody>
          <a:bodyPr wrap="square" rtlCol="0">
            <a:spAutoFit/>
          </a:bodyPr>
          <a:lstStyle/>
          <a:p>
            <a:r>
              <a:rPr lang="el-GR" b="1" dirty="0"/>
              <a:t>Διαχείριση Δεδομένων</a:t>
            </a:r>
          </a:p>
          <a:p>
            <a:pPr marL="285750" indent="-285750">
              <a:buFontTx/>
              <a:buChar char="-"/>
            </a:pPr>
            <a:r>
              <a:rPr lang="el-GR" dirty="0"/>
              <a:t>Ανάγνωση</a:t>
            </a:r>
          </a:p>
          <a:p>
            <a:pPr marL="285750" indent="-285750">
              <a:buFontTx/>
              <a:buChar char="-"/>
            </a:pPr>
            <a:r>
              <a:rPr lang="el-GR" dirty="0"/>
              <a:t>Τροποποίηση/ Ενημέρωση</a:t>
            </a:r>
          </a:p>
          <a:p>
            <a:pPr marL="285750" indent="-285750">
              <a:buFontTx/>
              <a:buChar char="-"/>
            </a:pPr>
            <a:r>
              <a:rPr lang="el-GR" dirty="0"/>
              <a:t>Διατήρηση</a:t>
            </a:r>
          </a:p>
          <a:p>
            <a:pPr marL="285750" indent="-285750">
              <a:buFontTx/>
              <a:buChar char="-"/>
            </a:pPr>
            <a:r>
              <a:rPr lang="el-GR" dirty="0"/>
              <a:t>Διαγραφή</a:t>
            </a:r>
          </a:p>
          <a:p>
            <a:pPr marL="285750" indent="-285750">
              <a:buFontTx/>
              <a:buChar char="-"/>
            </a:pPr>
            <a:r>
              <a:rPr lang="el-GR" dirty="0"/>
              <a:t>Πρόσβαση</a:t>
            </a:r>
          </a:p>
          <a:p>
            <a:pPr marL="285750"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42EA0AB9-ABB7-8049-9B8B-CC4C7742214B}"/>
              </a:ext>
            </a:extLst>
          </p:cNvPr>
          <p:cNvSpPr txBox="1"/>
          <p:nvPr/>
        </p:nvSpPr>
        <p:spPr>
          <a:xfrm>
            <a:off x="8247888" y="2221391"/>
            <a:ext cx="3371088" cy="2031325"/>
          </a:xfrm>
          <a:prstGeom prst="rect">
            <a:avLst/>
          </a:prstGeom>
          <a:noFill/>
          <a:ln w="25400">
            <a:solidFill>
              <a:schemeClr val="tx1"/>
            </a:solidFill>
          </a:ln>
        </p:spPr>
        <p:txBody>
          <a:bodyPr wrap="square" rtlCol="0">
            <a:spAutoFit/>
          </a:bodyPr>
          <a:lstStyle/>
          <a:p>
            <a:pPr algn="ctr"/>
            <a:r>
              <a:rPr lang="el-GR" b="1" dirty="0"/>
              <a:t>Διαμοιρασμός</a:t>
            </a:r>
          </a:p>
          <a:p>
            <a:pPr algn="ctr"/>
            <a:r>
              <a:rPr lang="el-GR" b="1" dirty="0"/>
              <a:t>Δεδομένων</a:t>
            </a:r>
          </a:p>
          <a:p>
            <a:pPr marL="285750" indent="-285750">
              <a:buFontTx/>
              <a:buChar char="-"/>
            </a:pPr>
            <a:r>
              <a:rPr lang="el-GR" dirty="0"/>
              <a:t>Σε τρίτους</a:t>
            </a:r>
          </a:p>
          <a:p>
            <a:pPr marL="285750" indent="-285750">
              <a:buFontTx/>
              <a:buChar char="-"/>
            </a:pPr>
            <a:r>
              <a:rPr lang="el-GR" dirty="0"/>
              <a:t>Σε εκτελούντα</a:t>
            </a:r>
          </a:p>
          <a:p>
            <a:pPr marL="285750" indent="-285750">
              <a:buFontTx/>
              <a:buChar char="-"/>
            </a:pPr>
            <a:r>
              <a:rPr lang="el-GR" dirty="0"/>
              <a:t>Προς περαιτέρω επεξεργασία (Υπεύθυνος)</a:t>
            </a:r>
          </a:p>
          <a:p>
            <a:pPr marL="285750" indent="-285750">
              <a:buFontTx/>
              <a:buChar char="-"/>
            </a:pPr>
            <a:r>
              <a:rPr lang="el-GR" dirty="0"/>
              <a:t>Στο υποκείμενο</a:t>
            </a:r>
          </a:p>
        </p:txBody>
      </p:sp>
      <p:cxnSp>
        <p:nvCxnSpPr>
          <p:cNvPr id="7" name="Straight Arrow Connector 6">
            <a:extLst>
              <a:ext uri="{FF2B5EF4-FFF2-40B4-BE49-F238E27FC236}">
                <a16:creationId xmlns:a16="http://schemas.microsoft.com/office/drawing/2014/main" id="{CE19F00B-E89A-9641-A8BA-E641C3249F6D}"/>
              </a:ext>
            </a:extLst>
          </p:cNvPr>
          <p:cNvCxnSpPr>
            <a:cxnSpLocks/>
          </p:cNvCxnSpPr>
          <p:nvPr/>
        </p:nvCxnSpPr>
        <p:spPr>
          <a:xfrm>
            <a:off x="2609088" y="3237053"/>
            <a:ext cx="1505712" cy="0"/>
          </a:xfrm>
          <a:prstGeom prst="straightConnector1">
            <a:avLst/>
          </a:prstGeom>
          <a:ln w="444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8ACC22E-A445-4F4C-8A70-3D327067DF07}"/>
              </a:ext>
            </a:extLst>
          </p:cNvPr>
          <p:cNvCxnSpPr>
            <a:cxnSpLocks/>
          </p:cNvCxnSpPr>
          <p:nvPr/>
        </p:nvCxnSpPr>
        <p:spPr>
          <a:xfrm>
            <a:off x="6742176" y="3237053"/>
            <a:ext cx="1505712" cy="0"/>
          </a:xfrm>
          <a:prstGeom prst="straightConnector1">
            <a:avLst/>
          </a:prstGeom>
          <a:ln w="444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D73B752-695C-5142-BE18-EF3F01001DBE}"/>
              </a:ext>
            </a:extLst>
          </p:cNvPr>
          <p:cNvSpPr txBox="1"/>
          <p:nvPr/>
        </p:nvSpPr>
        <p:spPr>
          <a:xfrm>
            <a:off x="560832" y="5083711"/>
            <a:ext cx="2326341" cy="646331"/>
          </a:xfrm>
          <a:prstGeom prst="rect">
            <a:avLst/>
          </a:prstGeom>
          <a:noFill/>
        </p:spPr>
        <p:txBody>
          <a:bodyPr wrap="square" rtlCol="0">
            <a:spAutoFit/>
          </a:bodyPr>
          <a:lstStyle/>
          <a:p>
            <a:r>
              <a:rPr lang="el-GR" dirty="0">
                <a:solidFill>
                  <a:srgbClr val="00B050"/>
                </a:solidFill>
              </a:rPr>
              <a:t>Σκοπός Α</a:t>
            </a:r>
          </a:p>
          <a:p>
            <a:r>
              <a:rPr lang="el-GR" dirty="0">
                <a:solidFill>
                  <a:srgbClr val="FF0000"/>
                </a:solidFill>
              </a:rPr>
              <a:t>Νόμιμη Βάση Α</a:t>
            </a:r>
            <a:endParaRPr lang="en-US" dirty="0">
              <a:solidFill>
                <a:srgbClr val="FF0000"/>
              </a:solidFill>
            </a:endParaRPr>
          </a:p>
        </p:txBody>
      </p:sp>
      <p:sp>
        <p:nvSpPr>
          <p:cNvPr id="9" name="TextBox 8">
            <a:extLst>
              <a:ext uri="{FF2B5EF4-FFF2-40B4-BE49-F238E27FC236}">
                <a16:creationId xmlns:a16="http://schemas.microsoft.com/office/drawing/2014/main" id="{90CBABA7-9CA0-4F4E-B90C-3C37C4F730DD}"/>
              </a:ext>
            </a:extLst>
          </p:cNvPr>
          <p:cNvSpPr txBox="1"/>
          <p:nvPr/>
        </p:nvSpPr>
        <p:spPr>
          <a:xfrm>
            <a:off x="4114800" y="5083710"/>
            <a:ext cx="2326341" cy="646331"/>
          </a:xfrm>
          <a:prstGeom prst="rect">
            <a:avLst/>
          </a:prstGeom>
          <a:noFill/>
        </p:spPr>
        <p:txBody>
          <a:bodyPr wrap="square" rtlCol="0">
            <a:spAutoFit/>
          </a:bodyPr>
          <a:lstStyle/>
          <a:p>
            <a:r>
              <a:rPr lang="el-GR" dirty="0">
                <a:solidFill>
                  <a:srgbClr val="00B050"/>
                </a:solidFill>
              </a:rPr>
              <a:t>Σκοπός Γ</a:t>
            </a:r>
          </a:p>
          <a:p>
            <a:r>
              <a:rPr lang="el-GR" dirty="0">
                <a:solidFill>
                  <a:srgbClr val="FF0000"/>
                </a:solidFill>
              </a:rPr>
              <a:t>Νόμιμη Βάση Γ</a:t>
            </a:r>
            <a:endParaRPr lang="en-US" dirty="0">
              <a:solidFill>
                <a:srgbClr val="FF0000"/>
              </a:solidFill>
            </a:endParaRPr>
          </a:p>
        </p:txBody>
      </p:sp>
      <p:sp>
        <p:nvSpPr>
          <p:cNvPr id="10" name="TextBox 9">
            <a:extLst>
              <a:ext uri="{FF2B5EF4-FFF2-40B4-BE49-F238E27FC236}">
                <a16:creationId xmlns:a16="http://schemas.microsoft.com/office/drawing/2014/main" id="{B9A448C3-381F-B541-8415-4DD732B99324}"/>
              </a:ext>
            </a:extLst>
          </p:cNvPr>
          <p:cNvSpPr txBox="1"/>
          <p:nvPr/>
        </p:nvSpPr>
        <p:spPr>
          <a:xfrm>
            <a:off x="8435789" y="5083710"/>
            <a:ext cx="2326341" cy="646331"/>
          </a:xfrm>
          <a:prstGeom prst="rect">
            <a:avLst/>
          </a:prstGeom>
          <a:noFill/>
        </p:spPr>
        <p:txBody>
          <a:bodyPr wrap="square" rtlCol="0">
            <a:spAutoFit/>
          </a:bodyPr>
          <a:lstStyle/>
          <a:p>
            <a:r>
              <a:rPr lang="el-GR" dirty="0">
                <a:solidFill>
                  <a:srgbClr val="00B050"/>
                </a:solidFill>
              </a:rPr>
              <a:t>Σκοπός Δ</a:t>
            </a:r>
          </a:p>
          <a:p>
            <a:r>
              <a:rPr lang="el-GR" dirty="0">
                <a:solidFill>
                  <a:srgbClr val="FF0000"/>
                </a:solidFill>
              </a:rPr>
              <a:t>Νόμιμη Βάση Δ</a:t>
            </a:r>
            <a:endParaRPr lang="en-US" dirty="0">
              <a:solidFill>
                <a:srgbClr val="FF0000"/>
              </a:solidFill>
            </a:endParaRPr>
          </a:p>
        </p:txBody>
      </p:sp>
      <p:sp>
        <p:nvSpPr>
          <p:cNvPr id="11" name="TextBox 10">
            <a:extLst>
              <a:ext uri="{FF2B5EF4-FFF2-40B4-BE49-F238E27FC236}">
                <a16:creationId xmlns:a16="http://schemas.microsoft.com/office/drawing/2014/main" id="{779A9B57-71DA-E24F-B74A-B9B6F5070119}"/>
              </a:ext>
            </a:extLst>
          </p:cNvPr>
          <p:cNvSpPr txBox="1"/>
          <p:nvPr/>
        </p:nvSpPr>
        <p:spPr>
          <a:xfrm>
            <a:off x="6441141" y="792223"/>
            <a:ext cx="2326341" cy="646331"/>
          </a:xfrm>
          <a:prstGeom prst="rect">
            <a:avLst/>
          </a:prstGeom>
          <a:noFill/>
        </p:spPr>
        <p:txBody>
          <a:bodyPr wrap="square" rtlCol="0">
            <a:spAutoFit/>
          </a:bodyPr>
          <a:lstStyle/>
          <a:p>
            <a:r>
              <a:rPr lang="el-GR" dirty="0">
                <a:solidFill>
                  <a:srgbClr val="00B050"/>
                </a:solidFill>
              </a:rPr>
              <a:t>Σκοπός Β</a:t>
            </a:r>
          </a:p>
          <a:p>
            <a:r>
              <a:rPr lang="el-GR" dirty="0">
                <a:solidFill>
                  <a:srgbClr val="FF0000"/>
                </a:solidFill>
              </a:rPr>
              <a:t>Νόμιμη Βάση Β</a:t>
            </a:r>
            <a:endParaRPr lang="en-US" dirty="0">
              <a:solidFill>
                <a:srgbClr val="FF0000"/>
              </a:solidFill>
            </a:endParaRPr>
          </a:p>
        </p:txBody>
      </p:sp>
      <p:cxnSp>
        <p:nvCxnSpPr>
          <p:cNvPr id="13" name="Straight Arrow Connector 12">
            <a:extLst>
              <a:ext uri="{FF2B5EF4-FFF2-40B4-BE49-F238E27FC236}">
                <a16:creationId xmlns:a16="http://schemas.microsoft.com/office/drawing/2014/main" id="{2E23BD59-095F-5442-93FC-703A3E237C44}"/>
              </a:ext>
            </a:extLst>
          </p:cNvPr>
          <p:cNvCxnSpPr/>
          <p:nvPr/>
        </p:nvCxnSpPr>
        <p:spPr>
          <a:xfrm flipH="1">
            <a:off x="5647765" y="1506807"/>
            <a:ext cx="1465729" cy="12094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0E2D942-1603-F947-A945-3A17359D91EA}"/>
              </a:ext>
            </a:extLst>
          </p:cNvPr>
          <p:cNvCxnSpPr>
            <a:cxnSpLocks/>
          </p:cNvCxnSpPr>
          <p:nvPr/>
        </p:nvCxnSpPr>
        <p:spPr>
          <a:xfrm flipV="1">
            <a:off x="5277970" y="3496219"/>
            <a:ext cx="0" cy="18549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483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342F7E3-BBDA-B142-B86C-B4DB7F2720B3}"/>
              </a:ext>
            </a:extLst>
          </p:cNvPr>
          <p:cNvSpPr txBox="1">
            <a:spLocks/>
          </p:cNvSpPr>
          <p:nvPr/>
        </p:nvSpPr>
        <p:spPr>
          <a:xfrm>
            <a:off x="652053" y="3177673"/>
            <a:ext cx="10887894" cy="39292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dirty="0"/>
              <a:t>Επεξεργασία στην ερευνητική δραστηριότητα εμφανίζεται:</a:t>
            </a:r>
          </a:p>
          <a:p>
            <a:pPr lvl="1" algn="just"/>
            <a:r>
              <a:rPr lang="el-GR" dirty="0"/>
              <a:t>Κατά την έρευνα που περιλαμβάνει ανθρώπους</a:t>
            </a:r>
          </a:p>
          <a:p>
            <a:pPr lvl="1" algn="just"/>
            <a:r>
              <a:rPr lang="el-GR" dirty="0"/>
              <a:t>Κατά την παροχή υπηρεσιών από ηλεκτρονικές/ ερευνητικές υποδομές</a:t>
            </a:r>
          </a:p>
          <a:p>
            <a:pPr lvl="1" algn="just"/>
            <a:r>
              <a:rPr lang="el-GR" dirty="0"/>
              <a:t>Προσοχή σε ειδικές κατηγορίες επεξεργασίας</a:t>
            </a:r>
          </a:p>
        </p:txBody>
      </p:sp>
      <p:sp>
        <p:nvSpPr>
          <p:cNvPr id="3" name="TextBox 2">
            <a:extLst>
              <a:ext uri="{FF2B5EF4-FFF2-40B4-BE49-F238E27FC236}">
                <a16:creationId xmlns:a16="http://schemas.microsoft.com/office/drawing/2014/main" id="{C84BAA22-7388-0548-B9A5-5D720246C21D}"/>
              </a:ext>
            </a:extLst>
          </p:cNvPr>
          <p:cNvSpPr txBox="1"/>
          <p:nvPr/>
        </p:nvSpPr>
        <p:spPr>
          <a:xfrm>
            <a:off x="9617017" y="-154424"/>
            <a:ext cx="1922930" cy="3770263"/>
          </a:xfrm>
          <a:prstGeom prst="rect">
            <a:avLst/>
          </a:prstGeom>
          <a:noFill/>
        </p:spPr>
        <p:txBody>
          <a:bodyPr wrap="square" rtlCol="0">
            <a:spAutoFit/>
          </a:bodyPr>
          <a:lstStyle/>
          <a:p>
            <a:pPr algn="ctr"/>
            <a:r>
              <a:rPr lang="en-US" sz="23900" dirty="0">
                <a:solidFill>
                  <a:srgbClr val="FF0000"/>
                </a:solidFill>
              </a:rPr>
              <a:t>!</a:t>
            </a:r>
          </a:p>
        </p:txBody>
      </p:sp>
    </p:spTree>
    <p:extLst>
      <p:ext uri="{BB962C8B-B14F-4D97-AF65-F5344CB8AC3E}">
        <p14:creationId xmlns:p14="http://schemas.microsoft.com/office/powerpoint/2010/main" val="2412382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nvSpPr>
        <p:spPr>
          <a:xfrm>
            <a:off x="4804660" y="2029642"/>
            <a:ext cx="2518318" cy="279871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5200"/>
            </a:lvl1pPr>
          </a:lstStyle>
          <a:p>
            <a:r>
              <a:rPr lang="el-GR" sz="17718" dirty="0"/>
              <a:t>Α&gt;</a:t>
            </a:r>
            <a:endParaRPr sz="17718" dirty="0"/>
          </a:p>
        </p:txBody>
      </p:sp>
      <p:sp>
        <p:nvSpPr>
          <p:cNvPr id="126" name="Shape 126"/>
          <p:cNvSpPr/>
          <p:nvPr/>
        </p:nvSpPr>
        <p:spPr>
          <a:xfrm>
            <a:off x="880533" y="5627232"/>
            <a:ext cx="2359055" cy="379912"/>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lgn="l"/>
          </a:lstStyle>
          <a:p>
            <a:r>
              <a:rPr lang="el-GR" sz="2000" dirty="0"/>
              <a:t>Ερευνητικά Σενάρια</a:t>
            </a:r>
            <a:endParaRPr sz="2000" dirty="0"/>
          </a:p>
        </p:txBody>
      </p:sp>
    </p:spTree>
    <p:extLst>
      <p:ext uri="{BB962C8B-B14F-4D97-AF65-F5344CB8AC3E}">
        <p14:creationId xmlns:p14="http://schemas.microsoft.com/office/powerpoint/2010/main" val="1712030932"/>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7282-6312-4F41-8C6C-79BE509EA54F}"/>
              </a:ext>
            </a:extLst>
          </p:cNvPr>
          <p:cNvSpPr>
            <a:spLocks noGrp="1"/>
          </p:cNvSpPr>
          <p:nvPr>
            <p:ph type="title"/>
          </p:nvPr>
        </p:nvSpPr>
        <p:spPr>
          <a:xfrm>
            <a:off x="838200" y="365125"/>
            <a:ext cx="9656059" cy="1325563"/>
          </a:xfrm>
        </p:spPr>
        <p:txBody>
          <a:bodyPr/>
          <a:lstStyle/>
          <a:p>
            <a:r>
              <a:rPr lang="el-GR" dirty="0"/>
              <a:t>Επεξεργασία (ΙΙ)</a:t>
            </a:r>
            <a:endParaRPr lang="en-US" dirty="0"/>
          </a:p>
        </p:txBody>
      </p:sp>
      <p:sp>
        <p:nvSpPr>
          <p:cNvPr id="4" name="Shape 125">
            <a:extLst>
              <a:ext uri="{FF2B5EF4-FFF2-40B4-BE49-F238E27FC236}">
                <a16:creationId xmlns:a16="http://schemas.microsoft.com/office/drawing/2014/main" id="{2F63EEC3-3445-7946-8D01-35A43CEBED28}"/>
              </a:ext>
            </a:extLst>
          </p:cNvPr>
          <p:cNvSpPr/>
          <p:nvPr/>
        </p:nvSpPr>
        <p:spPr>
          <a:xfrm>
            <a:off x="10061943" y="-371452"/>
            <a:ext cx="862417" cy="279871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5200"/>
            </a:lvl1pPr>
          </a:lstStyle>
          <a:p>
            <a:r>
              <a:rPr lang="el-GR" sz="17718" dirty="0">
                <a:solidFill>
                  <a:srgbClr val="FF0000"/>
                </a:solidFill>
              </a:rPr>
              <a:t>ζ</a:t>
            </a:r>
            <a:endParaRPr sz="17718" dirty="0">
              <a:solidFill>
                <a:srgbClr val="FF0000"/>
              </a:solidFill>
            </a:endParaRPr>
          </a:p>
        </p:txBody>
      </p:sp>
      <p:sp>
        <p:nvSpPr>
          <p:cNvPr id="13" name="Content Placeholder 2">
            <a:extLst>
              <a:ext uri="{FF2B5EF4-FFF2-40B4-BE49-F238E27FC236}">
                <a16:creationId xmlns:a16="http://schemas.microsoft.com/office/drawing/2014/main" id="{381E203C-1E82-D947-85F6-82E3BF76B70E}"/>
              </a:ext>
            </a:extLst>
          </p:cNvPr>
          <p:cNvSpPr txBox="1">
            <a:spLocks/>
          </p:cNvSpPr>
          <p:nvPr/>
        </p:nvSpPr>
        <p:spPr>
          <a:xfrm>
            <a:off x="677334" y="1964267"/>
            <a:ext cx="10887894" cy="4308915"/>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l-GR" dirty="0" err="1"/>
              <a:t>Αρ</a:t>
            </a:r>
            <a:r>
              <a:rPr lang="el-GR" dirty="0"/>
              <a:t>. 5(1):</a:t>
            </a:r>
          </a:p>
          <a:p>
            <a:pPr algn="just"/>
            <a:r>
              <a:rPr lang="el-GR" dirty="0"/>
              <a:t>Τα δεδομένα προσωπικού χαρακτήρα: </a:t>
            </a:r>
          </a:p>
          <a:p>
            <a:pPr algn="just"/>
            <a:r>
              <a:rPr lang="el" dirty="0"/>
              <a:t>(β) συλλέγονται για καθορισμένους, ρητούς και νόμιμους σκοπούς και δεν υποβάλλονται σε περαιτέρω επεξεργασία κατά τρόπο ασύμβατο προς τους σκοπούς αυτούς· η περαιτέρω επεξεργασία για σκοπούς αρχειοθέτησης προς το δημόσιο συμφέρον ή σκοπούς επιστημονικής ή ιστορικής έρευνας ή στατιστικούς σκοπούς δεν θεωρείται ασύμβατη με τους αρχικούς σκοπούς σύμφωνα με το άρθρο 89 παράγραφος 1 («περιορισμός του σκοπού»)</a:t>
            </a:r>
          </a:p>
          <a:p>
            <a:pPr algn="just"/>
            <a:r>
              <a:rPr lang="el" dirty="0"/>
              <a:t>(ε) διατηρούνται υπό μορφή που επιτρέπει την ταυτοποίηση των υποκειμένων των δεδομένων μόνο για το διάστημα που απαιτείται για τους σκοπούς της επεξεργασίας των δεδομένων προσωπικού χαρακτήρα· τα δεδομένα προσωπικού χαρακτήρα μπορούν να αποθηκεύονται για μεγαλύτερα διαστήματα, εφόσον τα δεδομένα προσωπικού χαρακτήρα θα υποβάλλονται σε επεξεργασία μόνο για σκοπούς αρχειοθέτησης προς το δημόσιο συμφέρον, για σκοπούς επιστημονικής ή ιστορικής έρευνας ή για στατιστικούς σκοπούς, σύμφωνα με το άρθρο 89 παράγραφος 1 και εφόσον εφαρμόζονται τα κατάλληλα τεχνικά και οργανωτικά μέτρα που απαιτεί ο παρών κανονισμός για τη διασφάλιση των δικαιωμάτων και ελευθεριών του υποκειμένου των δεδομένων («περιορισμός της περιόδου αποθήκευσης»),</a:t>
            </a:r>
            <a:endParaRPr lang="el-GR" dirty="0"/>
          </a:p>
        </p:txBody>
      </p:sp>
    </p:spTree>
    <p:extLst>
      <p:ext uri="{BB962C8B-B14F-4D97-AF65-F5344CB8AC3E}">
        <p14:creationId xmlns:p14="http://schemas.microsoft.com/office/powerpoint/2010/main" val="3950353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7282-6312-4F41-8C6C-79BE509EA54F}"/>
              </a:ext>
            </a:extLst>
          </p:cNvPr>
          <p:cNvSpPr>
            <a:spLocks noGrp="1"/>
          </p:cNvSpPr>
          <p:nvPr>
            <p:ph type="title"/>
          </p:nvPr>
        </p:nvSpPr>
        <p:spPr>
          <a:xfrm>
            <a:off x="838200" y="365125"/>
            <a:ext cx="9656059" cy="1325563"/>
          </a:xfrm>
        </p:spPr>
        <p:txBody>
          <a:bodyPr/>
          <a:lstStyle/>
          <a:p>
            <a:r>
              <a:rPr lang="el-GR" dirty="0"/>
              <a:t>Νόμιμες Βάσεις </a:t>
            </a:r>
            <a:endParaRPr lang="en-US" dirty="0"/>
          </a:p>
        </p:txBody>
      </p:sp>
      <p:sp>
        <p:nvSpPr>
          <p:cNvPr id="4" name="Shape 125">
            <a:extLst>
              <a:ext uri="{FF2B5EF4-FFF2-40B4-BE49-F238E27FC236}">
                <a16:creationId xmlns:a16="http://schemas.microsoft.com/office/drawing/2014/main" id="{2F63EEC3-3445-7946-8D01-35A43CEBED28}"/>
              </a:ext>
            </a:extLst>
          </p:cNvPr>
          <p:cNvSpPr/>
          <p:nvPr/>
        </p:nvSpPr>
        <p:spPr>
          <a:xfrm>
            <a:off x="10061943" y="-371452"/>
            <a:ext cx="1292021" cy="279871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5200"/>
            </a:lvl1pPr>
          </a:lstStyle>
          <a:p>
            <a:r>
              <a:rPr lang="el-GR" sz="17718" dirty="0">
                <a:solidFill>
                  <a:srgbClr val="FF0000"/>
                </a:solidFill>
              </a:rPr>
              <a:t>η</a:t>
            </a:r>
            <a:endParaRPr sz="17718" dirty="0">
              <a:solidFill>
                <a:srgbClr val="FF0000"/>
              </a:solidFill>
            </a:endParaRPr>
          </a:p>
        </p:txBody>
      </p:sp>
      <p:sp>
        <p:nvSpPr>
          <p:cNvPr id="13" name="Content Placeholder 2">
            <a:extLst>
              <a:ext uri="{FF2B5EF4-FFF2-40B4-BE49-F238E27FC236}">
                <a16:creationId xmlns:a16="http://schemas.microsoft.com/office/drawing/2014/main" id="{381E203C-1E82-D947-85F6-82E3BF76B70E}"/>
              </a:ext>
            </a:extLst>
          </p:cNvPr>
          <p:cNvSpPr txBox="1">
            <a:spLocks/>
          </p:cNvSpPr>
          <p:nvPr/>
        </p:nvSpPr>
        <p:spPr>
          <a:xfrm>
            <a:off x="677334" y="1964267"/>
            <a:ext cx="10887894" cy="4308915"/>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l-GR" dirty="0" err="1"/>
              <a:t>Αρ</a:t>
            </a:r>
            <a:r>
              <a:rPr lang="el-GR" dirty="0"/>
              <a:t>. 5(1):</a:t>
            </a:r>
          </a:p>
          <a:p>
            <a:pPr algn="just"/>
            <a:r>
              <a:rPr lang="el-GR" dirty="0"/>
              <a:t>Τα δεδομένα προσωπικού χαρακτήρα: </a:t>
            </a:r>
          </a:p>
          <a:p>
            <a:pPr algn="just"/>
            <a:r>
              <a:rPr lang="el" dirty="0"/>
              <a:t>(β) συλλέγονται για καθορισμένους, ρητούς και νόμιμους σκοπούς και δεν υποβάλλονται σε περαιτέρω επεξεργασία κατά τρόπο ασύμβατο προς τους σκοπούς αυτούς· η περαιτέρω επεξεργασία για σκοπούς αρχειοθέτησης προς το δημόσιο συμφέρον ή σκοπούς επιστημονικής ή ιστορικής έρευνας ή στατιστικούς σκοπούς δεν θεωρείται ασύμβατη με τους αρχικούς σκοπούς σύμφωνα με το άρθρο 89 παράγραφος 1 («περιορισμός του σκοπού»)</a:t>
            </a:r>
          </a:p>
          <a:p>
            <a:pPr algn="just"/>
            <a:r>
              <a:rPr lang="el" dirty="0"/>
              <a:t>(ε) διατηρούνται υπό μορφή που επιτρέπει την ταυτοποίηση των υποκειμένων των δεδομένων μόνο για το διάστημα που απαιτείται για τους σκοπούς της επεξεργασίας των δεδομένων προσωπικού χαρακτήρα· τα δεδομένα προσωπικού χαρακτήρα μπορούν να αποθηκεύονται για μεγαλύτερα διαστήματα, εφόσον τα δεδομένα προσωπικού χαρακτήρα θα υποβάλλονται σε επεξεργασία μόνο για σκοπούς αρχειοθέτησης προς το δημόσιο συμφέρον, για σκοπούς επιστημονικής ή ιστορικής έρευνας ή για στατιστικούς σκοπούς, σύμφωνα με το άρθρο 89 παράγραφος 1 και εφόσον εφαρμόζονται τα κατάλληλα τεχνικά και οργανωτικά μέτρα που απαιτεί ο παρών κανονισμός για τη διασφάλιση των δικαιωμάτων και ελευθεριών του υποκειμένου των δεδομένων («περιορισμός της περιόδου αποθήκευσης»),</a:t>
            </a:r>
            <a:endParaRPr lang="el-GR" dirty="0"/>
          </a:p>
        </p:txBody>
      </p:sp>
    </p:spTree>
    <p:extLst>
      <p:ext uri="{BB962C8B-B14F-4D97-AF65-F5344CB8AC3E}">
        <p14:creationId xmlns:p14="http://schemas.microsoft.com/office/powerpoint/2010/main" val="2046649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BD7416-4D2A-AC49-9881-CEB15F60F30E}"/>
              </a:ext>
            </a:extLst>
          </p:cNvPr>
          <p:cNvSpPr/>
          <p:nvPr/>
        </p:nvSpPr>
        <p:spPr>
          <a:xfrm>
            <a:off x="7393021" y="450760"/>
            <a:ext cx="4798979" cy="14037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t>Ποιες είναι οι νόμιμες βάσεις επεξεργασίας Ι;</a:t>
            </a:r>
          </a:p>
        </p:txBody>
      </p:sp>
      <p:sp>
        <p:nvSpPr>
          <p:cNvPr id="3" name="Content Placeholder 2">
            <a:extLst>
              <a:ext uri="{FF2B5EF4-FFF2-40B4-BE49-F238E27FC236}">
                <a16:creationId xmlns:a16="http://schemas.microsoft.com/office/drawing/2014/main" id="{B17B10D5-8AA3-FB46-8928-8442488484A1}"/>
              </a:ext>
            </a:extLst>
          </p:cNvPr>
          <p:cNvSpPr txBox="1">
            <a:spLocks/>
          </p:cNvSpPr>
          <p:nvPr/>
        </p:nvSpPr>
        <p:spPr>
          <a:xfrm>
            <a:off x="1116191" y="1944710"/>
            <a:ext cx="10242975" cy="41954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el-GR" b="1" dirty="0"/>
              <a:t>Διαφύλαξη Ζωτικού Συμφέροντος: </a:t>
            </a:r>
            <a:r>
              <a:rPr lang="el-GR" dirty="0"/>
              <a:t>«η επεξεργασία είναι απαραίτητη για τη διαφύλαξη ζωτικού συμφέροντος του υποκειμένου των δεδομένων ή άλλου φυσικού προσώπου»</a:t>
            </a:r>
          </a:p>
          <a:p>
            <a:pPr marL="514350" indent="-514350">
              <a:buAutoNum type="arabicPeriod"/>
            </a:pPr>
            <a:r>
              <a:rPr lang="el-GR" b="1" dirty="0"/>
              <a:t>Δημόσιο Συμφέρον ή εξουσία: </a:t>
            </a:r>
            <a:r>
              <a:rPr lang="el-GR" dirty="0"/>
              <a:t>«η επεξεργασία είναι απαραίτητη για την εκπλήρωση καθήκοντος που εκτελείται προς το δημόσιο συμφέρον ή κατά την άσκηση δημόσιας εξουσίας που έχει ανατεθεί στον υπεύθυνο επεξεργασίας»</a:t>
            </a:r>
            <a:r>
              <a:rPr lang="el-GR" b="1" dirty="0"/>
              <a:t> </a:t>
            </a:r>
          </a:p>
          <a:p>
            <a:pPr marL="514350" indent="-514350">
              <a:buAutoNum type="arabicPeriod"/>
            </a:pPr>
            <a:r>
              <a:rPr lang="el-GR" b="1" dirty="0"/>
              <a:t>Νόμιμη Υποχρέωση: </a:t>
            </a:r>
            <a:r>
              <a:rPr lang="el-GR" dirty="0"/>
              <a:t>«η επεξεργασία είναι απαραίτητη για τη συμμόρφωση με έννομη υποχρέωση του υπευθύνου επεξεργασίας»</a:t>
            </a:r>
          </a:p>
          <a:p>
            <a:pPr marL="514350" indent="-514350">
              <a:buAutoNum type="arabicPeriod"/>
            </a:pPr>
            <a:endParaRPr lang="el-GR" dirty="0"/>
          </a:p>
        </p:txBody>
      </p:sp>
    </p:spTree>
    <p:extLst>
      <p:ext uri="{BB962C8B-B14F-4D97-AF65-F5344CB8AC3E}">
        <p14:creationId xmlns:p14="http://schemas.microsoft.com/office/powerpoint/2010/main" val="1272011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BD7416-4D2A-AC49-9881-CEB15F60F30E}"/>
              </a:ext>
            </a:extLst>
          </p:cNvPr>
          <p:cNvSpPr/>
          <p:nvPr/>
        </p:nvSpPr>
        <p:spPr>
          <a:xfrm>
            <a:off x="7393021" y="450760"/>
            <a:ext cx="4798979" cy="14037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t>Ποιες είναι οι νόμιμες βάσεις επεξεργασίας ΙΙ;</a:t>
            </a:r>
          </a:p>
        </p:txBody>
      </p:sp>
      <p:sp>
        <p:nvSpPr>
          <p:cNvPr id="3" name="Content Placeholder 2">
            <a:extLst>
              <a:ext uri="{FF2B5EF4-FFF2-40B4-BE49-F238E27FC236}">
                <a16:creationId xmlns:a16="http://schemas.microsoft.com/office/drawing/2014/main" id="{B17B10D5-8AA3-FB46-8928-8442488484A1}"/>
              </a:ext>
            </a:extLst>
          </p:cNvPr>
          <p:cNvSpPr txBox="1">
            <a:spLocks/>
          </p:cNvSpPr>
          <p:nvPr/>
        </p:nvSpPr>
        <p:spPr>
          <a:xfrm>
            <a:off x="1116191" y="1944710"/>
            <a:ext cx="10242975" cy="41954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b="1" dirty="0"/>
              <a:t>4. Εκτέλεση σύμβασης: </a:t>
            </a:r>
            <a:r>
              <a:rPr lang="el-GR" dirty="0"/>
              <a:t>«η επεξεργασία είναι απαραίτητη για την εκτέλεση σύμβασης της οποίας το υποκείμενο των δεδομένων είναι συμβαλλόμενο μέρος ή για να ληφθούν μέτρα κατ' αίτηση του υποκειμένου των δεδομένων πριν από τη σύναψη σύμβασης»</a:t>
            </a:r>
          </a:p>
          <a:p>
            <a:pPr marL="0" indent="0">
              <a:buNone/>
            </a:pPr>
            <a:r>
              <a:rPr lang="el-GR" b="1" dirty="0"/>
              <a:t>5. Συγκατάθεση: </a:t>
            </a:r>
            <a:r>
              <a:rPr lang="el-GR" sz="3200" b="1" dirty="0"/>
              <a:t>«</a:t>
            </a:r>
            <a:r>
              <a:rPr lang="el-GR" dirty="0"/>
              <a:t>το υποκείμενο των δεδομένων έχει συναινέσει στην επεξεργασία των δεδομένων προσωπικού χαρακτήρα του για έναν ή περισσότερους συγκεκριμένους σκοπούς»</a:t>
            </a:r>
          </a:p>
          <a:p>
            <a:endParaRPr lang="el-GR" dirty="0"/>
          </a:p>
        </p:txBody>
      </p:sp>
    </p:spTree>
    <p:extLst>
      <p:ext uri="{BB962C8B-B14F-4D97-AF65-F5344CB8AC3E}">
        <p14:creationId xmlns:p14="http://schemas.microsoft.com/office/powerpoint/2010/main" val="899831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BD7416-4D2A-AC49-9881-CEB15F60F30E}"/>
              </a:ext>
            </a:extLst>
          </p:cNvPr>
          <p:cNvSpPr/>
          <p:nvPr/>
        </p:nvSpPr>
        <p:spPr>
          <a:xfrm>
            <a:off x="7393021" y="450760"/>
            <a:ext cx="4798979" cy="14037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t>Ποιες είναι οι νόμιμες βάσεις επεξεργασίας ΙΙΙ;</a:t>
            </a:r>
          </a:p>
        </p:txBody>
      </p:sp>
      <p:sp>
        <p:nvSpPr>
          <p:cNvPr id="3" name="Content Placeholder 2">
            <a:extLst>
              <a:ext uri="{FF2B5EF4-FFF2-40B4-BE49-F238E27FC236}">
                <a16:creationId xmlns:a16="http://schemas.microsoft.com/office/drawing/2014/main" id="{B17B10D5-8AA3-FB46-8928-8442488484A1}"/>
              </a:ext>
            </a:extLst>
          </p:cNvPr>
          <p:cNvSpPr txBox="1">
            <a:spLocks/>
          </p:cNvSpPr>
          <p:nvPr/>
        </p:nvSpPr>
        <p:spPr>
          <a:xfrm>
            <a:off x="1116191" y="2411638"/>
            <a:ext cx="10242975" cy="41954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b="1" dirty="0"/>
              <a:t>Έννομο Συμφέρον: </a:t>
            </a:r>
            <a:r>
              <a:rPr lang="el-GR" dirty="0"/>
              <a:t>«η επεξεργασία είναι απαραίτητη για τους σκοπούς των έννομων συμφερόντων που επιδιώκει ο υπεύθυνος επεξεργασίας ή τρίτος, εκτός εάν έναντι των συμφερόντων αυτών υπερισχύει το συμφέρον ή τα θεμελιώδη δικαιώματα και οι ελευθερίες του υποκειμένου των δεδομένων που επιβάλλουν την προστασία των δεδομένων προσωπικού χαρακτήρα, ιδίως εάν το υποκείμενο των δεδομένων είναι παιδί»</a:t>
            </a:r>
          </a:p>
        </p:txBody>
      </p:sp>
    </p:spTree>
    <p:extLst>
      <p:ext uri="{BB962C8B-B14F-4D97-AF65-F5344CB8AC3E}">
        <p14:creationId xmlns:p14="http://schemas.microsoft.com/office/powerpoint/2010/main" val="38676014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5A3E8-B47A-D544-941F-B5E7ECF56853}"/>
              </a:ext>
            </a:extLst>
          </p:cNvPr>
          <p:cNvSpPr txBox="1"/>
          <p:nvPr/>
        </p:nvSpPr>
        <p:spPr>
          <a:xfrm>
            <a:off x="1536192" y="1402080"/>
            <a:ext cx="2670048" cy="3416320"/>
          </a:xfrm>
          <a:prstGeom prst="rect">
            <a:avLst/>
          </a:prstGeom>
          <a:noFill/>
        </p:spPr>
        <p:txBody>
          <a:bodyPr wrap="square" rtlCol="0">
            <a:spAutoFit/>
          </a:bodyPr>
          <a:lstStyle/>
          <a:p>
            <a:pPr marL="285750" indent="-285750">
              <a:buFont typeface="Arial" panose="020B0604020202020204" pitchFamily="34" charset="0"/>
              <a:buChar char="•"/>
            </a:pPr>
            <a:r>
              <a:rPr lang="el-GR" dirty="0"/>
              <a:t>Ζωτικό Συμφέρον</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Δημόσια Αρχή</a:t>
            </a:r>
          </a:p>
          <a:p>
            <a:pPr marL="285750" indent="-285750">
              <a:buFont typeface="Arial" panose="020B0604020202020204" pitchFamily="34" charset="0"/>
              <a:buChar char="•"/>
            </a:pPr>
            <a:r>
              <a:rPr lang="el-GR" dirty="0"/>
              <a:t>Νόμιμη Υποχρέωση</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Σύμβαση</a:t>
            </a:r>
          </a:p>
          <a:p>
            <a:pPr marL="285750" indent="-285750">
              <a:buFont typeface="Arial" panose="020B0604020202020204" pitchFamily="34" charset="0"/>
              <a:buChar char="•"/>
            </a:pPr>
            <a:r>
              <a:rPr lang="el-GR" dirty="0"/>
              <a:t>Συγκατάθεση</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Έννομο Συμφέρον</a:t>
            </a:r>
            <a:endParaRPr lang="en-US" dirty="0"/>
          </a:p>
        </p:txBody>
      </p:sp>
      <p:sp>
        <p:nvSpPr>
          <p:cNvPr id="3" name="TextBox 2">
            <a:extLst>
              <a:ext uri="{FF2B5EF4-FFF2-40B4-BE49-F238E27FC236}">
                <a16:creationId xmlns:a16="http://schemas.microsoft.com/office/drawing/2014/main" id="{0F59DD56-4770-1A41-9E81-3ECB16A1004B}"/>
              </a:ext>
            </a:extLst>
          </p:cNvPr>
          <p:cNvSpPr txBox="1"/>
          <p:nvPr/>
        </p:nvSpPr>
        <p:spPr>
          <a:xfrm>
            <a:off x="4693920" y="1938528"/>
            <a:ext cx="3633216" cy="369332"/>
          </a:xfrm>
          <a:prstGeom prst="rect">
            <a:avLst/>
          </a:prstGeom>
          <a:noFill/>
        </p:spPr>
        <p:txBody>
          <a:bodyPr wrap="square" rtlCol="0">
            <a:spAutoFit/>
          </a:bodyPr>
          <a:lstStyle/>
          <a:p>
            <a:r>
              <a:rPr lang="en-US" dirty="0" err="1"/>
              <a:t>Ό</a:t>
            </a:r>
            <a:r>
              <a:rPr lang="el-GR" dirty="0"/>
              <a:t>χι διακριτική Ευχέρεια</a:t>
            </a:r>
            <a:endParaRPr lang="en-US" dirty="0"/>
          </a:p>
        </p:txBody>
      </p:sp>
      <p:sp>
        <p:nvSpPr>
          <p:cNvPr id="4" name="TextBox 3">
            <a:extLst>
              <a:ext uri="{FF2B5EF4-FFF2-40B4-BE49-F238E27FC236}">
                <a16:creationId xmlns:a16="http://schemas.microsoft.com/office/drawing/2014/main" id="{278D4AF1-F1D0-024E-A8A4-B10B1E4B9CAE}"/>
              </a:ext>
            </a:extLst>
          </p:cNvPr>
          <p:cNvSpPr txBox="1"/>
          <p:nvPr/>
        </p:nvSpPr>
        <p:spPr>
          <a:xfrm>
            <a:off x="4693920" y="3749040"/>
            <a:ext cx="3633216" cy="369332"/>
          </a:xfrm>
          <a:prstGeom prst="rect">
            <a:avLst/>
          </a:prstGeom>
          <a:noFill/>
        </p:spPr>
        <p:txBody>
          <a:bodyPr wrap="square" rtlCol="0">
            <a:spAutoFit/>
          </a:bodyPr>
          <a:lstStyle/>
          <a:p>
            <a:r>
              <a:rPr lang="el-GR" dirty="0"/>
              <a:t>διακριτική Ευχέρεια</a:t>
            </a:r>
            <a:endParaRPr lang="en-US" dirty="0"/>
          </a:p>
        </p:txBody>
      </p:sp>
      <p:sp>
        <p:nvSpPr>
          <p:cNvPr id="5" name="TextBox 4">
            <a:extLst>
              <a:ext uri="{FF2B5EF4-FFF2-40B4-BE49-F238E27FC236}">
                <a16:creationId xmlns:a16="http://schemas.microsoft.com/office/drawing/2014/main" id="{658E3EBA-2DBB-AB44-9A86-53AADF6888F4}"/>
              </a:ext>
            </a:extLst>
          </p:cNvPr>
          <p:cNvSpPr txBox="1"/>
          <p:nvPr/>
        </p:nvSpPr>
        <p:spPr>
          <a:xfrm>
            <a:off x="7650480" y="3564374"/>
            <a:ext cx="3633216" cy="369332"/>
          </a:xfrm>
          <a:prstGeom prst="rect">
            <a:avLst/>
          </a:prstGeom>
          <a:noFill/>
        </p:spPr>
        <p:txBody>
          <a:bodyPr wrap="square" rtlCol="0">
            <a:spAutoFit/>
          </a:bodyPr>
          <a:lstStyle/>
          <a:p>
            <a:r>
              <a:rPr lang="el-GR" dirty="0"/>
              <a:t>Απόφαση: Αμοιβαία/ Υποκείμενο</a:t>
            </a:r>
            <a:endParaRPr lang="en-US" dirty="0"/>
          </a:p>
        </p:txBody>
      </p:sp>
      <p:sp>
        <p:nvSpPr>
          <p:cNvPr id="6" name="TextBox 5">
            <a:extLst>
              <a:ext uri="{FF2B5EF4-FFF2-40B4-BE49-F238E27FC236}">
                <a16:creationId xmlns:a16="http://schemas.microsoft.com/office/drawing/2014/main" id="{D62D6B11-9E8A-074B-9614-870B9FADC57F}"/>
              </a:ext>
            </a:extLst>
          </p:cNvPr>
          <p:cNvSpPr txBox="1"/>
          <p:nvPr/>
        </p:nvSpPr>
        <p:spPr>
          <a:xfrm>
            <a:off x="7650480" y="4333518"/>
            <a:ext cx="3633216" cy="369332"/>
          </a:xfrm>
          <a:prstGeom prst="rect">
            <a:avLst/>
          </a:prstGeom>
          <a:noFill/>
        </p:spPr>
        <p:txBody>
          <a:bodyPr wrap="square" rtlCol="0">
            <a:spAutoFit/>
          </a:bodyPr>
          <a:lstStyle/>
          <a:p>
            <a:r>
              <a:rPr lang="el-GR" dirty="0"/>
              <a:t>Απόφαση: Υπεύθυνος</a:t>
            </a:r>
            <a:endParaRPr lang="en-US" dirty="0"/>
          </a:p>
        </p:txBody>
      </p:sp>
      <p:cxnSp>
        <p:nvCxnSpPr>
          <p:cNvPr id="8" name="Straight Connector 7">
            <a:extLst>
              <a:ext uri="{FF2B5EF4-FFF2-40B4-BE49-F238E27FC236}">
                <a16:creationId xmlns:a16="http://schemas.microsoft.com/office/drawing/2014/main" id="{6767A171-237D-914A-AEFE-4069D822E3F5}"/>
              </a:ext>
            </a:extLst>
          </p:cNvPr>
          <p:cNvCxnSpPr/>
          <p:nvPr/>
        </p:nvCxnSpPr>
        <p:spPr>
          <a:xfrm>
            <a:off x="4206240" y="694944"/>
            <a:ext cx="0" cy="52059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D1EA0ED-482B-0A47-9076-177F31A71DD4}"/>
              </a:ext>
            </a:extLst>
          </p:cNvPr>
          <p:cNvCxnSpPr/>
          <p:nvPr/>
        </p:nvCxnSpPr>
        <p:spPr>
          <a:xfrm>
            <a:off x="7418832" y="694944"/>
            <a:ext cx="0" cy="52059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176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D6F561-A489-F84A-B3D7-120D3CA790D7}"/>
              </a:ext>
            </a:extLst>
          </p:cNvPr>
          <p:cNvSpPr txBox="1"/>
          <p:nvPr/>
        </p:nvSpPr>
        <p:spPr>
          <a:xfrm>
            <a:off x="1426464" y="1853184"/>
            <a:ext cx="3730752" cy="369332"/>
          </a:xfrm>
          <a:prstGeom prst="rect">
            <a:avLst/>
          </a:prstGeom>
          <a:noFill/>
          <a:ln w="25400">
            <a:solidFill>
              <a:schemeClr val="tx1"/>
            </a:solidFill>
          </a:ln>
        </p:spPr>
        <p:txBody>
          <a:bodyPr wrap="square" rtlCol="0">
            <a:spAutoFit/>
          </a:bodyPr>
          <a:lstStyle/>
          <a:p>
            <a:pPr algn="ctr"/>
            <a:r>
              <a:rPr lang="el-GR" dirty="0"/>
              <a:t>Σκοπός Επεξεργασίας</a:t>
            </a:r>
            <a:endParaRPr lang="en-US" dirty="0"/>
          </a:p>
        </p:txBody>
      </p:sp>
      <p:sp>
        <p:nvSpPr>
          <p:cNvPr id="3" name="TextBox 2">
            <a:extLst>
              <a:ext uri="{FF2B5EF4-FFF2-40B4-BE49-F238E27FC236}">
                <a16:creationId xmlns:a16="http://schemas.microsoft.com/office/drawing/2014/main" id="{91DC7904-53A4-2248-AAAF-477F7780E4C7}"/>
              </a:ext>
            </a:extLst>
          </p:cNvPr>
          <p:cNvSpPr txBox="1"/>
          <p:nvPr/>
        </p:nvSpPr>
        <p:spPr>
          <a:xfrm>
            <a:off x="1438656" y="2785872"/>
            <a:ext cx="3730752" cy="369332"/>
          </a:xfrm>
          <a:prstGeom prst="rect">
            <a:avLst/>
          </a:prstGeom>
          <a:noFill/>
          <a:ln w="25400">
            <a:solidFill>
              <a:srgbClr val="FF0000"/>
            </a:solidFill>
          </a:ln>
        </p:spPr>
        <p:txBody>
          <a:bodyPr wrap="square" rtlCol="0">
            <a:spAutoFit/>
          </a:bodyPr>
          <a:lstStyle/>
          <a:p>
            <a:pPr algn="ctr"/>
            <a:r>
              <a:rPr lang="el-GR" dirty="0"/>
              <a:t>Νόμιμη Βάση </a:t>
            </a:r>
            <a:endParaRPr lang="en-US" dirty="0"/>
          </a:p>
        </p:txBody>
      </p:sp>
      <p:sp>
        <p:nvSpPr>
          <p:cNvPr id="4" name="TextBox 3">
            <a:extLst>
              <a:ext uri="{FF2B5EF4-FFF2-40B4-BE49-F238E27FC236}">
                <a16:creationId xmlns:a16="http://schemas.microsoft.com/office/drawing/2014/main" id="{988E0CE2-F1A5-2545-8FA3-FCC75BBAE9B6}"/>
              </a:ext>
            </a:extLst>
          </p:cNvPr>
          <p:cNvSpPr txBox="1"/>
          <p:nvPr/>
        </p:nvSpPr>
        <p:spPr>
          <a:xfrm>
            <a:off x="1426464" y="3816096"/>
            <a:ext cx="3730752" cy="369332"/>
          </a:xfrm>
          <a:prstGeom prst="rect">
            <a:avLst/>
          </a:prstGeom>
          <a:noFill/>
          <a:ln w="25400">
            <a:solidFill>
              <a:srgbClr val="00B050"/>
            </a:solidFill>
          </a:ln>
        </p:spPr>
        <p:txBody>
          <a:bodyPr wrap="square" rtlCol="0">
            <a:spAutoFit/>
          </a:bodyPr>
          <a:lstStyle/>
          <a:p>
            <a:pPr algn="ctr"/>
            <a:r>
              <a:rPr lang="el-GR" dirty="0"/>
              <a:t>Δικαιώματα Υποκειμένου </a:t>
            </a:r>
            <a:endParaRPr lang="en-US" dirty="0"/>
          </a:p>
        </p:txBody>
      </p:sp>
      <p:sp>
        <p:nvSpPr>
          <p:cNvPr id="5" name="TextBox 4">
            <a:extLst>
              <a:ext uri="{FF2B5EF4-FFF2-40B4-BE49-F238E27FC236}">
                <a16:creationId xmlns:a16="http://schemas.microsoft.com/office/drawing/2014/main" id="{91EC4ED0-2715-B54F-949F-EB468CA51568}"/>
              </a:ext>
            </a:extLst>
          </p:cNvPr>
          <p:cNvSpPr txBox="1"/>
          <p:nvPr/>
        </p:nvSpPr>
        <p:spPr>
          <a:xfrm>
            <a:off x="6504432" y="1853184"/>
            <a:ext cx="3730752" cy="369332"/>
          </a:xfrm>
          <a:prstGeom prst="rect">
            <a:avLst/>
          </a:prstGeom>
          <a:noFill/>
          <a:ln w="25400">
            <a:solidFill>
              <a:schemeClr val="tx1"/>
            </a:solidFill>
          </a:ln>
        </p:spPr>
        <p:txBody>
          <a:bodyPr wrap="square" rtlCol="0">
            <a:spAutoFit/>
          </a:bodyPr>
          <a:lstStyle/>
          <a:p>
            <a:pPr algn="ctr"/>
            <a:r>
              <a:rPr lang="el-GR" dirty="0"/>
              <a:t>Διενέργεια έρευνας</a:t>
            </a:r>
            <a:endParaRPr lang="en-US" dirty="0"/>
          </a:p>
        </p:txBody>
      </p:sp>
      <p:sp>
        <p:nvSpPr>
          <p:cNvPr id="6" name="TextBox 5">
            <a:extLst>
              <a:ext uri="{FF2B5EF4-FFF2-40B4-BE49-F238E27FC236}">
                <a16:creationId xmlns:a16="http://schemas.microsoft.com/office/drawing/2014/main" id="{78C15E06-6708-CC48-8097-A8C476B9FC66}"/>
              </a:ext>
            </a:extLst>
          </p:cNvPr>
          <p:cNvSpPr txBox="1"/>
          <p:nvPr/>
        </p:nvSpPr>
        <p:spPr>
          <a:xfrm>
            <a:off x="6504432" y="2793754"/>
            <a:ext cx="3730752" cy="369332"/>
          </a:xfrm>
          <a:prstGeom prst="rect">
            <a:avLst/>
          </a:prstGeom>
          <a:noFill/>
          <a:ln w="25400">
            <a:solidFill>
              <a:srgbClr val="FF0000"/>
            </a:solidFill>
          </a:ln>
        </p:spPr>
        <p:txBody>
          <a:bodyPr wrap="square" rtlCol="0">
            <a:spAutoFit/>
          </a:bodyPr>
          <a:lstStyle/>
          <a:p>
            <a:pPr algn="ctr"/>
            <a:r>
              <a:rPr lang="el-GR" dirty="0"/>
              <a:t>Συγκατάθεση</a:t>
            </a:r>
            <a:endParaRPr lang="en-US" dirty="0"/>
          </a:p>
        </p:txBody>
      </p:sp>
      <p:sp>
        <p:nvSpPr>
          <p:cNvPr id="7" name="TextBox 6">
            <a:extLst>
              <a:ext uri="{FF2B5EF4-FFF2-40B4-BE49-F238E27FC236}">
                <a16:creationId xmlns:a16="http://schemas.microsoft.com/office/drawing/2014/main" id="{4F92FBEB-CB8A-504E-81A5-2511DD94CB78}"/>
              </a:ext>
            </a:extLst>
          </p:cNvPr>
          <p:cNvSpPr txBox="1"/>
          <p:nvPr/>
        </p:nvSpPr>
        <p:spPr>
          <a:xfrm>
            <a:off x="6504432" y="3830074"/>
            <a:ext cx="3730752" cy="369332"/>
          </a:xfrm>
          <a:prstGeom prst="rect">
            <a:avLst/>
          </a:prstGeom>
          <a:noFill/>
          <a:ln w="25400">
            <a:solidFill>
              <a:srgbClr val="00B050"/>
            </a:solidFill>
          </a:ln>
        </p:spPr>
        <p:txBody>
          <a:bodyPr wrap="square" rtlCol="0">
            <a:spAutoFit/>
          </a:bodyPr>
          <a:lstStyle/>
          <a:p>
            <a:pPr algn="ctr"/>
            <a:r>
              <a:rPr lang="el-GR" dirty="0"/>
              <a:t>Όλα τα δικαιώματα</a:t>
            </a:r>
            <a:endParaRPr lang="en-US" dirty="0"/>
          </a:p>
        </p:txBody>
      </p:sp>
    </p:spTree>
    <p:extLst>
      <p:ext uri="{BB962C8B-B14F-4D97-AF65-F5344CB8AC3E}">
        <p14:creationId xmlns:p14="http://schemas.microsoft.com/office/powerpoint/2010/main" val="3700724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FA7609-406C-A443-A0EB-E41988CB99E9}"/>
              </a:ext>
            </a:extLst>
          </p:cNvPr>
          <p:cNvPicPr>
            <a:picLocks noChangeAspect="1"/>
          </p:cNvPicPr>
          <p:nvPr/>
        </p:nvPicPr>
        <p:blipFill>
          <a:blip r:embed="rId2">
            <a:alphaModFix amt="18000"/>
          </a:blip>
          <a:stretch>
            <a:fillRect/>
          </a:stretch>
        </p:blipFill>
        <p:spPr>
          <a:xfrm>
            <a:off x="-1" y="0"/>
            <a:ext cx="12229691" cy="6858000"/>
          </a:xfrm>
          <a:prstGeom prst="rect">
            <a:avLst/>
          </a:prstGeom>
        </p:spPr>
      </p:pic>
      <p:sp>
        <p:nvSpPr>
          <p:cNvPr id="3" name="Rectangle 2">
            <a:extLst>
              <a:ext uri="{FF2B5EF4-FFF2-40B4-BE49-F238E27FC236}">
                <a16:creationId xmlns:a16="http://schemas.microsoft.com/office/drawing/2014/main" id="{B581A868-9699-A34A-BF16-E8F9EFC3EE8E}"/>
              </a:ext>
            </a:extLst>
          </p:cNvPr>
          <p:cNvSpPr/>
          <p:nvPr/>
        </p:nvSpPr>
        <p:spPr>
          <a:xfrm>
            <a:off x="8148034" y="450760"/>
            <a:ext cx="4043966" cy="14037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t>Τι να προσέξω </a:t>
            </a:r>
          </a:p>
        </p:txBody>
      </p:sp>
      <p:sp>
        <p:nvSpPr>
          <p:cNvPr id="4" name="TextBox 3">
            <a:extLst>
              <a:ext uri="{FF2B5EF4-FFF2-40B4-BE49-F238E27FC236}">
                <a16:creationId xmlns:a16="http://schemas.microsoft.com/office/drawing/2014/main" id="{41B6D49B-A3A5-7041-B0D5-74A2BF12B893}"/>
              </a:ext>
            </a:extLst>
          </p:cNvPr>
          <p:cNvSpPr txBox="1"/>
          <p:nvPr/>
        </p:nvSpPr>
        <p:spPr>
          <a:xfrm>
            <a:off x="193005" y="2094121"/>
            <a:ext cx="11843677" cy="3416320"/>
          </a:xfrm>
          <a:prstGeom prst="rect">
            <a:avLst/>
          </a:prstGeom>
          <a:noFill/>
        </p:spPr>
        <p:txBody>
          <a:bodyPr wrap="square" rtlCol="0">
            <a:spAutoFit/>
          </a:bodyPr>
          <a:lstStyle/>
          <a:p>
            <a:pPr marL="285750" indent="-285750">
              <a:buFont typeface="Arial" panose="020B0604020202020204" pitchFamily="34" charset="0"/>
              <a:buChar char="•"/>
            </a:pPr>
            <a:r>
              <a:rPr lang="el-GR" sz="2400" dirty="0"/>
              <a:t>Έχω αναλύσει τους </a:t>
            </a:r>
            <a:r>
              <a:rPr lang="el-GR" sz="2400" b="1" dirty="0"/>
              <a:t>σκοπούς</a:t>
            </a:r>
            <a:r>
              <a:rPr lang="el-GR" sz="2400" dirty="0"/>
              <a:t> των δραστηριοτήτων επεξεργασίας κι έχω επιλέξει την πλέον </a:t>
            </a:r>
            <a:r>
              <a:rPr lang="el-GR" sz="2400" b="1" dirty="0"/>
              <a:t>κατάλληλη</a:t>
            </a:r>
            <a:r>
              <a:rPr lang="el-GR" sz="2400" dirty="0"/>
              <a:t>/</a:t>
            </a:r>
            <a:r>
              <a:rPr lang="el-GR" sz="2400" dirty="0" err="1"/>
              <a:t>ες</a:t>
            </a:r>
            <a:r>
              <a:rPr lang="el-GR" sz="2400" dirty="0"/>
              <a:t> νόμιμες </a:t>
            </a:r>
            <a:r>
              <a:rPr lang="el-GR" sz="2400" b="1" dirty="0"/>
              <a:t>βάση</a:t>
            </a:r>
            <a:r>
              <a:rPr lang="el-GR" sz="2400" dirty="0"/>
              <a:t>/εις σε σχέση με κάθε επεξεργασία</a:t>
            </a:r>
          </a:p>
          <a:p>
            <a:pPr marL="285750" indent="-285750">
              <a:buFont typeface="Arial" panose="020B0604020202020204" pitchFamily="34" charset="0"/>
              <a:buChar char="•"/>
            </a:pPr>
            <a:r>
              <a:rPr lang="el-GR" sz="2400" dirty="0"/>
              <a:t>Έχω εξετάσει εάν η επεξεργασία είναι </a:t>
            </a:r>
            <a:r>
              <a:rPr lang="el-GR" sz="2400" b="1" dirty="0"/>
              <a:t>απαραίτητη</a:t>
            </a:r>
            <a:r>
              <a:rPr lang="el-GR" sz="2400" dirty="0"/>
              <a:t> για το σχετικό σκοπό και έχω διασφαλίσει ότι δεν υπάρχει άλλος λελογισμένος τρόπος να επιτευχθεί αυτός ο σκοπός</a:t>
            </a:r>
          </a:p>
          <a:p>
            <a:pPr marL="285750" indent="-285750">
              <a:buFont typeface="Arial" panose="020B0604020202020204" pitchFamily="34" charset="0"/>
              <a:buChar char="•"/>
            </a:pPr>
            <a:r>
              <a:rPr lang="el-GR" sz="2400" dirty="0"/>
              <a:t>Έχω </a:t>
            </a:r>
            <a:r>
              <a:rPr lang="el-GR" sz="2400" b="1" dirty="0"/>
              <a:t>καταγράψει</a:t>
            </a:r>
            <a:r>
              <a:rPr lang="el-GR" sz="2400" dirty="0"/>
              <a:t> την απόφαση για την επιλογή νόμιμης βάσης προκειμένου να διασφαλίσω τη συμμόρφωση με το γενικό κανονισμό</a:t>
            </a:r>
          </a:p>
          <a:p>
            <a:pPr marL="285750" indent="-285750">
              <a:buFont typeface="Arial" panose="020B0604020202020204" pitchFamily="34" charset="0"/>
              <a:buChar char="•"/>
            </a:pPr>
            <a:r>
              <a:rPr lang="el-GR" sz="2400" dirty="0"/>
              <a:t>Στο σημείωμα για την προστασία δεδομένων προσωπικού χαρακτήρα  έχω συμπεριλάβει το σκοπό επεξεργασίας και τη νόμιμη βάση</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722548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BD7416-4D2A-AC49-9881-CEB15F60F30E}"/>
              </a:ext>
            </a:extLst>
          </p:cNvPr>
          <p:cNvSpPr/>
          <p:nvPr/>
        </p:nvSpPr>
        <p:spPr>
          <a:xfrm>
            <a:off x="7393021" y="450760"/>
            <a:ext cx="4798979" cy="14037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t>Ποιες είναι οι καινοτομίες του Γενικού Κανονισμού Ι;</a:t>
            </a:r>
          </a:p>
        </p:txBody>
      </p:sp>
      <p:sp>
        <p:nvSpPr>
          <p:cNvPr id="3" name="Content Placeholder 2">
            <a:extLst>
              <a:ext uri="{FF2B5EF4-FFF2-40B4-BE49-F238E27FC236}">
                <a16:creationId xmlns:a16="http://schemas.microsoft.com/office/drawing/2014/main" id="{B17B10D5-8AA3-FB46-8928-8442488484A1}"/>
              </a:ext>
            </a:extLst>
          </p:cNvPr>
          <p:cNvSpPr txBox="1">
            <a:spLocks/>
          </p:cNvSpPr>
          <p:nvPr/>
        </p:nvSpPr>
        <p:spPr>
          <a:xfrm>
            <a:off x="1116191" y="1944710"/>
            <a:ext cx="10242975" cy="41954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400" dirty="0"/>
              <a:t>Η ανάγκη νόμιμης βάσης δεν είναι νέα</a:t>
            </a:r>
          </a:p>
          <a:p>
            <a:r>
              <a:rPr lang="el-GR" sz="2400" dirty="0"/>
              <a:t>Υπάρχουν αυξημένες προϋποθέσεις διαφάνειας και λογοδοσίας</a:t>
            </a:r>
          </a:p>
          <a:p>
            <a:r>
              <a:rPr lang="el-GR" sz="2400" dirty="0"/>
              <a:t>Γενικά πρέπει να γίνει </a:t>
            </a:r>
          </a:p>
          <a:p>
            <a:pPr lvl="1"/>
            <a:r>
              <a:rPr lang="el-GR" sz="2000" dirty="0"/>
              <a:t>επισκόπηση της επεξεργασίας</a:t>
            </a:r>
          </a:p>
          <a:p>
            <a:pPr lvl="1"/>
            <a:r>
              <a:rPr lang="el-GR" sz="2000" dirty="0"/>
              <a:t>επιλογή της αρμόζουσας νόμιμης βάσης</a:t>
            </a:r>
          </a:p>
          <a:p>
            <a:pPr lvl="1"/>
            <a:r>
              <a:rPr lang="el-GR" sz="2000" dirty="0"/>
              <a:t>Έλεγχος ότι εφαρμόζεται στη συγκεκριμένη περίπτωση</a:t>
            </a:r>
          </a:p>
          <a:p>
            <a:r>
              <a:rPr lang="el-GR" sz="2400" dirty="0"/>
              <a:t>Η μεγαλύτερη διαφορά αφορά στους φορείς του δημοσίου τομέα σε σχέση με:</a:t>
            </a:r>
          </a:p>
          <a:p>
            <a:pPr lvl="1"/>
            <a:r>
              <a:rPr lang="el-GR" sz="2000" dirty="0"/>
              <a:t>Την έννοια της δημόσιας αποστολής</a:t>
            </a:r>
          </a:p>
          <a:p>
            <a:pPr lvl="1"/>
            <a:r>
              <a:rPr lang="el-GR" sz="2000" dirty="0"/>
              <a:t>Τον περιορισμό της χρήσης της συγκατάθεσης ως νόμιμης βάσης</a:t>
            </a:r>
          </a:p>
          <a:p>
            <a:pPr lvl="1"/>
            <a:r>
              <a:rPr lang="el-GR" sz="2000" dirty="0"/>
              <a:t>Τον περιορισμός της χρήσης του εννόμου συμφέροντος ως νόμιμης βάσης</a:t>
            </a:r>
          </a:p>
        </p:txBody>
      </p:sp>
    </p:spTree>
    <p:extLst>
      <p:ext uri="{BB962C8B-B14F-4D97-AF65-F5344CB8AC3E}">
        <p14:creationId xmlns:p14="http://schemas.microsoft.com/office/powerpoint/2010/main" val="1527375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BD7416-4D2A-AC49-9881-CEB15F60F30E}"/>
              </a:ext>
            </a:extLst>
          </p:cNvPr>
          <p:cNvSpPr/>
          <p:nvPr/>
        </p:nvSpPr>
        <p:spPr>
          <a:xfrm>
            <a:off x="7393021" y="450760"/>
            <a:ext cx="4798979" cy="14037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t>Ποιες είναι οι καινοτομίες του Γενικού Κανονισμού ΙΙ;</a:t>
            </a:r>
          </a:p>
        </p:txBody>
      </p:sp>
      <p:sp>
        <p:nvSpPr>
          <p:cNvPr id="3" name="Content Placeholder 2">
            <a:extLst>
              <a:ext uri="{FF2B5EF4-FFF2-40B4-BE49-F238E27FC236}">
                <a16:creationId xmlns:a16="http://schemas.microsoft.com/office/drawing/2014/main" id="{B17B10D5-8AA3-FB46-8928-8442488484A1}"/>
              </a:ext>
            </a:extLst>
          </p:cNvPr>
          <p:cNvSpPr txBox="1">
            <a:spLocks/>
          </p:cNvSpPr>
          <p:nvPr/>
        </p:nvSpPr>
        <p:spPr>
          <a:xfrm>
            <a:off x="1116191" y="1944710"/>
            <a:ext cx="10242975" cy="41954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400" dirty="0"/>
              <a:t>Μετά την εφαρμογή του Γενικού Κανονισμού η αλλαγή νόμιμης βάσης μετά τον αρχικό της προσδιορισμό δεν είναι επιτρεπτή</a:t>
            </a:r>
          </a:p>
          <a:p>
            <a:r>
              <a:rPr lang="el-GR" sz="2400" dirty="0"/>
              <a:t>Θα πρέπει να γίνεται η σωστή τεκμηρίωση της νόμιμης βάσης Πρέπει να γίνεται εξαρχής ενημέρωση του υποκειμένου σε σχέση με τη νόμιμη βάση επεξεργασίας. </a:t>
            </a:r>
          </a:p>
          <a:p>
            <a:r>
              <a:rPr lang="el-GR" sz="2400" dirty="0"/>
              <a:t>Κάτι τέτοιο πρέπει να γίνει μέχρι τις 15.05.2018</a:t>
            </a:r>
            <a:endParaRPr lang="el-GR" sz="2000" dirty="0"/>
          </a:p>
        </p:txBody>
      </p:sp>
    </p:spTree>
    <p:extLst>
      <p:ext uri="{BB962C8B-B14F-4D97-AF65-F5344CB8AC3E}">
        <p14:creationId xmlns:p14="http://schemas.microsoft.com/office/powerpoint/2010/main" val="647728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7282-6312-4F41-8C6C-79BE509EA54F}"/>
              </a:ext>
            </a:extLst>
          </p:cNvPr>
          <p:cNvSpPr>
            <a:spLocks noGrp="1"/>
          </p:cNvSpPr>
          <p:nvPr>
            <p:ph type="title"/>
          </p:nvPr>
        </p:nvSpPr>
        <p:spPr/>
        <p:txBody>
          <a:bodyPr/>
          <a:lstStyle/>
          <a:p>
            <a:r>
              <a:rPr lang="el-GR" dirty="0"/>
              <a:t>Μελέτες Περιπτώσεως</a:t>
            </a:r>
            <a:endParaRPr lang="en-US" dirty="0"/>
          </a:p>
        </p:txBody>
      </p:sp>
      <p:sp>
        <p:nvSpPr>
          <p:cNvPr id="3" name="Content Placeholder 2">
            <a:extLst>
              <a:ext uri="{FF2B5EF4-FFF2-40B4-BE49-F238E27FC236}">
                <a16:creationId xmlns:a16="http://schemas.microsoft.com/office/drawing/2014/main" id="{0A6D179D-6451-3441-AB84-3B586D985035}"/>
              </a:ext>
            </a:extLst>
          </p:cNvPr>
          <p:cNvSpPr>
            <a:spLocks noGrp="1"/>
          </p:cNvSpPr>
          <p:nvPr>
            <p:ph idx="1"/>
          </p:nvPr>
        </p:nvSpPr>
        <p:spPr/>
        <p:txBody>
          <a:bodyPr>
            <a:normAutofit lnSpcReduction="10000"/>
          </a:bodyPr>
          <a:lstStyle/>
          <a:p>
            <a:r>
              <a:rPr lang="el-GR" dirty="0"/>
              <a:t>Πραγματοποίηση έρευνας με στατιστικά στοιχεία ή άλλη έρευνα πεδίου:</a:t>
            </a:r>
          </a:p>
          <a:p>
            <a:pPr lvl="1"/>
            <a:r>
              <a:rPr lang="el-GR" dirty="0"/>
              <a:t>Προσδιορισμός ταυτότητας συμμετεχόντων</a:t>
            </a:r>
          </a:p>
          <a:p>
            <a:pPr lvl="1"/>
            <a:r>
              <a:rPr lang="el-GR" dirty="0"/>
              <a:t>Στοιχεία που προέρχονται από την ίδια την έρευνα (π.χ. συνεντεύξεις, μαγνητοσκοπήσεις, παρατήρηση, δεδομένα τρίτων)</a:t>
            </a:r>
          </a:p>
          <a:p>
            <a:r>
              <a:rPr lang="el-GR" dirty="0"/>
              <a:t>Δημιουργία μητρώων</a:t>
            </a:r>
          </a:p>
          <a:p>
            <a:pPr lvl="1"/>
            <a:r>
              <a:rPr lang="el-GR" dirty="0"/>
              <a:t>Περιπτώσεις ερευνητικών ή ηλεκτρονικών υποδομών</a:t>
            </a:r>
          </a:p>
          <a:p>
            <a:r>
              <a:rPr lang="el-GR" dirty="0"/>
              <a:t>Κλινικές μελέτες</a:t>
            </a:r>
          </a:p>
          <a:p>
            <a:r>
              <a:rPr lang="el-GR" dirty="0"/>
              <a:t>Δημόσια διαθέσιμα δεδομένα</a:t>
            </a:r>
          </a:p>
          <a:p>
            <a:pPr lvl="1"/>
            <a:r>
              <a:rPr lang="el-GR" dirty="0"/>
              <a:t>Διαύγεια</a:t>
            </a:r>
          </a:p>
          <a:p>
            <a:pPr lvl="1"/>
            <a:r>
              <a:rPr lang="el-GR" dirty="0"/>
              <a:t>Κοινωνικά δίκτυα </a:t>
            </a:r>
          </a:p>
        </p:txBody>
      </p:sp>
      <p:sp>
        <p:nvSpPr>
          <p:cNvPr id="4" name="Shape 125">
            <a:extLst>
              <a:ext uri="{FF2B5EF4-FFF2-40B4-BE49-F238E27FC236}">
                <a16:creationId xmlns:a16="http://schemas.microsoft.com/office/drawing/2014/main" id="{2F63EEC3-3445-7946-8D01-35A43CEBED28}"/>
              </a:ext>
            </a:extLst>
          </p:cNvPr>
          <p:cNvSpPr/>
          <p:nvPr/>
        </p:nvSpPr>
        <p:spPr>
          <a:xfrm>
            <a:off x="10426526" y="-718321"/>
            <a:ext cx="1360950" cy="279871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5200"/>
            </a:lvl1pPr>
          </a:lstStyle>
          <a:p>
            <a:r>
              <a:rPr lang="el-GR" sz="17718" dirty="0">
                <a:solidFill>
                  <a:srgbClr val="FF0000"/>
                </a:solidFill>
              </a:rPr>
              <a:t>α</a:t>
            </a:r>
            <a:endParaRPr sz="17718" dirty="0">
              <a:solidFill>
                <a:srgbClr val="FF0000"/>
              </a:solidFill>
            </a:endParaRPr>
          </a:p>
        </p:txBody>
      </p:sp>
    </p:spTree>
    <p:extLst>
      <p:ext uri="{BB962C8B-B14F-4D97-AF65-F5344CB8AC3E}">
        <p14:creationId xmlns:p14="http://schemas.microsoft.com/office/powerpoint/2010/main" val="2959138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5A3E8-B47A-D544-941F-B5E7ECF56853}"/>
              </a:ext>
            </a:extLst>
          </p:cNvPr>
          <p:cNvSpPr txBox="1"/>
          <p:nvPr/>
        </p:nvSpPr>
        <p:spPr>
          <a:xfrm>
            <a:off x="1536192" y="1402080"/>
            <a:ext cx="2670048" cy="3416320"/>
          </a:xfrm>
          <a:prstGeom prst="rect">
            <a:avLst/>
          </a:prstGeom>
          <a:noFill/>
        </p:spPr>
        <p:txBody>
          <a:bodyPr wrap="square" rtlCol="0">
            <a:spAutoFit/>
          </a:bodyPr>
          <a:lstStyle/>
          <a:p>
            <a:pPr marL="285750" indent="-285750">
              <a:buFont typeface="Arial" panose="020B0604020202020204" pitchFamily="34" charset="0"/>
              <a:buChar char="•"/>
            </a:pPr>
            <a:r>
              <a:rPr lang="el-GR" dirty="0"/>
              <a:t>Ζωτικό Συμφέρον</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Δημόσια Αρχή</a:t>
            </a:r>
          </a:p>
          <a:p>
            <a:pPr marL="285750" indent="-285750">
              <a:buFont typeface="Arial" panose="020B0604020202020204" pitchFamily="34" charset="0"/>
              <a:buChar char="•"/>
            </a:pPr>
            <a:r>
              <a:rPr lang="el-GR" dirty="0"/>
              <a:t>Νόμιμη Υποχρέωση</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Σύμβαση</a:t>
            </a:r>
          </a:p>
          <a:p>
            <a:pPr marL="285750" indent="-285750">
              <a:buFont typeface="Arial" panose="020B0604020202020204" pitchFamily="34" charset="0"/>
              <a:buChar char="•"/>
            </a:pPr>
            <a:r>
              <a:rPr lang="el-GR" dirty="0"/>
              <a:t>Συγκατάθεση</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Έννομο Συμφέρον</a:t>
            </a:r>
            <a:endParaRPr lang="en-US" dirty="0"/>
          </a:p>
        </p:txBody>
      </p:sp>
      <p:sp>
        <p:nvSpPr>
          <p:cNvPr id="3" name="TextBox 2">
            <a:extLst>
              <a:ext uri="{FF2B5EF4-FFF2-40B4-BE49-F238E27FC236}">
                <a16:creationId xmlns:a16="http://schemas.microsoft.com/office/drawing/2014/main" id="{0F59DD56-4770-1A41-9E81-3ECB16A1004B}"/>
              </a:ext>
            </a:extLst>
          </p:cNvPr>
          <p:cNvSpPr txBox="1"/>
          <p:nvPr/>
        </p:nvSpPr>
        <p:spPr>
          <a:xfrm>
            <a:off x="4693920" y="1938528"/>
            <a:ext cx="3633216" cy="369332"/>
          </a:xfrm>
          <a:prstGeom prst="rect">
            <a:avLst/>
          </a:prstGeom>
          <a:noFill/>
        </p:spPr>
        <p:txBody>
          <a:bodyPr wrap="square" rtlCol="0">
            <a:spAutoFit/>
          </a:bodyPr>
          <a:lstStyle/>
          <a:p>
            <a:r>
              <a:rPr lang="en-US" dirty="0" err="1"/>
              <a:t>Ό</a:t>
            </a:r>
            <a:r>
              <a:rPr lang="el-GR" dirty="0"/>
              <a:t>χι διακριτική Ευχέρεια</a:t>
            </a:r>
            <a:endParaRPr lang="en-US" dirty="0"/>
          </a:p>
        </p:txBody>
      </p:sp>
      <p:sp>
        <p:nvSpPr>
          <p:cNvPr id="4" name="TextBox 3">
            <a:extLst>
              <a:ext uri="{FF2B5EF4-FFF2-40B4-BE49-F238E27FC236}">
                <a16:creationId xmlns:a16="http://schemas.microsoft.com/office/drawing/2014/main" id="{278D4AF1-F1D0-024E-A8A4-B10B1E4B9CAE}"/>
              </a:ext>
            </a:extLst>
          </p:cNvPr>
          <p:cNvSpPr txBox="1"/>
          <p:nvPr/>
        </p:nvSpPr>
        <p:spPr>
          <a:xfrm>
            <a:off x="4693920" y="3749040"/>
            <a:ext cx="3633216" cy="369332"/>
          </a:xfrm>
          <a:prstGeom prst="rect">
            <a:avLst/>
          </a:prstGeom>
          <a:noFill/>
        </p:spPr>
        <p:txBody>
          <a:bodyPr wrap="square" rtlCol="0">
            <a:spAutoFit/>
          </a:bodyPr>
          <a:lstStyle/>
          <a:p>
            <a:r>
              <a:rPr lang="el-GR" dirty="0"/>
              <a:t>διακριτική Ευχέρεια</a:t>
            </a:r>
            <a:endParaRPr lang="en-US" dirty="0"/>
          </a:p>
        </p:txBody>
      </p:sp>
      <p:sp>
        <p:nvSpPr>
          <p:cNvPr id="5" name="TextBox 4">
            <a:extLst>
              <a:ext uri="{FF2B5EF4-FFF2-40B4-BE49-F238E27FC236}">
                <a16:creationId xmlns:a16="http://schemas.microsoft.com/office/drawing/2014/main" id="{658E3EBA-2DBB-AB44-9A86-53AADF6888F4}"/>
              </a:ext>
            </a:extLst>
          </p:cNvPr>
          <p:cNvSpPr txBox="1"/>
          <p:nvPr/>
        </p:nvSpPr>
        <p:spPr>
          <a:xfrm>
            <a:off x="7650480" y="3564374"/>
            <a:ext cx="3633216" cy="369332"/>
          </a:xfrm>
          <a:prstGeom prst="rect">
            <a:avLst/>
          </a:prstGeom>
          <a:noFill/>
        </p:spPr>
        <p:txBody>
          <a:bodyPr wrap="square" rtlCol="0">
            <a:spAutoFit/>
          </a:bodyPr>
          <a:lstStyle/>
          <a:p>
            <a:r>
              <a:rPr lang="el-GR" dirty="0"/>
              <a:t>Απόφαση: Αμοιβαία/ Υποκείμενο</a:t>
            </a:r>
            <a:endParaRPr lang="en-US" dirty="0"/>
          </a:p>
        </p:txBody>
      </p:sp>
      <p:sp>
        <p:nvSpPr>
          <p:cNvPr id="6" name="TextBox 5">
            <a:extLst>
              <a:ext uri="{FF2B5EF4-FFF2-40B4-BE49-F238E27FC236}">
                <a16:creationId xmlns:a16="http://schemas.microsoft.com/office/drawing/2014/main" id="{D62D6B11-9E8A-074B-9614-870B9FADC57F}"/>
              </a:ext>
            </a:extLst>
          </p:cNvPr>
          <p:cNvSpPr txBox="1"/>
          <p:nvPr/>
        </p:nvSpPr>
        <p:spPr>
          <a:xfrm>
            <a:off x="7650480" y="4333518"/>
            <a:ext cx="3633216" cy="369332"/>
          </a:xfrm>
          <a:prstGeom prst="rect">
            <a:avLst/>
          </a:prstGeom>
          <a:noFill/>
        </p:spPr>
        <p:txBody>
          <a:bodyPr wrap="square" rtlCol="0">
            <a:spAutoFit/>
          </a:bodyPr>
          <a:lstStyle/>
          <a:p>
            <a:r>
              <a:rPr lang="el-GR" dirty="0"/>
              <a:t>Απόφαση: Υπεύθυνος</a:t>
            </a:r>
            <a:endParaRPr lang="en-US" dirty="0"/>
          </a:p>
        </p:txBody>
      </p:sp>
      <p:cxnSp>
        <p:nvCxnSpPr>
          <p:cNvPr id="8" name="Straight Connector 7">
            <a:extLst>
              <a:ext uri="{FF2B5EF4-FFF2-40B4-BE49-F238E27FC236}">
                <a16:creationId xmlns:a16="http://schemas.microsoft.com/office/drawing/2014/main" id="{6767A171-237D-914A-AEFE-4069D822E3F5}"/>
              </a:ext>
            </a:extLst>
          </p:cNvPr>
          <p:cNvCxnSpPr/>
          <p:nvPr/>
        </p:nvCxnSpPr>
        <p:spPr>
          <a:xfrm>
            <a:off x="4206240" y="694944"/>
            <a:ext cx="0" cy="52059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D1EA0ED-482B-0A47-9076-177F31A71DD4}"/>
              </a:ext>
            </a:extLst>
          </p:cNvPr>
          <p:cNvCxnSpPr/>
          <p:nvPr/>
        </p:nvCxnSpPr>
        <p:spPr>
          <a:xfrm>
            <a:off x="7418832" y="694944"/>
            <a:ext cx="0" cy="52059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ounded Rectangle 6">
            <a:extLst>
              <a:ext uri="{FF2B5EF4-FFF2-40B4-BE49-F238E27FC236}">
                <a16:creationId xmlns:a16="http://schemas.microsoft.com/office/drawing/2014/main" id="{511F509F-15D1-4F49-805B-13F4C55AED08}"/>
              </a:ext>
            </a:extLst>
          </p:cNvPr>
          <p:cNvSpPr/>
          <p:nvPr/>
        </p:nvSpPr>
        <p:spPr>
          <a:xfrm>
            <a:off x="1304545" y="2549769"/>
            <a:ext cx="2722332" cy="316524"/>
          </a:xfrm>
          <a:prstGeom prst="roundRect">
            <a:avLst/>
          </a:prstGeom>
          <a:solidFill>
            <a:srgbClr val="FFFF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CD204A0F-4203-4C48-BE8D-85FB5D631D9B}"/>
              </a:ext>
            </a:extLst>
          </p:cNvPr>
          <p:cNvSpPr/>
          <p:nvPr/>
        </p:nvSpPr>
        <p:spPr>
          <a:xfrm>
            <a:off x="1304545" y="2209799"/>
            <a:ext cx="2722332" cy="316524"/>
          </a:xfrm>
          <a:prstGeom prst="roundRect">
            <a:avLst/>
          </a:prstGeom>
          <a:solidFill>
            <a:srgbClr val="92D05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78C7BBCC-0F60-844A-9ED4-C89DEA848502}"/>
              </a:ext>
            </a:extLst>
          </p:cNvPr>
          <p:cNvSpPr/>
          <p:nvPr/>
        </p:nvSpPr>
        <p:spPr>
          <a:xfrm>
            <a:off x="1252261" y="3297936"/>
            <a:ext cx="2722332" cy="693772"/>
          </a:xfrm>
          <a:prstGeom prst="roundRect">
            <a:avLst/>
          </a:prstGeom>
          <a:solidFill>
            <a:srgbClr val="FFFF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F5F252F2-9398-544B-9281-F87715186AF4}"/>
              </a:ext>
            </a:extLst>
          </p:cNvPr>
          <p:cNvSpPr/>
          <p:nvPr/>
        </p:nvSpPr>
        <p:spPr>
          <a:xfrm>
            <a:off x="1238779" y="4416435"/>
            <a:ext cx="2722332" cy="425411"/>
          </a:xfrm>
          <a:prstGeom prst="roundRect">
            <a:avLst/>
          </a:prstGeom>
          <a:solidFill>
            <a:srgbClr val="FF00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022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0">
            <a:extLst>
              <a:ext uri="{FF2B5EF4-FFF2-40B4-BE49-F238E27FC236}">
                <a16:creationId xmlns:a16="http://schemas.microsoft.com/office/drawing/2014/main" id="{9D0B7E8F-2902-FF46-A5C6-EA6DA3827527}"/>
              </a:ext>
            </a:extLst>
          </p:cNvPr>
          <p:cNvSpPr/>
          <p:nvPr/>
        </p:nvSpPr>
        <p:spPr>
          <a:xfrm>
            <a:off x="432031" y="307558"/>
            <a:ext cx="3930628" cy="44146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gn="l"/>
          </a:lstStyle>
          <a:p>
            <a:r>
              <a:rPr lang="el-GR" sz="2400" dirty="0"/>
              <a:t>Περιπτώσεις </a:t>
            </a:r>
            <a:r>
              <a:rPr lang="el-GR" sz="2400" dirty="0" err="1"/>
              <a:t>Νομίμων</a:t>
            </a:r>
            <a:r>
              <a:rPr lang="el-GR" sz="2400" dirty="0"/>
              <a:t> Βάσεων</a:t>
            </a:r>
            <a:endParaRPr sz="2400" dirty="0"/>
          </a:p>
        </p:txBody>
      </p:sp>
      <p:sp>
        <p:nvSpPr>
          <p:cNvPr id="3" name="TextBox 2">
            <a:extLst>
              <a:ext uri="{FF2B5EF4-FFF2-40B4-BE49-F238E27FC236}">
                <a16:creationId xmlns:a16="http://schemas.microsoft.com/office/drawing/2014/main" id="{F4281A36-C3D9-CF45-AA84-504F210F03DE}"/>
              </a:ext>
            </a:extLst>
          </p:cNvPr>
          <p:cNvSpPr txBox="1"/>
          <p:nvPr/>
        </p:nvSpPr>
        <p:spPr>
          <a:xfrm>
            <a:off x="1524743" y="2165955"/>
            <a:ext cx="3480953" cy="369332"/>
          </a:xfrm>
          <a:prstGeom prst="rect">
            <a:avLst/>
          </a:prstGeom>
          <a:noFill/>
        </p:spPr>
        <p:txBody>
          <a:bodyPr wrap="none" rtlCol="0">
            <a:spAutoFit/>
          </a:bodyPr>
          <a:lstStyle/>
          <a:p>
            <a:r>
              <a:rPr lang="el-GR" dirty="0">
                <a:solidFill>
                  <a:srgbClr val="00B050"/>
                </a:solidFill>
              </a:rPr>
              <a:t>Εργασιακό/ Διοικητικό Περιβάλλον</a:t>
            </a:r>
            <a:endParaRPr lang="en-US" dirty="0">
              <a:solidFill>
                <a:srgbClr val="00B050"/>
              </a:solidFill>
            </a:endParaRPr>
          </a:p>
        </p:txBody>
      </p:sp>
      <p:cxnSp>
        <p:nvCxnSpPr>
          <p:cNvPr id="5" name="Straight Connector 4">
            <a:extLst>
              <a:ext uri="{FF2B5EF4-FFF2-40B4-BE49-F238E27FC236}">
                <a16:creationId xmlns:a16="http://schemas.microsoft.com/office/drawing/2014/main" id="{8AE589A2-6019-834D-9B3C-F27F65D77B92}"/>
              </a:ext>
            </a:extLst>
          </p:cNvPr>
          <p:cNvCxnSpPr/>
          <p:nvPr/>
        </p:nvCxnSpPr>
        <p:spPr>
          <a:xfrm>
            <a:off x="6456658" y="2098918"/>
            <a:ext cx="0" cy="389964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7A9D72E-7A04-FC44-8992-5E3AFF8AB9DA}"/>
              </a:ext>
            </a:extLst>
          </p:cNvPr>
          <p:cNvSpPr txBox="1"/>
          <p:nvPr/>
        </p:nvSpPr>
        <p:spPr>
          <a:xfrm>
            <a:off x="7907621" y="2165955"/>
            <a:ext cx="2858347" cy="369332"/>
          </a:xfrm>
          <a:prstGeom prst="rect">
            <a:avLst/>
          </a:prstGeom>
          <a:noFill/>
        </p:spPr>
        <p:txBody>
          <a:bodyPr wrap="none" rtlCol="0">
            <a:spAutoFit/>
          </a:bodyPr>
          <a:lstStyle/>
          <a:p>
            <a:r>
              <a:rPr lang="el-GR" dirty="0">
                <a:solidFill>
                  <a:schemeClr val="accent1"/>
                </a:solidFill>
              </a:rPr>
              <a:t>Έρευνα/ Παροχή υπηρεσιών</a:t>
            </a:r>
            <a:endParaRPr lang="en-US" dirty="0">
              <a:solidFill>
                <a:schemeClr val="accent1"/>
              </a:solidFill>
            </a:endParaRPr>
          </a:p>
        </p:txBody>
      </p:sp>
      <p:sp>
        <p:nvSpPr>
          <p:cNvPr id="9" name="TextBox 8">
            <a:extLst>
              <a:ext uri="{FF2B5EF4-FFF2-40B4-BE49-F238E27FC236}">
                <a16:creationId xmlns:a16="http://schemas.microsoft.com/office/drawing/2014/main" id="{4911D60A-F8C7-9647-BE2D-245D3CA9F509}"/>
              </a:ext>
            </a:extLst>
          </p:cNvPr>
          <p:cNvSpPr txBox="1"/>
          <p:nvPr/>
        </p:nvSpPr>
        <p:spPr>
          <a:xfrm>
            <a:off x="1800798" y="3204403"/>
            <a:ext cx="3769218" cy="2585323"/>
          </a:xfrm>
          <a:prstGeom prst="rect">
            <a:avLst/>
          </a:prstGeom>
          <a:noFill/>
        </p:spPr>
        <p:txBody>
          <a:bodyPr wrap="square" rtlCol="0">
            <a:spAutoFit/>
          </a:bodyPr>
          <a:lstStyle/>
          <a:p>
            <a:pPr marL="285750" indent="-285750">
              <a:buFont typeface="Arial" panose="020B0604020202020204" pitchFamily="34" charset="0"/>
              <a:buChar char="•"/>
            </a:pPr>
            <a:r>
              <a:rPr lang="el-GR" dirty="0">
                <a:solidFill>
                  <a:srgbClr val="00B050"/>
                </a:solidFill>
              </a:rPr>
              <a:t>Σύμβαση</a:t>
            </a:r>
          </a:p>
          <a:p>
            <a:pPr marL="742950" lvl="1" indent="-285750">
              <a:buFont typeface="Arial" panose="020B0604020202020204" pitchFamily="34" charset="0"/>
              <a:buChar char="•"/>
            </a:pPr>
            <a:r>
              <a:rPr lang="el-GR" dirty="0">
                <a:solidFill>
                  <a:srgbClr val="00B050"/>
                </a:solidFill>
              </a:rPr>
              <a:t>Πρόσκληση</a:t>
            </a:r>
          </a:p>
          <a:p>
            <a:pPr marL="742950" lvl="1" indent="-285750">
              <a:buFont typeface="Arial" panose="020B0604020202020204" pitchFamily="34" charset="0"/>
              <a:buChar char="•"/>
            </a:pPr>
            <a:r>
              <a:rPr lang="el-GR" dirty="0">
                <a:solidFill>
                  <a:srgbClr val="00B050"/>
                </a:solidFill>
              </a:rPr>
              <a:t>σύμβαση</a:t>
            </a:r>
          </a:p>
          <a:p>
            <a:pPr marL="285750" indent="-285750">
              <a:buFont typeface="Arial" panose="020B0604020202020204" pitchFamily="34" charset="0"/>
              <a:buChar char="•"/>
            </a:pPr>
            <a:r>
              <a:rPr lang="el-GR" dirty="0">
                <a:solidFill>
                  <a:srgbClr val="00B050"/>
                </a:solidFill>
              </a:rPr>
              <a:t>Νόμιμη Υποχρέωση</a:t>
            </a:r>
          </a:p>
          <a:p>
            <a:pPr marL="742950" lvl="1" indent="-285750">
              <a:buFont typeface="Arial" panose="020B0604020202020204" pitchFamily="34" charset="0"/>
              <a:buChar char="•"/>
            </a:pPr>
            <a:r>
              <a:rPr lang="el-GR" dirty="0">
                <a:solidFill>
                  <a:srgbClr val="00B050"/>
                </a:solidFill>
              </a:rPr>
              <a:t>Διαύγεια</a:t>
            </a:r>
          </a:p>
          <a:p>
            <a:pPr marL="285750" indent="-285750">
              <a:buFont typeface="Arial" panose="020B0604020202020204" pitchFamily="34" charset="0"/>
              <a:buChar char="•"/>
            </a:pPr>
            <a:r>
              <a:rPr lang="el-GR" dirty="0">
                <a:solidFill>
                  <a:srgbClr val="00B050"/>
                </a:solidFill>
              </a:rPr>
              <a:t>Συγκατάθεση (κυρίως για προώθηση υλικού/ ενημέρωση)</a:t>
            </a:r>
          </a:p>
          <a:p>
            <a:pPr marL="285750" indent="-285750">
              <a:buFont typeface="Arial" panose="020B0604020202020204" pitchFamily="34" charset="0"/>
              <a:buChar char="•"/>
            </a:pPr>
            <a:r>
              <a:rPr lang="el-GR" dirty="0">
                <a:solidFill>
                  <a:srgbClr val="00B050"/>
                </a:solidFill>
              </a:rPr>
              <a:t>Έννομο συμφέρον (κάρτες/ κάμερες (;))</a:t>
            </a:r>
            <a:endParaRPr lang="en-US" dirty="0">
              <a:solidFill>
                <a:srgbClr val="00B050"/>
              </a:solidFill>
            </a:endParaRPr>
          </a:p>
        </p:txBody>
      </p:sp>
      <p:sp>
        <p:nvSpPr>
          <p:cNvPr id="12" name="TextBox 11">
            <a:extLst>
              <a:ext uri="{FF2B5EF4-FFF2-40B4-BE49-F238E27FC236}">
                <a16:creationId xmlns:a16="http://schemas.microsoft.com/office/drawing/2014/main" id="{D5CD9224-A4CE-724C-928E-A228C909C8BE}"/>
              </a:ext>
            </a:extLst>
          </p:cNvPr>
          <p:cNvSpPr txBox="1"/>
          <p:nvPr/>
        </p:nvSpPr>
        <p:spPr>
          <a:xfrm>
            <a:off x="7654522" y="3204403"/>
            <a:ext cx="3652384" cy="3139321"/>
          </a:xfrm>
          <a:prstGeom prst="rect">
            <a:avLst/>
          </a:prstGeom>
          <a:noFill/>
        </p:spPr>
        <p:txBody>
          <a:bodyPr wrap="square" rtlCol="0">
            <a:spAutoFit/>
          </a:bodyPr>
          <a:lstStyle/>
          <a:p>
            <a:pPr marL="285750" indent="-285750">
              <a:buFont typeface="Arial" panose="020B0604020202020204" pitchFamily="34" charset="0"/>
              <a:buChar char="•"/>
            </a:pPr>
            <a:r>
              <a:rPr lang="el-GR" dirty="0">
                <a:solidFill>
                  <a:schemeClr val="accent1"/>
                </a:solidFill>
              </a:rPr>
              <a:t>Σύμβαση </a:t>
            </a:r>
            <a:endParaRPr lang="en-US" dirty="0">
              <a:solidFill>
                <a:schemeClr val="accent1"/>
              </a:solidFill>
            </a:endParaRPr>
          </a:p>
          <a:p>
            <a:pPr marL="742950" lvl="1" indent="-285750">
              <a:buFont typeface="Arial" panose="020B0604020202020204" pitchFamily="34" charset="0"/>
              <a:buChar char="•"/>
            </a:pPr>
            <a:r>
              <a:rPr lang="el-GR" dirty="0">
                <a:solidFill>
                  <a:schemeClr val="accent1"/>
                </a:solidFill>
              </a:rPr>
              <a:t>(</a:t>
            </a:r>
            <a:r>
              <a:rPr lang="en-US" dirty="0">
                <a:solidFill>
                  <a:schemeClr val="accent1"/>
                </a:solidFill>
              </a:rPr>
              <a:t>grants/ tenders)</a:t>
            </a:r>
          </a:p>
          <a:p>
            <a:pPr marL="742950" lvl="1" indent="-285750">
              <a:buFont typeface="Arial" panose="020B0604020202020204" pitchFamily="34" charset="0"/>
              <a:buChar char="•"/>
            </a:pPr>
            <a:r>
              <a:rPr lang="el-GR" dirty="0">
                <a:solidFill>
                  <a:schemeClr val="accent1"/>
                </a:solidFill>
              </a:rPr>
              <a:t>Το</a:t>
            </a:r>
            <a:r>
              <a:rPr lang="en-US" dirty="0">
                <a:solidFill>
                  <a:schemeClr val="accent1"/>
                </a:solidFill>
              </a:rPr>
              <a:t>S </a:t>
            </a:r>
            <a:r>
              <a:rPr lang="el-GR" dirty="0">
                <a:solidFill>
                  <a:schemeClr val="accent1"/>
                </a:solidFill>
              </a:rPr>
              <a:t>με χρήστες</a:t>
            </a:r>
          </a:p>
          <a:p>
            <a:pPr marL="285750" indent="-285750">
              <a:buFont typeface="Arial" panose="020B0604020202020204" pitchFamily="34" charset="0"/>
              <a:buChar char="•"/>
            </a:pPr>
            <a:r>
              <a:rPr lang="el-GR" dirty="0">
                <a:solidFill>
                  <a:schemeClr val="accent1"/>
                </a:solidFill>
              </a:rPr>
              <a:t>Συγκατάθεση</a:t>
            </a:r>
          </a:p>
          <a:p>
            <a:pPr marL="742950" lvl="1" indent="-285750">
              <a:buFont typeface="Arial" panose="020B0604020202020204" pitchFamily="34" charset="0"/>
              <a:buChar char="•"/>
            </a:pPr>
            <a:r>
              <a:rPr lang="el-GR" dirty="0">
                <a:solidFill>
                  <a:schemeClr val="accent1"/>
                </a:solidFill>
              </a:rPr>
              <a:t>Έρευνες</a:t>
            </a:r>
          </a:p>
          <a:p>
            <a:pPr marL="285750" indent="-285750">
              <a:buFont typeface="Arial" panose="020B0604020202020204" pitchFamily="34" charset="0"/>
              <a:buChar char="•"/>
            </a:pPr>
            <a:r>
              <a:rPr lang="el-GR" dirty="0">
                <a:solidFill>
                  <a:schemeClr val="accent1"/>
                </a:solidFill>
              </a:rPr>
              <a:t>Έννομο συμφέρον </a:t>
            </a:r>
          </a:p>
          <a:p>
            <a:pPr marL="742950" lvl="1" indent="-285750">
              <a:buFont typeface="Arial" panose="020B0604020202020204" pitchFamily="34" charset="0"/>
              <a:buChar char="•"/>
            </a:pPr>
            <a:r>
              <a:rPr lang="el-GR" dirty="0">
                <a:solidFill>
                  <a:schemeClr val="accent1"/>
                </a:solidFill>
              </a:rPr>
              <a:t>Όροι προσχώρησης</a:t>
            </a:r>
          </a:p>
          <a:p>
            <a:pPr marL="742950" lvl="1" indent="-285750">
              <a:buFont typeface="Arial" panose="020B0604020202020204" pitchFamily="34" charset="0"/>
              <a:buChar char="•"/>
            </a:pPr>
            <a:r>
              <a:rPr lang="el-GR" dirty="0">
                <a:solidFill>
                  <a:schemeClr val="accent1"/>
                </a:solidFill>
              </a:rPr>
              <a:t>Σημειώματα</a:t>
            </a:r>
          </a:p>
          <a:p>
            <a:pPr marL="285750" indent="-285750">
              <a:buFont typeface="Arial" panose="020B0604020202020204" pitchFamily="34" charset="0"/>
              <a:buChar char="•"/>
            </a:pPr>
            <a:r>
              <a:rPr lang="el-GR" dirty="0">
                <a:solidFill>
                  <a:schemeClr val="accent1"/>
                </a:solidFill>
              </a:rPr>
              <a:t>Δημόσια Αρχή (;)</a:t>
            </a:r>
          </a:p>
          <a:p>
            <a:pPr marL="742950" lvl="1" indent="-285750">
              <a:buFont typeface="Arial" panose="020B0604020202020204" pitchFamily="34" charset="0"/>
              <a:buChar char="•"/>
            </a:pPr>
            <a:r>
              <a:rPr lang="en-US" dirty="0">
                <a:solidFill>
                  <a:schemeClr val="accent1"/>
                </a:solidFill>
              </a:rPr>
              <a:t>UK</a:t>
            </a:r>
            <a:endParaRPr lang="el-GR" dirty="0">
              <a:solidFill>
                <a:schemeClr val="accent1"/>
              </a:solidFill>
            </a:endParaRPr>
          </a:p>
          <a:p>
            <a:pPr marL="742950" lvl="1" indent="-285750">
              <a:buFont typeface="Arial" panose="020B0604020202020204" pitchFamily="34" charset="0"/>
              <a:buChar char="•"/>
            </a:pPr>
            <a:endParaRPr lang="en-US" dirty="0">
              <a:solidFill>
                <a:schemeClr val="accent1"/>
              </a:solidFill>
            </a:endParaRPr>
          </a:p>
        </p:txBody>
      </p:sp>
    </p:spTree>
    <p:extLst>
      <p:ext uri="{BB962C8B-B14F-4D97-AF65-F5344CB8AC3E}">
        <p14:creationId xmlns:p14="http://schemas.microsoft.com/office/powerpoint/2010/main" val="1203653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b="1" dirty="0"/>
          </a:p>
          <a:p>
            <a:pPr marL="0" indent="0">
              <a:buNone/>
            </a:pPr>
            <a:r>
              <a:rPr lang="el-GR" b="1" dirty="0"/>
              <a:t>«</a:t>
            </a:r>
            <a:r>
              <a:rPr lang="el-GR" b="1" dirty="0" err="1"/>
              <a:t>ψευδωνυμοποίηση</a:t>
            </a:r>
            <a:r>
              <a:rPr lang="el-GR" b="1" dirty="0"/>
              <a:t>»</a:t>
            </a:r>
            <a:r>
              <a:rPr lang="el-GR" dirty="0"/>
              <a:t>: η επεξεργασία δεδομένων προσωπικού χαρακτήρα κατά τρόπο ώστε τα δεδομένα να μην μπορούν πλέον να αποδοθούν σε συγκεκριμένο υποκείμενο των δεδομένων χωρίς τη χρήση συμπληρωματικών πληροφοριών, εφόσον οι εν λόγω συμπληρωματικές πληροφορίες διατηρούνται χωριστά και υπόκεινται σε τεχνικά και οργανωτικά μέτρα προκειμένου να διασφαλιστεί ότι δεν μπορούν να αποδοθούν σε </a:t>
            </a:r>
            <a:r>
              <a:rPr lang="el-GR" dirty="0" err="1"/>
              <a:t>ταυτοποιημένο</a:t>
            </a:r>
            <a:r>
              <a:rPr lang="el-GR" dirty="0"/>
              <a:t> ή </a:t>
            </a:r>
            <a:r>
              <a:rPr lang="el-GR" dirty="0" err="1"/>
              <a:t>ταυτοποιήσιμο</a:t>
            </a:r>
            <a:r>
              <a:rPr lang="el-GR" dirty="0"/>
              <a:t> φυσικό πρόσωπο,</a:t>
            </a:r>
            <a:endParaRPr lang="en-US" dirty="0"/>
          </a:p>
          <a:p>
            <a:endParaRPr lang="en-US" dirty="0"/>
          </a:p>
        </p:txBody>
      </p:sp>
      <p:sp>
        <p:nvSpPr>
          <p:cNvPr id="4" name="Rectangle 3">
            <a:extLst>
              <a:ext uri="{FF2B5EF4-FFF2-40B4-BE49-F238E27FC236}">
                <a16:creationId xmlns:a16="http://schemas.microsoft.com/office/drawing/2014/main" id="{43AE36C2-6FB9-FF40-9C5B-599480E43364}"/>
              </a:ext>
            </a:extLst>
          </p:cNvPr>
          <p:cNvSpPr/>
          <p:nvPr/>
        </p:nvSpPr>
        <p:spPr>
          <a:xfrm>
            <a:off x="8148034" y="450760"/>
            <a:ext cx="4043966" cy="14037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err="1"/>
              <a:t>Ψευδωνυμοποίηση</a:t>
            </a:r>
            <a:endParaRPr lang="en-US" sz="2400" dirty="0">
              <a:latin typeface="Andale Mono" panose="020B0509000000000004" pitchFamily="49" charset="0"/>
            </a:endParaRPr>
          </a:p>
        </p:txBody>
      </p:sp>
    </p:spTree>
    <p:extLst>
      <p:ext uri="{BB962C8B-B14F-4D97-AF65-F5344CB8AC3E}">
        <p14:creationId xmlns:p14="http://schemas.microsoft.com/office/powerpoint/2010/main" val="7937132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7282-6312-4F41-8C6C-79BE509EA54F}"/>
              </a:ext>
            </a:extLst>
          </p:cNvPr>
          <p:cNvSpPr>
            <a:spLocks noGrp="1"/>
          </p:cNvSpPr>
          <p:nvPr>
            <p:ph type="title"/>
          </p:nvPr>
        </p:nvSpPr>
        <p:spPr>
          <a:xfrm>
            <a:off x="838200" y="365125"/>
            <a:ext cx="9656059" cy="1325563"/>
          </a:xfrm>
        </p:spPr>
        <p:txBody>
          <a:bodyPr/>
          <a:lstStyle/>
          <a:p>
            <a:r>
              <a:rPr lang="el-GR" dirty="0"/>
              <a:t>Δικαιώματα και περιορισμοί τους (Ι) </a:t>
            </a:r>
            <a:endParaRPr lang="en-US" dirty="0"/>
          </a:p>
        </p:txBody>
      </p:sp>
      <p:sp>
        <p:nvSpPr>
          <p:cNvPr id="4" name="Shape 125">
            <a:extLst>
              <a:ext uri="{FF2B5EF4-FFF2-40B4-BE49-F238E27FC236}">
                <a16:creationId xmlns:a16="http://schemas.microsoft.com/office/drawing/2014/main" id="{2F63EEC3-3445-7946-8D01-35A43CEBED28}"/>
              </a:ext>
            </a:extLst>
          </p:cNvPr>
          <p:cNvSpPr/>
          <p:nvPr/>
        </p:nvSpPr>
        <p:spPr>
          <a:xfrm>
            <a:off x="10061943" y="-371452"/>
            <a:ext cx="1292021" cy="279871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5200"/>
            </a:lvl1pPr>
          </a:lstStyle>
          <a:p>
            <a:r>
              <a:rPr lang="el-GR" sz="17718" dirty="0">
                <a:solidFill>
                  <a:srgbClr val="FF0000"/>
                </a:solidFill>
              </a:rPr>
              <a:t>θ</a:t>
            </a:r>
            <a:endParaRPr sz="17718" dirty="0">
              <a:solidFill>
                <a:srgbClr val="FF0000"/>
              </a:solidFill>
            </a:endParaRPr>
          </a:p>
        </p:txBody>
      </p:sp>
      <p:sp>
        <p:nvSpPr>
          <p:cNvPr id="13" name="Content Placeholder 2">
            <a:extLst>
              <a:ext uri="{FF2B5EF4-FFF2-40B4-BE49-F238E27FC236}">
                <a16:creationId xmlns:a16="http://schemas.microsoft.com/office/drawing/2014/main" id="{381E203C-1E82-D947-85F6-82E3BF76B70E}"/>
              </a:ext>
            </a:extLst>
          </p:cNvPr>
          <p:cNvSpPr txBox="1">
            <a:spLocks/>
          </p:cNvSpPr>
          <p:nvPr/>
        </p:nvSpPr>
        <p:spPr>
          <a:xfrm>
            <a:off x="677334" y="1964267"/>
            <a:ext cx="10887894" cy="43089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dirty="0"/>
              <a:t>Τα δικαιώματα στον ΓΚΠΔ</a:t>
            </a:r>
          </a:p>
          <a:p>
            <a:pPr algn="just"/>
            <a:r>
              <a:rPr lang="el-GR" dirty="0"/>
              <a:t>Περιορισμοί για την Έρευνα (Βάση το </a:t>
            </a:r>
            <a:r>
              <a:rPr lang="el-GR" dirty="0" err="1"/>
              <a:t>αρ</a:t>
            </a:r>
            <a:r>
              <a:rPr lang="el-GR" dirty="0"/>
              <a:t>. 89)</a:t>
            </a:r>
            <a:endParaRPr lang="en-US" dirty="0"/>
          </a:p>
          <a:p>
            <a:pPr lvl="1" algn="just"/>
            <a:r>
              <a:rPr lang="en-US" dirty="0"/>
              <a:t>H </a:t>
            </a:r>
            <a:r>
              <a:rPr lang="en-US" dirty="0" err="1"/>
              <a:t>σ</a:t>
            </a:r>
            <a:r>
              <a:rPr lang="el-GR" dirty="0" err="1"/>
              <a:t>ημασία</a:t>
            </a:r>
            <a:r>
              <a:rPr lang="el-GR" dirty="0"/>
              <a:t> της αρχής της ελαχιστοποίησης</a:t>
            </a:r>
          </a:p>
          <a:p>
            <a:pPr lvl="1" algn="just"/>
            <a:r>
              <a:rPr lang="el-GR" dirty="0" err="1"/>
              <a:t>Ψευδωνυμοποίηση</a:t>
            </a:r>
            <a:r>
              <a:rPr lang="el-GR" dirty="0"/>
              <a:t> και </a:t>
            </a:r>
            <a:r>
              <a:rPr lang="el-GR" dirty="0" err="1"/>
              <a:t>Ανωνυμοποίηση</a:t>
            </a:r>
            <a:endParaRPr lang="el-GR" dirty="0"/>
          </a:p>
          <a:p>
            <a:pPr lvl="1" algn="just"/>
            <a:r>
              <a:rPr lang="el-GR" dirty="0"/>
              <a:t>Αποκλείσεις από Δικαιώματα:</a:t>
            </a:r>
          </a:p>
          <a:p>
            <a:pPr lvl="2" algn="just"/>
            <a:r>
              <a:rPr lang="el-GR" dirty="0">
                <a:solidFill>
                  <a:srgbClr val="FF0000"/>
                </a:solidFill>
              </a:rPr>
              <a:t>14 (πληροφόρηση)</a:t>
            </a:r>
          </a:p>
          <a:p>
            <a:pPr lvl="2" algn="just"/>
            <a:r>
              <a:rPr lang="el-GR" dirty="0"/>
              <a:t>15 (πρόσβαση)</a:t>
            </a:r>
          </a:p>
          <a:p>
            <a:pPr lvl="2" algn="just"/>
            <a:r>
              <a:rPr lang="el-GR" dirty="0"/>
              <a:t>16 (διόρθωση)</a:t>
            </a:r>
          </a:p>
          <a:p>
            <a:pPr lvl="2" algn="just"/>
            <a:r>
              <a:rPr lang="el-GR" dirty="0"/>
              <a:t>18 (περιορισμός επεξεργασίας)</a:t>
            </a:r>
          </a:p>
          <a:p>
            <a:pPr lvl="2" algn="just"/>
            <a:r>
              <a:rPr lang="el-GR" dirty="0">
                <a:solidFill>
                  <a:srgbClr val="0070C0"/>
                </a:solidFill>
              </a:rPr>
              <a:t>21 (εναντίωση)</a:t>
            </a:r>
          </a:p>
          <a:p>
            <a:pPr lvl="2" algn="just"/>
            <a:r>
              <a:rPr lang="el-GR" dirty="0">
                <a:solidFill>
                  <a:srgbClr val="FF0000"/>
                </a:solidFill>
              </a:rPr>
              <a:t>17 (διαγραφή  - λήθη) </a:t>
            </a:r>
          </a:p>
        </p:txBody>
      </p:sp>
    </p:spTree>
    <p:extLst>
      <p:ext uri="{BB962C8B-B14F-4D97-AF65-F5344CB8AC3E}">
        <p14:creationId xmlns:p14="http://schemas.microsoft.com/office/powerpoint/2010/main" val="1724554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4E0CE6-84CD-2143-8AAE-B2E273C7A1BB}"/>
              </a:ext>
            </a:extLst>
          </p:cNvPr>
          <p:cNvSpPr/>
          <p:nvPr/>
        </p:nvSpPr>
        <p:spPr>
          <a:xfrm>
            <a:off x="0" y="373487"/>
            <a:ext cx="4043966" cy="14037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latin typeface="Andale Mono" panose="020B0509000000000004" pitchFamily="49" charset="0"/>
              </a:rPr>
              <a:t>Δικαιώματα</a:t>
            </a:r>
          </a:p>
          <a:p>
            <a:pPr algn="ctr"/>
            <a:r>
              <a:rPr lang="el-GR" sz="2400" dirty="0">
                <a:latin typeface="Andale Mono" panose="020B0509000000000004" pitchFamily="49" charset="0"/>
              </a:rPr>
              <a:t>Του Υποκειμένου </a:t>
            </a:r>
          </a:p>
        </p:txBody>
      </p:sp>
      <p:sp>
        <p:nvSpPr>
          <p:cNvPr id="5" name="TextBox 4">
            <a:extLst>
              <a:ext uri="{FF2B5EF4-FFF2-40B4-BE49-F238E27FC236}">
                <a16:creationId xmlns:a16="http://schemas.microsoft.com/office/drawing/2014/main" id="{121EB1B1-1D39-CF4C-A482-A0ACFE26D67C}"/>
              </a:ext>
            </a:extLst>
          </p:cNvPr>
          <p:cNvSpPr txBox="1"/>
          <p:nvPr/>
        </p:nvSpPr>
        <p:spPr>
          <a:xfrm>
            <a:off x="324832" y="2296495"/>
            <a:ext cx="10241567" cy="2862322"/>
          </a:xfrm>
          <a:prstGeom prst="rect">
            <a:avLst/>
          </a:prstGeom>
          <a:noFill/>
        </p:spPr>
        <p:txBody>
          <a:bodyPr wrap="square" rtlCol="0">
            <a:spAutoFit/>
          </a:bodyPr>
          <a:lstStyle/>
          <a:p>
            <a:pPr marL="285750" indent="-285750">
              <a:buFont typeface="Arial" panose="020B0604020202020204" pitchFamily="34" charset="0"/>
              <a:buChar char="•"/>
            </a:pPr>
            <a:r>
              <a:rPr lang="el-GR" sz="2000" dirty="0"/>
              <a:t>Δικαίωμα Ενημέρωσης και πρόσβασης στα δεδομένα</a:t>
            </a:r>
          </a:p>
          <a:p>
            <a:pPr marL="285750" indent="-285750">
              <a:buFont typeface="Arial" panose="020B0604020202020204" pitchFamily="34" charset="0"/>
              <a:buChar char="•"/>
            </a:pPr>
            <a:r>
              <a:rPr lang="el-GR" sz="2000" dirty="0"/>
              <a:t>Δικαίωμα Διόρθωσης</a:t>
            </a:r>
          </a:p>
          <a:p>
            <a:pPr marL="285750" indent="-285750">
              <a:buFont typeface="Arial" panose="020B0604020202020204" pitchFamily="34" charset="0"/>
              <a:buChar char="•"/>
            </a:pPr>
            <a:r>
              <a:rPr lang="el-GR" sz="2000" dirty="0"/>
              <a:t>Δικαίωμα Διαγραφής (Δικαίωμα στη «Λήθη»)</a:t>
            </a:r>
          </a:p>
          <a:p>
            <a:pPr marL="285750" indent="-285750">
              <a:buFont typeface="Arial" panose="020B0604020202020204" pitchFamily="34" charset="0"/>
              <a:buChar char="•"/>
            </a:pPr>
            <a:r>
              <a:rPr lang="el-GR" sz="2000" dirty="0"/>
              <a:t>Δικαίωμα Περιορισμού της Επεξεργασίας</a:t>
            </a:r>
          </a:p>
          <a:p>
            <a:pPr marL="285750" indent="-285750">
              <a:buFont typeface="Arial" panose="020B0604020202020204" pitchFamily="34" charset="0"/>
              <a:buChar char="•"/>
            </a:pPr>
            <a:r>
              <a:rPr lang="el-GR" sz="2000" dirty="0"/>
              <a:t>Δικαίωμα στη Φορητότητα των Δεδομένων</a:t>
            </a:r>
          </a:p>
          <a:p>
            <a:pPr marL="285750" indent="-285750">
              <a:buFont typeface="Arial" panose="020B0604020202020204" pitchFamily="34" charset="0"/>
              <a:buChar char="•"/>
            </a:pPr>
            <a:r>
              <a:rPr lang="el-GR" sz="2000" dirty="0"/>
              <a:t>Δικαίωμα Εναντίωσης</a:t>
            </a:r>
          </a:p>
          <a:p>
            <a:pPr marL="285750" indent="-285750">
              <a:buFont typeface="Arial" panose="020B0604020202020204" pitchFamily="34" charset="0"/>
              <a:buChar char="•"/>
            </a:pPr>
            <a:r>
              <a:rPr lang="el-GR" sz="2000" dirty="0"/>
              <a:t>Δικαιώματα σε σχέση με την αυτοματοποιημένη ατομική λήψη αποφάσεων </a:t>
            </a:r>
          </a:p>
          <a:p>
            <a:pPr marL="285750" indent="-285750">
              <a:buFont typeface="Arial" panose="020B0604020202020204" pitchFamily="34" charset="0"/>
              <a:buChar char="•"/>
            </a:pPr>
            <a:endParaRPr lang="el-GR" sz="2000" dirty="0"/>
          </a:p>
          <a:p>
            <a:pPr marL="285750" indent="-285750">
              <a:buFont typeface="Arial" panose="020B0604020202020204" pitchFamily="34" charset="0"/>
              <a:buChar char="•"/>
            </a:pPr>
            <a:endParaRPr lang="el-GR" sz="2000" dirty="0"/>
          </a:p>
        </p:txBody>
      </p:sp>
    </p:spTree>
    <p:extLst>
      <p:ext uri="{BB962C8B-B14F-4D97-AF65-F5344CB8AC3E}">
        <p14:creationId xmlns:p14="http://schemas.microsoft.com/office/powerpoint/2010/main" val="17285073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8071EB-A4A0-6343-B7B2-F66F44717C23}"/>
              </a:ext>
            </a:extLst>
          </p:cNvPr>
          <p:cNvSpPr txBox="1"/>
          <p:nvPr/>
        </p:nvSpPr>
        <p:spPr>
          <a:xfrm>
            <a:off x="3015088" y="837842"/>
            <a:ext cx="6179712" cy="4708981"/>
          </a:xfrm>
          <a:prstGeom prst="rect">
            <a:avLst/>
          </a:prstGeom>
          <a:noFill/>
          <a:ln>
            <a:noFill/>
          </a:ln>
        </p:spPr>
        <p:txBody>
          <a:bodyPr wrap="square" rtlCol="0">
            <a:spAutoFit/>
          </a:bodyPr>
          <a:lstStyle/>
          <a:p>
            <a:pPr algn="ctr"/>
            <a:r>
              <a:rPr lang="el-GR" sz="30000" dirty="0">
                <a:solidFill>
                  <a:srgbClr val="FF0000"/>
                </a:solidFill>
                <a:latin typeface="Andale Mono" panose="020B0509000000000004" pitchFamily="49" charset="0"/>
              </a:rPr>
              <a:t>α</a:t>
            </a:r>
            <a:endParaRPr lang="en-US" sz="30000" dirty="0">
              <a:solidFill>
                <a:srgbClr val="FF0000"/>
              </a:solidFill>
              <a:latin typeface="Andale Mono" panose="020B0509000000000004" pitchFamily="49" charset="0"/>
            </a:endParaRPr>
          </a:p>
        </p:txBody>
      </p:sp>
    </p:spTree>
    <p:extLst>
      <p:ext uri="{BB962C8B-B14F-4D97-AF65-F5344CB8AC3E}">
        <p14:creationId xmlns:p14="http://schemas.microsoft.com/office/powerpoint/2010/main" val="36623333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BD7416-4D2A-AC49-9881-CEB15F60F30E}"/>
              </a:ext>
            </a:extLst>
          </p:cNvPr>
          <p:cNvSpPr/>
          <p:nvPr/>
        </p:nvSpPr>
        <p:spPr>
          <a:xfrm>
            <a:off x="7393021" y="275662"/>
            <a:ext cx="4798979" cy="14037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t>Το δικαίωμα Ενημέρωσης και Πρόσβασης στα δεδομένα</a:t>
            </a:r>
          </a:p>
        </p:txBody>
      </p:sp>
      <p:sp>
        <p:nvSpPr>
          <p:cNvPr id="3" name="Content Placeholder 2">
            <a:extLst>
              <a:ext uri="{FF2B5EF4-FFF2-40B4-BE49-F238E27FC236}">
                <a16:creationId xmlns:a16="http://schemas.microsoft.com/office/drawing/2014/main" id="{B17B10D5-8AA3-FB46-8928-8442488484A1}"/>
              </a:ext>
            </a:extLst>
          </p:cNvPr>
          <p:cNvSpPr txBox="1">
            <a:spLocks/>
          </p:cNvSpPr>
          <p:nvPr/>
        </p:nvSpPr>
        <p:spPr>
          <a:xfrm>
            <a:off x="330739" y="1854558"/>
            <a:ext cx="11653737" cy="41954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l-GR" dirty="0"/>
          </a:p>
          <a:p>
            <a:r>
              <a:rPr lang="el-GR" dirty="0"/>
              <a:t>Το δικαίωμα</a:t>
            </a:r>
            <a:r>
              <a:rPr lang="en-US" dirty="0"/>
              <a:t> </a:t>
            </a:r>
            <a:r>
              <a:rPr lang="el-GR" dirty="0"/>
              <a:t>Ενημέρωσης και Πρόσβασης στα δεδομένα</a:t>
            </a:r>
          </a:p>
          <a:p>
            <a:pPr lvl="1"/>
            <a:r>
              <a:rPr lang="el-GR" sz="2000" dirty="0"/>
              <a:t>Θα έχετε περισσότερη και σαφέστερη ενημέρωση κατά τη συλλογή των δεδομένων για την επεξεργασία τους και το δικαίωμα πρόσβασης σε αυτά.</a:t>
            </a:r>
          </a:p>
        </p:txBody>
      </p:sp>
    </p:spTree>
    <p:extLst>
      <p:ext uri="{BB962C8B-B14F-4D97-AF65-F5344CB8AC3E}">
        <p14:creationId xmlns:p14="http://schemas.microsoft.com/office/powerpoint/2010/main" val="40466616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8071EB-A4A0-6343-B7B2-F66F44717C23}"/>
              </a:ext>
            </a:extLst>
          </p:cNvPr>
          <p:cNvSpPr txBox="1"/>
          <p:nvPr/>
        </p:nvSpPr>
        <p:spPr>
          <a:xfrm>
            <a:off x="3015088" y="837842"/>
            <a:ext cx="6179712" cy="4708981"/>
          </a:xfrm>
          <a:prstGeom prst="rect">
            <a:avLst/>
          </a:prstGeom>
          <a:noFill/>
          <a:ln>
            <a:noFill/>
          </a:ln>
        </p:spPr>
        <p:txBody>
          <a:bodyPr wrap="square" rtlCol="0">
            <a:spAutoFit/>
          </a:bodyPr>
          <a:lstStyle/>
          <a:p>
            <a:pPr algn="ctr"/>
            <a:r>
              <a:rPr lang="el-GR" sz="30000" dirty="0">
                <a:solidFill>
                  <a:srgbClr val="FF0000"/>
                </a:solidFill>
                <a:latin typeface="Andale Mono" panose="020B0509000000000004" pitchFamily="49" charset="0"/>
              </a:rPr>
              <a:t>β</a:t>
            </a:r>
            <a:endParaRPr lang="en-US" sz="30000" dirty="0">
              <a:solidFill>
                <a:srgbClr val="FF0000"/>
              </a:solidFill>
              <a:latin typeface="Andale Mono" panose="020B0509000000000004" pitchFamily="49" charset="0"/>
            </a:endParaRPr>
          </a:p>
        </p:txBody>
      </p:sp>
    </p:spTree>
    <p:extLst>
      <p:ext uri="{BB962C8B-B14F-4D97-AF65-F5344CB8AC3E}">
        <p14:creationId xmlns:p14="http://schemas.microsoft.com/office/powerpoint/2010/main" val="9488546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BD7416-4D2A-AC49-9881-CEB15F60F30E}"/>
              </a:ext>
            </a:extLst>
          </p:cNvPr>
          <p:cNvSpPr/>
          <p:nvPr/>
        </p:nvSpPr>
        <p:spPr>
          <a:xfrm>
            <a:off x="7393021" y="275662"/>
            <a:ext cx="4798979" cy="14037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t>Το δικαίωμα Διόρθωσης</a:t>
            </a:r>
          </a:p>
        </p:txBody>
      </p:sp>
      <p:sp>
        <p:nvSpPr>
          <p:cNvPr id="3" name="Content Placeholder 2">
            <a:extLst>
              <a:ext uri="{FF2B5EF4-FFF2-40B4-BE49-F238E27FC236}">
                <a16:creationId xmlns:a16="http://schemas.microsoft.com/office/drawing/2014/main" id="{B17B10D5-8AA3-FB46-8928-8442488484A1}"/>
              </a:ext>
            </a:extLst>
          </p:cNvPr>
          <p:cNvSpPr txBox="1">
            <a:spLocks/>
          </p:cNvSpPr>
          <p:nvPr/>
        </p:nvSpPr>
        <p:spPr>
          <a:xfrm>
            <a:off x="330739" y="1854558"/>
            <a:ext cx="11653737" cy="41954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l-GR" dirty="0"/>
          </a:p>
          <a:p>
            <a:r>
              <a:rPr lang="el-GR" dirty="0"/>
              <a:t>Το δικαίωμα</a:t>
            </a:r>
            <a:r>
              <a:rPr lang="en-US" dirty="0"/>
              <a:t> </a:t>
            </a:r>
            <a:r>
              <a:rPr lang="el-GR" dirty="0"/>
              <a:t>διόρθωσης</a:t>
            </a:r>
          </a:p>
          <a:p>
            <a:pPr lvl="1"/>
            <a:r>
              <a:rPr lang="el-GR" sz="2000" dirty="0"/>
              <a:t>Έχετε το δικαίωμα να απαιτήσετε από τον υπεύθυνο επεξεργασίας τη διόρθωση ανακριβών δεδομένων καθώς και τη συμπλήρωση ελλιπών δεδομένων που σας αφορούν.</a:t>
            </a:r>
          </a:p>
        </p:txBody>
      </p:sp>
    </p:spTree>
    <p:extLst>
      <p:ext uri="{BB962C8B-B14F-4D97-AF65-F5344CB8AC3E}">
        <p14:creationId xmlns:p14="http://schemas.microsoft.com/office/powerpoint/2010/main" val="28195645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8071EB-A4A0-6343-B7B2-F66F44717C23}"/>
              </a:ext>
            </a:extLst>
          </p:cNvPr>
          <p:cNvSpPr txBox="1"/>
          <p:nvPr/>
        </p:nvSpPr>
        <p:spPr>
          <a:xfrm>
            <a:off x="3015088" y="837842"/>
            <a:ext cx="6179712" cy="4708981"/>
          </a:xfrm>
          <a:prstGeom prst="rect">
            <a:avLst/>
          </a:prstGeom>
          <a:noFill/>
          <a:ln>
            <a:noFill/>
          </a:ln>
        </p:spPr>
        <p:txBody>
          <a:bodyPr wrap="square" rtlCol="0">
            <a:spAutoFit/>
          </a:bodyPr>
          <a:lstStyle/>
          <a:p>
            <a:pPr algn="ctr"/>
            <a:r>
              <a:rPr lang="el-GR" sz="30000" dirty="0">
                <a:solidFill>
                  <a:srgbClr val="FF0000"/>
                </a:solidFill>
                <a:latin typeface="Andale Mono" panose="020B0509000000000004" pitchFamily="49" charset="0"/>
              </a:rPr>
              <a:t>γ</a:t>
            </a:r>
            <a:endParaRPr lang="en-US" sz="30000" dirty="0">
              <a:solidFill>
                <a:srgbClr val="FF0000"/>
              </a:solidFill>
              <a:latin typeface="Andale Mono" panose="020B0509000000000004" pitchFamily="49" charset="0"/>
            </a:endParaRPr>
          </a:p>
        </p:txBody>
      </p:sp>
    </p:spTree>
    <p:extLst>
      <p:ext uri="{BB962C8B-B14F-4D97-AF65-F5344CB8AC3E}">
        <p14:creationId xmlns:p14="http://schemas.microsoft.com/office/powerpoint/2010/main" val="3110415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7282-6312-4F41-8C6C-79BE509EA54F}"/>
              </a:ext>
            </a:extLst>
          </p:cNvPr>
          <p:cNvSpPr>
            <a:spLocks noGrp="1"/>
          </p:cNvSpPr>
          <p:nvPr>
            <p:ph type="title"/>
          </p:nvPr>
        </p:nvSpPr>
        <p:spPr/>
        <p:txBody>
          <a:bodyPr/>
          <a:lstStyle/>
          <a:p>
            <a:r>
              <a:rPr lang="el-GR" dirty="0"/>
              <a:t>Ορίζοντας την επιστημονική έρευνα</a:t>
            </a:r>
            <a:endParaRPr lang="en-US" dirty="0"/>
          </a:p>
        </p:txBody>
      </p:sp>
      <p:sp>
        <p:nvSpPr>
          <p:cNvPr id="3" name="Content Placeholder 2">
            <a:extLst>
              <a:ext uri="{FF2B5EF4-FFF2-40B4-BE49-F238E27FC236}">
                <a16:creationId xmlns:a16="http://schemas.microsoft.com/office/drawing/2014/main" id="{0A6D179D-6451-3441-AB84-3B586D985035}"/>
              </a:ext>
            </a:extLst>
          </p:cNvPr>
          <p:cNvSpPr>
            <a:spLocks noGrp="1"/>
          </p:cNvSpPr>
          <p:nvPr>
            <p:ph idx="1"/>
          </p:nvPr>
        </p:nvSpPr>
        <p:spPr/>
        <p:txBody>
          <a:bodyPr>
            <a:normAutofit fontScale="70000" lnSpcReduction="20000"/>
          </a:bodyPr>
          <a:lstStyle/>
          <a:p>
            <a:r>
              <a:rPr lang="el-GR" dirty="0"/>
              <a:t>Σκέψη 159:</a:t>
            </a:r>
          </a:p>
          <a:p>
            <a:pPr marL="0" indent="0">
              <a:buNone/>
            </a:pPr>
            <a:r>
              <a:rPr lang="el" dirty="0"/>
              <a:t>Όταν δεδομένα προσωπικού χαρακτήρα υφίστανται επεξεργασία για σκοπούς επιστημονικής έρευνας, ο παρών κανονισμός θα πρέπει να ισχύει και για την επεξεργασία αυτή. Για τους σκοπούς του παρόντος κανονισμού, η επεξεργασία δεδομένων προσωπικού χαρακτήρα για σκοπούς επιστημονικής έρευνας θα πρέπει να ερμηνεύεται διασταλτικά, δηλαδή να περιλαμβάνει παραδείγματος χάριν τεχνολογική ανάπτυξη και επίδειξη, βασική έρευνα, εφαρμοσμένη έρευνα και ιδιωτικά χρηματοδοτούμενη έρευνα. Επιπλέον, θα πρέπει να λαμβάνει υπόψη τον στόχο της Ένωσης δυνάμει του άρθρου 179 παράγραφος 1 ΣΛΕΕ για την επίτευξη ενός ευρωπαϊκού χώρου έρευνας. Στους σκοπούς επιστημονικής έρευνας θα πρέπει να περιλαμβάνονται και μελέτες που πραγματοποιούνται για το δημόσιο συμφέρον στον τομέα της δημόσιας υγείας. Για να ληφθούν υπόψη οι ιδιαιτερότητες της επεξεργασίας δεδομένων προσωπικού χαρακτήρα για σκοπούς επιστημονικής έρευνας, θα πρέπει να ισχύουν ειδικοί όροι ιδίως όσον αφορά τη δημοσίευση ή με άλλο τρόπο δημοσιοποίηση δεδομένων προσωπικού χαρακτήρα στο πλαίσιο των σκοπών επιστημονικής έρευνας. Εάν το αποτέλεσμα της επιστημονικής έρευνας ειδικότερα στον τομέα της υγείας αιτιολογεί τη λήψη περαιτέρω μέτρων προς το συμφέρον του υποκειμένου των δεδομένων, ισχύουν οι γενικοί κανόνες του παρόντος κανονισμού όσον αφορά τα μέτρα αυτά.</a:t>
            </a:r>
            <a:endParaRPr lang="el-GR" dirty="0"/>
          </a:p>
          <a:p>
            <a:endParaRPr lang="el-GR" dirty="0"/>
          </a:p>
        </p:txBody>
      </p:sp>
      <p:sp>
        <p:nvSpPr>
          <p:cNvPr id="4" name="Shape 125">
            <a:extLst>
              <a:ext uri="{FF2B5EF4-FFF2-40B4-BE49-F238E27FC236}">
                <a16:creationId xmlns:a16="http://schemas.microsoft.com/office/drawing/2014/main" id="{2F63EEC3-3445-7946-8D01-35A43CEBED28}"/>
              </a:ext>
            </a:extLst>
          </p:cNvPr>
          <p:cNvSpPr/>
          <p:nvPr/>
        </p:nvSpPr>
        <p:spPr>
          <a:xfrm>
            <a:off x="10494259" y="-371452"/>
            <a:ext cx="1279197" cy="279871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5200"/>
            </a:lvl1pPr>
          </a:lstStyle>
          <a:p>
            <a:r>
              <a:rPr lang="el-GR" sz="17718" dirty="0">
                <a:solidFill>
                  <a:srgbClr val="FF0000"/>
                </a:solidFill>
              </a:rPr>
              <a:t>β</a:t>
            </a:r>
            <a:endParaRPr sz="17718" dirty="0">
              <a:solidFill>
                <a:srgbClr val="FF0000"/>
              </a:solidFill>
            </a:endParaRPr>
          </a:p>
        </p:txBody>
      </p:sp>
    </p:spTree>
    <p:extLst>
      <p:ext uri="{BB962C8B-B14F-4D97-AF65-F5344CB8AC3E}">
        <p14:creationId xmlns:p14="http://schemas.microsoft.com/office/powerpoint/2010/main" val="2961517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BD7416-4D2A-AC49-9881-CEB15F60F30E}"/>
              </a:ext>
            </a:extLst>
          </p:cNvPr>
          <p:cNvSpPr/>
          <p:nvPr/>
        </p:nvSpPr>
        <p:spPr>
          <a:xfrm>
            <a:off x="7393021" y="275662"/>
            <a:ext cx="4798979" cy="14037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t>Το δικαίωμα Περιορισμού της επεξεργασίας</a:t>
            </a:r>
          </a:p>
        </p:txBody>
      </p:sp>
      <p:sp>
        <p:nvSpPr>
          <p:cNvPr id="3" name="Content Placeholder 2">
            <a:extLst>
              <a:ext uri="{FF2B5EF4-FFF2-40B4-BE49-F238E27FC236}">
                <a16:creationId xmlns:a16="http://schemas.microsoft.com/office/drawing/2014/main" id="{B17B10D5-8AA3-FB46-8928-8442488484A1}"/>
              </a:ext>
            </a:extLst>
          </p:cNvPr>
          <p:cNvSpPr txBox="1">
            <a:spLocks/>
          </p:cNvSpPr>
          <p:nvPr/>
        </p:nvSpPr>
        <p:spPr>
          <a:xfrm>
            <a:off x="330739" y="1854558"/>
            <a:ext cx="11653737" cy="41954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l-GR" dirty="0"/>
          </a:p>
          <a:p>
            <a:r>
              <a:rPr lang="el-GR" dirty="0"/>
              <a:t>Το δικαίωμα</a:t>
            </a:r>
            <a:r>
              <a:rPr lang="en-US" dirty="0"/>
              <a:t> </a:t>
            </a:r>
            <a:r>
              <a:rPr lang="el-GR" dirty="0"/>
              <a:t>περιορισμού της επεξεργασίας </a:t>
            </a:r>
          </a:p>
          <a:p>
            <a:pPr lvl="1"/>
            <a:r>
              <a:rPr lang="el-GR" sz="2000" dirty="0"/>
              <a:t>Δικαιούστε να εξασφαλίζετε από τον υπεύθυνο επεξεργασίας τον περιορισμό της επεξεργασίας υπό συγκεκριμένες προϋποθέσεις</a:t>
            </a:r>
          </a:p>
        </p:txBody>
      </p:sp>
    </p:spTree>
    <p:extLst>
      <p:ext uri="{BB962C8B-B14F-4D97-AF65-F5344CB8AC3E}">
        <p14:creationId xmlns:p14="http://schemas.microsoft.com/office/powerpoint/2010/main" val="681412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8071EB-A4A0-6343-B7B2-F66F44717C23}"/>
              </a:ext>
            </a:extLst>
          </p:cNvPr>
          <p:cNvSpPr txBox="1"/>
          <p:nvPr/>
        </p:nvSpPr>
        <p:spPr>
          <a:xfrm>
            <a:off x="3015088" y="837842"/>
            <a:ext cx="6179712" cy="4708981"/>
          </a:xfrm>
          <a:prstGeom prst="rect">
            <a:avLst/>
          </a:prstGeom>
          <a:noFill/>
          <a:ln>
            <a:noFill/>
          </a:ln>
        </p:spPr>
        <p:txBody>
          <a:bodyPr wrap="square" rtlCol="0">
            <a:spAutoFit/>
          </a:bodyPr>
          <a:lstStyle/>
          <a:p>
            <a:pPr algn="ctr"/>
            <a:r>
              <a:rPr lang="el-GR" sz="30000" dirty="0">
                <a:solidFill>
                  <a:srgbClr val="FF0000"/>
                </a:solidFill>
                <a:latin typeface="Andale Mono" panose="020B0509000000000004" pitchFamily="49" charset="0"/>
              </a:rPr>
              <a:t>δ</a:t>
            </a:r>
            <a:endParaRPr lang="en-US" sz="30000" dirty="0">
              <a:solidFill>
                <a:srgbClr val="FF0000"/>
              </a:solidFill>
              <a:latin typeface="Andale Mono" panose="020B0509000000000004" pitchFamily="49" charset="0"/>
            </a:endParaRPr>
          </a:p>
        </p:txBody>
      </p:sp>
    </p:spTree>
    <p:extLst>
      <p:ext uri="{BB962C8B-B14F-4D97-AF65-F5344CB8AC3E}">
        <p14:creationId xmlns:p14="http://schemas.microsoft.com/office/powerpoint/2010/main" val="30502975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BD7416-4D2A-AC49-9881-CEB15F60F30E}"/>
              </a:ext>
            </a:extLst>
          </p:cNvPr>
          <p:cNvSpPr/>
          <p:nvPr/>
        </p:nvSpPr>
        <p:spPr>
          <a:xfrm>
            <a:off x="7393021" y="275662"/>
            <a:ext cx="4798979" cy="14037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t>Το δικαίωμα Εναντίωσης στην επεξεργασία</a:t>
            </a:r>
          </a:p>
        </p:txBody>
      </p:sp>
      <p:sp>
        <p:nvSpPr>
          <p:cNvPr id="3" name="Content Placeholder 2">
            <a:extLst>
              <a:ext uri="{FF2B5EF4-FFF2-40B4-BE49-F238E27FC236}">
                <a16:creationId xmlns:a16="http://schemas.microsoft.com/office/drawing/2014/main" id="{B17B10D5-8AA3-FB46-8928-8442488484A1}"/>
              </a:ext>
            </a:extLst>
          </p:cNvPr>
          <p:cNvSpPr txBox="1">
            <a:spLocks/>
          </p:cNvSpPr>
          <p:nvPr/>
        </p:nvSpPr>
        <p:spPr>
          <a:xfrm>
            <a:off x="330739" y="1854558"/>
            <a:ext cx="11653737" cy="41954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l-GR" dirty="0"/>
          </a:p>
          <a:p>
            <a:r>
              <a:rPr lang="el-GR" dirty="0"/>
              <a:t>Το δικαίωμα</a:t>
            </a:r>
            <a:r>
              <a:rPr lang="en-US" dirty="0"/>
              <a:t> </a:t>
            </a:r>
            <a:r>
              <a:rPr lang="el-GR" dirty="0"/>
              <a:t>Εναντίωσης στην επεξεργασία</a:t>
            </a:r>
          </a:p>
          <a:p>
            <a:pPr lvl="1"/>
            <a:r>
              <a:rPr lang="el-GR" sz="2000" dirty="0"/>
              <a:t>Έχετε το δικαίωμα να αντιταχθείτε στην επεξεργασία των δεδομένων σας υπό συγκεκριμένες προϋποθέσεις, ιδίως όταν πρόκειται για κατάρτιση «προφίλ» ή για σκοπούς απευθείας εμπορικής προώθησης</a:t>
            </a:r>
          </a:p>
        </p:txBody>
      </p:sp>
    </p:spTree>
    <p:extLst>
      <p:ext uri="{BB962C8B-B14F-4D97-AF65-F5344CB8AC3E}">
        <p14:creationId xmlns:p14="http://schemas.microsoft.com/office/powerpoint/2010/main" val="28855532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8071EB-A4A0-6343-B7B2-F66F44717C23}"/>
              </a:ext>
            </a:extLst>
          </p:cNvPr>
          <p:cNvSpPr txBox="1"/>
          <p:nvPr/>
        </p:nvSpPr>
        <p:spPr>
          <a:xfrm>
            <a:off x="3015088" y="837842"/>
            <a:ext cx="6179712" cy="4708981"/>
          </a:xfrm>
          <a:prstGeom prst="rect">
            <a:avLst/>
          </a:prstGeom>
          <a:noFill/>
          <a:ln>
            <a:noFill/>
          </a:ln>
        </p:spPr>
        <p:txBody>
          <a:bodyPr wrap="square" rtlCol="0">
            <a:spAutoFit/>
          </a:bodyPr>
          <a:lstStyle/>
          <a:p>
            <a:pPr algn="ctr"/>
            <a:r>
              <a:rPr lang="el-GR" sz="30000" dirty="0">
                <a:solidFill>
                  <a:srgbClr val="FF0000"/>
                </a:solidFill>
                <a:latin typeface="Andale Mono" panose="020B0509000000000004" pitchFamily="49" charset="0"/>
              </a:rPr>
              <a:t>ε</a:t>
            </a:r>
            <a:endParaRPr lang="en-US" sz="30000" dirty="0">
              <a:solidFill>
                <a:srgbClr val="FF0000"/>
              </a:solidFill>
              <a:latin typeface="Andale Mono" panose="020B0509000000000004" pitchFamily="49" charset="0"/>
            </a:endParaRPr>
          </a:p>
        </p:txBody>
      </p:sp>
    </p:spTree>
    <p:extLst>
      <p:ext uri="{BB962C8B-B14F-4D97-AF65-F5344CB8AC3E}">
        <p14:creationId xmlns:p14="http://schemas.microsoft.com/office/powerpoint/2010/main" val="17550855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BD7416-4D2A-AC49-9881-CEB15F60F30E}"/>
              </a:ext>
            </a:extLst>
          </p:cNvPr>
          <p:cNvSpPr/>
          <p:nvPr/>
        </p:nvSpPr>
        <p:spPr>
          <a:xfrm>
            <a:off x="7393021" y="275662"/>
            <a:ext cx="4798979" cy="14037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t>Το δικαίωμα στη Λήθη</a:t>
            </a:r>
          </a:p>
        </p:txBody>
      </p:sp>
      <p:sp>
        <p:nvSpPr>
          <p:cNvPr id="3" name="Content Placeholder 2">
            <a:extLst>
              <a:ext uri="{FF2B5EF4-FFF2-40B4-BE49-F238E27FC236}">
                <a16:creationId xmlns:a16="http://schemas.microsoft.com/office/drawing/2014/main" id="{B17B10D5-8AA3-FB46-8928-8442488484A1}"/>
              </a:ext>
            </a:extLst>
          </p:cNvPr>
          <p:cNvSpPr txBox="1">
            <a:spLocks/>
          </p:cNvSpPr>
          <p:nvPr/>
        </p:nvSpPr>
        <p:spPr>
          <a:xfrm>
            <a:off x="330739" y="1854558"/>
            <a:ext cx="11653737" cy="45462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l-GR" dirty="0"/>
          </a:p>
          <a:p>
            <a:r>
              <a:rPr lang="el-GR" dirty="0"/>
              <a:t>Το δικαίωμα</a:t>
            </a:r>
            <a:r>
              <a:rPr lang="en-US" dirty="0"/>
              <a:t> </a:t>
            </a:r>
            <a:r>
              <a:rPr lang="el-GR" dirty="0"/>
              <a:t>στη Λήθη</a:t>
            </a:r>
          </a:p>
          <a:p>
            <a:pPr lvl="1"/>
            <a:r>
              <a:rPr lang="el-GR" sz="2000" dirty="0"/>
              <a:t>Όταν δεν επιθυμείτε πλέον την επεξεργασία και διατήρηση προσωπικών σας δεδομένων, έχετε το δικαίωμα να ζητήσετε τη διαγραφή τους, εκτός εάν: </a:t>
            </a:r>
            <a:endParaRPr lang="en-US" sz="2000" dirty="0"/>
          </a:p>
          <a:p>
            <a:pPr lvl="1"/>
            <a:endParaRPr lang="el-GR" sz="2000" dirty="0"/>
          </a:p>
          <a:p>
            <a:pPr lvl="1">
              <a:buFont typeface="Wingdings" charset="2"/>
              <a:buChar char="v"/>
            </a:pPr>
            <a:r>
              <a:rPr lang="el-GR" sz="1800" dirty="0"/>
              <a:t>είναι αναγκαία για την άσκηση του δικαιώματος ελευθερίας της έκφρασης και ενημέρωσης, </a:t>
            </a:r>
          </a:p>
          <a:p>
            <a:pPr lvl="1">
              <a:buFont typeface="Wingdings" charset="2"/>
              <a:buChar char="v"/>
            </a:pPr>
            <a:r>
              <a:rPr lang="el-GR" sz="1800" dirty="0"/>
              <a:t>για τη συμμόρφωση με νομική υποχρέωση, </a:t>
            </a:r>
          </a:p>
          <a:p>
            <a:pPr lvl="1">
              <a:buFont typeface="Wingdings" charset="2"/>
              <a:buChar char="v"/>
            </a:pPr>
            <a:r>
              <a:rPr lang="el-GR" sz="1800" dirty="0"/>
              <a:t>για την εκπλήρωση καθήκοντος που εκτελείται προς το δημόσιο συμφέρον ή κατά την άσκηση δημόσιας εξουσίας που έχει ανατεθεί στον υπεύθυνο επεξεργασίας, </a:t>
            </a:r>
          </a:p>
          <a:p>
            <a:pPr lvl="1">
              <a:buFont typeface="Wingdings" charset="2"/>
              <a:buChar char="v"/>
            </a:pPr>
            <a:r>
              <a:rPr lang="el-GR" sz="1800" dirty="0"/>
              <a:t>για λόγους δημόσιου συμφέροντος στον τομέα της δημόσιας υγείας, </a:t>
            </a:r>
          </a:p>
          <a:p>
            <a:pPr lvl="1">
              <a:buFont typeface="Wingdings" charset="2"/>
              <a:buChar char="v"/>
            </a:pPr>
            <a:r>
              <a:rPr lang="el-GR" sz="1800" dirty="0"/>
              <a:t>για σκοπούς αρχειοθέτησης προς το δημόσιο συμφέρον, </a:t>
            </a:r>
          </a:p>
          <a:p>
            <a:pPr lvl="1">
              <a:buFont typeface="Wingdings" charset="2"/>
              <a:buChar char="v"/>
            </a:pPr>
            <a:r>
              <a:rPr lang="el-GR" sz="1800" dirty="0"/>
              <a:t>για σκοπούς επιστημονικής ή ιστορικής έρευνας ή στατιστικούς σκοπούς, </a:t>
            </a:r>
          </a:p>
          <a:p>
            <a:pPr lvl="1">
              <a:buFont typeface="Wingdings" charset="2"/>
              <a:buChar char="v"/>
            </a:pPr>
            <a:r>
              <a:rPr lang="el-GR" sz="1800" dirty="0"/>
              <a:t>για τη θεμελίωση, άσκηση ή υποστήριξη νομικών αξιώσεων.</a:t>
            </a:r>
          </a:p>
        </p:txBody>
      </p:sp>
    </p:spTree>
    <p:extLst>
      <p:ext uri="{BB962C8B-B14F-4D97-AF65-F5344CB8AC3E}">
        <p14:creationId xmlns:p14="http://schemas.microsoft.com/office/powerpoint/2010/main" val="389936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8071EB-A4A0-6343-B7B2-F66F44717C23}"/>
              </a:ext>
            </a:extLst>
          </p:cNvPr>
          <p:cNvSpPr txBox="1"/>
          <p:nvPr/>
        </p:nvSpPr>
        <p:spPr>
          <a:xfrm>
            <a:off x="3015088" y="837842"/>
            <a:ext cx="6179712" cy="4708981"/>
          </a:xfrm>
          <a:prstGeom prst="rect">
            <a:avLst/>
          </a:prstGeom>
          <a:noFill/>
          <a:ln>
            <a:noFill/>
          </a:ln>
        </p:spPr>
        <p:txBody>
          <a:bodyPr wrap="square" rtlCol="0">
            <a:spAutoFit/>
          </a:bodyPr>
          <a:lstStyle/>
          <a:p>
            <a:pPr algn="ctr"/>
            <a:r>
              <a:rPr lang="el-GR" sz="30000" dirty="0" err="1">
                <a:solidFill>
                  <a:srgbClr val="FF0000"/>
                </a:solidFill>
                <a:latin typeface="Andale Mono" panose="020B0509000000000004" pitchFamily="49" charset="0"/>
              </a:rPr>
              <a:t>στ</a:t>
            </a:r>
            <a:endParaRPr lang="en-US" sz="30000" dirty="0">
              <a:solidFill>
                <a:srgbClr val="FF0000"/>
              </a:solidFill>
              <a:latin typeface="Andale Mono" panose="020B0509000000000004" pitchFamily="49" charset="0"/>
            </a:endParaRPr>
          </a:p>
        </p:txBody>
      </p:sp>
    </p:spTree>
    <p:extLst>
      <p:ext uri="{BB962C8B-B14F-4D97-AF65-F5344CB8AC3E}">
        <p14:creationId xmlns:p14="http://schemas.microsoft.com/office/powerpoint/2010/main" val="1546910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4AA5DB-5538-F742-97C5-544B1358EC26}"/>
              </a:ext>
            </a:extLst>
          </p:cNvPr>
          <p:cNvSpPr txBox="1"/>
          <p:nvPr/>
        </p:nvSpPr>
        <p:spPr>
          <a:xfrm>
            <a:off x="10269070" y="-189593"/>
            <a:ext cx="1922930" cy="3770263"/>
          </a:xfrm>
          <a:prstGeom prst="rect">
            <a:avLst/>
          </a:prstGeom>
          <a:noFill/>
        </p:spPr>
        <p:txBody>
          <a:bodyPr wrap="square" rtlCol="0">
            <a:spAutoFit/>
          </a:bodyPr>
          <a:lstStyle/>
          <a:p>
            <a:pPr algn="ctr"/>
            <a:r>
              <a:rPr lang="en-US" sz="23900" dirty="0">
                <a:solidFill>
                  <a:srgbClr val="FF0000"/>
                </a:solidFill>
              </a:rPr>
              <a:t>!</a:t>
            </a:r>
          </a:p>
        </p:txBody>
      </p:sp>
      <p:sp>
        <p:nvSpPr>
          <p:cNvPr id="3" name="Content Placeholder 2">
            <a:extLst>
              <a:ext uri="{FF2B5EF4-FFF2-40B4-BE49-F238E27FC236}">
                <a16:creationId xmlns:a16="http://schemas.microsoft.com/office/drawing/2014/main" id="{955045A0-6AD9-3F47-88D3-CEDF50EBB4DA}"/>
              </a:ext>
            </a:extLst>
          </p:cNvPr>
          <p:cNvSpPr txBox="1">
            <a:spLocks/>
          </p:cNvSpPr>
          <p:nvPr/>
        </p:nvSpPr>
        <p:spPr>
          <a:xfrm>
            <a:off x="330740" y="1854558"/>
            <a:ext cx="10378292" cy="45462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dirty="0"/>
              <a:t>Για να μπορώ να ανταποκρίνομαι στα αιτήματα του υποκειμένου, ιδίως πληροφόρηση/ πρόσβαση, καταγράφω:</a:t>
            </a:r>
          </a:p>
          <a:p>
            <a:pPr lvl="1"/>
            <a:r>
              <a:rPr lang="el-GR" sz="2000" dirty="0"/>
              <a:t>Διαδικασία (βήματα)</a:t>
            </a:r>
          </a:p>
          <a:p>
            <a:pPr lvl="1"/>
            <a:r>
              <a:rPr lang="el-GR" sz="2000" dirty="0"/>
              <a:t>Διαχειριστές</a:t>
            </a:r>
          </a:p>
          <a:p>
            <a:pPr lvl="1"/>
            <a:r>
              <a:rPr lang="el-GR" sz="2000" dirty="0"/>
              <a:t>Είδη Δεδομένων (αναλυτικά)</a:t>
            </a:r>
          </a:p>
          <a:p>
            <a:pPr lvl="1"/>
            <a:r>
              <a:rPr lang="el-GR" sz="2000" dirty="0"/>
              <a:t>Σκοπούς επεξεργασίας ανά υποκατηγορία δεδομένων</a:t>
            </a:r>
          </a:p>
          <a:p>
            <a:pPr lvl="1"/>
            <a:r>
              <a:rPr lang="el-GR" sz="2000" dirty="0"/>
              <a:t>Νόμιμη βάση στον κύκλο ζωής της επεξεργασίας</a:t>
            </a:r>
          </a:p>
          <a:p>
            <a:pPr lvl="1"/>
            <a:r>
              <a:rPr lang="el-GR" sz="2000" dirty="0"/>
              <a:t>Σημειώματα</a:t>
            </a:r>
          </a:p>
          <a:p>
            <a:pPr lvl="1"/>
            <a:r>
              <a:rPr lang="el-GR" sz="2000" dirty="0"/>
              <a:t>Συγκαταθέσεις</a:t>
            </a:r>
          </a:p>
          <a:p>
            <a:r>
              <a:rPr lang="el-GR" dirty="0"/>
              <a:t>Εάν έχω έννομο συμφέρον</a:t>
            </a:r>
          </a:p>
          <a:p>
            <a:pPr lvl="1"/>
            <a:r>
              <a:rPr lang="el-GR" sz="2000" dirty="0"/>
              <a:t>Κάνω ανάλυση συνεπειών επεξεργασίας (</a:t>
            </a:r>
            <a:r>
              <a:rPr lang="en-US" sz="2000" dirty="0"/>
              <a:t>Data Protection Impact Assessment/ Legal Interest Impact Assessment (DPIA/ LIIA)</a:t>
            </a:r>
            <a:endParaRPr lang="el-GR" sz="2000" dirty="0"/>
          </a:p>
          <a:p>
            <a:pPr lvl="1"/>
            <a:endParaRPr lang="el-GR" sz="2000" dirty="0"/>
          </a:p>
          <a:p>
            <a:pPr lvl="1"/>
            <a:endParaRPr lang="el-GR" sz="2000" dirty="0"/>
          </a:p>
        </p:txBody>
      </p:sp>
    </p:spTree>
    <p:extLst>
      <p:ext uri="{BB962C8B-B14F-4D97-AF65-F5344CB8AC3E}">
        <p14:creationId xmlns:p14="http://schemas.microsoft.com/office/powerpoint/2010/main" val="21056688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8071EB-A4A0-6343-B7B2-F66F44717C23}"/>
              </a:ext>
            </a:extLst>
          </p:cNvPr>
          <p:cNvSpPr txBox="1"/>
          <p:nvPr/>
        </p:nvSpPr>
        <p:spPr>
          <a:xfrm>
            <a:off x="3015088" y="837842"/>
            <a:ext cx="6179712" cy="4708981"/>
          </a:xfrm>
          <a:prstGeom prst="rect">
            <a:avLst/>
          </a:prstGeom>
          <a:noFill/>
          <a:ln>
            <a:noFill/>
          </a:ln>
        </p:spPr>
        <p:txBody>
          <a:bodyPr wrap="square" rtlCol="0">
            <a:spAutoFit/>
          </a:bodyPr>
          <a:lstStyle/>
          <a:p>
            <a:pPr algn="ctr"/>
            <a:r>
              <a:rPr lang="en-US" sz="30000" dirty="0">
                <a:solidFill>
                  <a:srgbClr val="FF0000"/>
                </a:solidFill>
                <a:latin typeface="Andale Mono" panose="020B0509000000000004" pitchFamily="49" charset="0"/>
              </a:rPr>
              <a:t>z</a:t>
            </a:r>
          </a:p>
        </p:txBody>
      </p:sp>
    </p:spTree>
    <p:extLst>
      <p:ext uri="{BB962C8B-B14F-4D97-AF65-F5344CB8AC3E}">
        <p14:creationId xmlns:p14="http://schemas.microsoft.com/office/powerpoint/2010/main" val="22087579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BD7416-4D2A-AC49-9881-CEB15F60F30E}"/>
              </a:ext>
            </a:extLst>
          </p:cNvPr>
          <p:cNvSpPr/>
          <p:nvPr/>
        </p:nvSpPr>
        <p:spPr>
          <a:xfrm>
            <a:off x="7393021" y="275662"/>
            <a:ext cx="4798979" cy="14037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t>Δικαίωμα στη </a:t>
            </a:r>
            <a:r>
              <a:rPr lang="el-GR" sz="2800" dirty="0" err="1"/>
              <a:t>φορητότητα</a:t>
            </a:r>
            <a:r>
              <a:rPr lang="el-GR" sz="2800" dirty="0"/>
              <a:t> των δεδομένων</a:t>
            </a:r>
          </a:p>
        </p:txBody>
      </p:sp>
      <p:sp>
        <p:nvSpPr>
          <p:cNvPr id="3" name="Content Placeholder 2">
            <a:extLst>
              <a:ext uri="{FF2B5EF4-FFF2-40B4-BE49-F238E27FC236}">
                <a16:creationId xmlns:a16="http://schemas.microsoft.com/office/drawing/2014/main" id="{B17B10D5-8AA3-FB46-8928-8442488484A1}"/>
              </a:ext>
            </a:extLst>
          </p:cNvPr>
          <p:cNvSpPr txBox="1">
            <a:spLocks/>
          </p:cNvSpPr>
          <p:nvPr/>
        </p:nvSpPr>
        <p:spPr>
          <a:xfrm>
            <a:off x="330739" y="1854558"/>
            <a:ext cx="11653737" cy="41954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dirty="0"/>
              <a:t>Το δικαίωμα</a:t>
            </a:r>
            <a:r>
              <a:rPr lang="en-US" dirty="0"/>
              <a:t> </a:t>
            </a:r>
            <a:r>
              <a:rPr lang="el-GR" dirty="0"/>
              <a:t>στη </a:t>
            </a:r>
            <a:r>
              <a:rPr lang="el-GR" dirty="0" err="1"/>
              <a:t>Φορητότητα</a:t>
            </a:r>
            <a:r>
              <a:rPr lang="el-GR" dirty="0"/>
              <a:t> των δεδομένων</a:t>
            </a:r>
          </a:p>
          <a:p>
            <a:endParaRPr lang="el-GR" dirty="0"/>
          </a:p>
          <a:p>
            <a:pPr lvl="1"/>
            <a:r>
              <a:rPr lang="el-GR" sz="2000" dirty="0"/>
              <a:t>Δικαιούστε να λάβετε ή να ζητήσετε τη μεταφορά των δεδομένων σας, σε </a:t>
            </a:r>
            <a:r>
              <a:rPr lang="el-GR" sz="2000" dirty="0" err="1"/>
              <a:t>μηχαναγνώσιμη</a:t>
            </a:r>
            <a:r>
              <a:rPr lang="el-GR" sz="2000" dirty="0"/>
              <a:t> μορφή, από έναν υπεύθυνο επεξεργασίας σε άλλον υπό συγκεκριμένες προϋποθέσεις, εφόσον το επιθυμείτε.</a:t>
            </a:r>
          </a:p>
        </p:txBody>
      </p:sp>
    </p:spTree>
    <p:extLst>
      <p:ext uri="{BB962C8B-B14F-4D97-AF65-F5344CB8AC3E}">
        <p14:creationId xmlns:p14="http://schemas.microsoft.com/office/powerpoint/2010/main" val="41593557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7282-6312-4F41-8C6C-79BE509EA54F}"/>
              </a:ext>
            </a:extLst>
          </p:cNvPr>
          <p:cNvSpPr>
            <a:spLocks noGrp="1"/>
          </p:cNvSpPr>
          <p:nvPr>
            <p:ph type="title"/>
          </p:nvPr>
        </p:nvSpPr>
        <p:spPr>
          <a:xfrm>
            <a:off x="838200" y="365125"/>
            <a:ext cx="9656059" cy="1325563"/>
          </a:xfrm>
        </p:spPr>
        <p:txBody>
          <a:bodyPr/>
          <a:lstStyle/>
          <a:p>
            <a:r>
              <a:rPr lang="el-GR" dirty="0"/>
              <a:t>Δικαιώματα και περιορισμοί τους (ΙΙ)</a:t>
            </a:r>
            <a:endParaRPr lang="en-US" dirty="0"/>
          </a:p>
        </p:txBody>
      </p:sp>
      <p:sp>
        <p:nvSpPr>
          <p:cNvPr id="4" name="Shape 125">
            <a:extLst>
              <a:ext uri="{FF2B5EF4-FFF2-40B4-BE49-F238E27FC236}">
                <a16:creationId xmlns:a16="http://schemas.microsoft.com/office/drawing/2014/main" id="{2F63EEC3-3445-7946-8D01-35A43CEBED28}"/>
              </a:ext>
            </a:extLst>
          </p:cNvPr>
          <p:cNvSpPr/>
          <p:nvPr/>
        </p:nvSpPr>
        <p:spPr>
          <a:xfrm>
            <a:off x="10061943" y="-371452"/>
            <a:ext cx="1292021" cy="279871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5200"/>
            </a:lvl1pPr>
          </a:lstStyle>
          <a:p>
            <a:r>
              <a:rPr lang="el-GR" sz="17718" dirty="0">
                <a:solidFill>
                  <a:srgbClr val="FF0000"/>
                </a:solidFill>
              </a:rPr>
              <a:t>θ</a:t>
            </a:r>
            <a:endParaRPr sz="17718" dirty="0">
              <a:solidFill>
                <a:srgbClr val="FF0000"/>
              </a:solidFill>
            </a:endParaRPr>
          </a:p>
        </p:txBody>
      </p:sp>
      <p:sp>
        <p:nvSpPr>
          <p:cNvPr id="13" name="Content Placeholder 2">
            <a:extLst>
              <a:ext uri="{FF2B5EF4-FFF2-40B4-BE49-F238E27FC236}">
                <a16:creationId xmlns:a16="http://schemas.microsoft.com/office/drawing/2014/main" id="{381E203C-1E82-D947-85F6-82E3BF76B70E}"/>
              </a:ext>
            </a:extLst>
          </p:cNvPr>
          <p:cNvSpPr txBox="1">
            <a:spLocks/>
          </p:cNvSpPr>
          <p:nvPr/>
        </p:nvSpPr>
        <p:spPr>
          <a:xfrm>
            <a:off x="677334" y="1964267"/>
            <a:ext cx="10887894" cy="4308915"/>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dirty="0"/>
              <a:t>Αρ.14 (5)β {Παροχή Πληροφοριών στο Υποκείμενο}:</a:t>
            </a:r>
          </a:p>
          <a:p>
            <a:pPr marL="0" indent="0" algn="just">
              <a:buNone/>
            </a:pPr>
            <a:r>
              <a:rPr lang="el-GR" dirty="0"/>
              <a:t>Οι παράγραφοι 1-4 δεν εφαρμόζονται εάν και εφόσον: </a:t>
            </a:r>
            <a:r>
              <a:rPr lang="el" dirty="0"/>
              <a:t>η παροχή τέτοιων πληροφοριών αποδεικνύεται </a:t>
            </a:r>
            <a:r>
              <a:rPr lang="el" dirty="0">
                <a:highlight>
                  <a:srgbClr val="FFFF00"/>
                </a:highlight>
              </a:rPr>
              <a:t>αδύνατη</a:t>
            </a:r>
            <a:r>
              <a:rPr lang="el" dirty="0"/>
              <a:t> ή θα </a:t>
            </a:r>
            <a:r>
              <a:rPr lang="el" dirty="0">
                <a:highlight>
                  <a:srgbClr val="FFFF00"/>
                </a:highlight>
              </a:rPr>
              <a:t>συνεπαγόταν δυσανάλογη προσπάθεια</a:t>
            </a:r>
            <a:r>
              <a:rPr lang="el" dirty="0"/>
              <a:t>, ιδίως όσον αφορά επεξεργασία για σκοπούς αρχειοθέτησης προς το δημόσιο συμφέρον, για σκοπούς επιστημονικής ή ιστορικής έρευνας ή στατιστικούς σκοπούς, υπό τους όρους και τις εγγυήσεις που αναφέρονται στο άρθρο 89 παράγραφος 1 ή εφόσον η υποχρέωση που αναφέρεται στην παράγραφο 1 του παρόντος άρθρου είναι πιθανόν να καταστήσει αδύνατη ή να βλάψει σε μεγάλο βαθμό την επίτευξη των σκοπών της εν λόγω επεξεργασίας. Στις περιπτώσεις αυτές, ο υπεύθυνος επεξεργασίας λαμβάνει τα κατάλληλα μέτρα για την προστασία των δικαιωμάτων και ελευθεριών και των έννομων συμφερόντων του υποκειμένου των δεδομένων, μεταξύ άλλων καθιστώντας τις πληροφορίες διαθέσιμες στο κοινό,</a:t>
            </a:r>
            <a:endParaRPr lang="el-GR" dirty="0"/>
          </a:p>
        </p:txBody>
      </p:sp>
    </p:spTree>
    <p:extLst>
      <p:ext uri="{BB962C8B-B14F-4D97-AF65-F5344CB8AC3E}">
        <p14:creationId xmlns:p14="http://schemas.microsoft.com/office/powerpoint/2010/main" val="1473969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7282-6312-4F41-8C6C-79BE509EA54F}"/>
              </a:ext>
            </a:extLst>
          </p:cNvPr>
          <p:cNvSpPr>
            <a:spLocks noGrp="1"/>
          </p:cNvSpPr>
          <p:nvPr>
            <p:ph type="title"/>
          </p:nvPr>
        </p:nvSpPr>
        <p:spPr/>
        <p:txBody>
          <a:bodyPr/>
          <a:lstStyle/>
          <a:p>
            <a:r>
              <a:rPr lang="el-GR" dirty="0"/>
              <a:t>Η εξαίρεση της επιστημονικής έρευνας (Ι) </a:t>
            </a:r>
            <a:br>
              <a:rPr lang="el-GR" dirty="0"/>
            </a:br>
            <a:endParaRPr lang="en-US" dirty="0"/>
          </a:p>
        </p:txBody>
      </p:sp>
      <p:sp>
        <p:nvSpPr>
          <p:cNvPr id="3" name="Content Placeholder 2">
            <a:extLst>
              <a:ext uri="{FF2B5EF4-FFF2-40B4-BE49-F238E27FC236}">
                <a16:creationId xmlns:a16="http://schemas.microsoft.com/office/drawing/2014/main" id="{0A6D179D-6451-3441-AB84-3B586D985035}"/>
              </a:ext>
            </a:extLst>
          </p:cNvPr>
          <p:cNvSpPr>
            <a:spLocks noGrp="1"/>
          </p:cNvSpPr>
          <p:nvPr>
            <p:ph idx="1"/>
          </p:nvPr>
        </p:nvSpPr>
        <p:spPr>
          <a:xfrm>
            <a:off x="838200" y="2926291"/>
            <a:ext cx="10515600" cy="2560109"/>
          </a:xfrm>
        </p:spPr>
        <p:txBody>
          <a:bodyPr>
            <a:normAutofit/>
          </a:bodyPr>
          <a:lstStyle/>
          <a:p>
            <a:r>
              <a:rPr lang="el-GR" dirty="0"/>
              <a:t>(</a:t>
            </a:r>
            <a:r>
              <a:rPr lang="el-GR" dirty="0" err="1"/>
              <a:t>αρ</a:t>
            </a:r>
            <a:r>
              <a:rPr lang="el-GR" dirty="0"/>
              <a:t>. 89 (1, 2, 4) ΓΚΠΔ)</a:t>
            </a:r>
            <a:endParaRPr lang="el" b="1" dirty="0"/>
          </a:p>
          <a:p>
            <a:r>
              <a:rPr lang="el" dirty="0"/>
              <a:t>Διασφαλίσεις και παρεκκλίσεις σχετικά με την επεξεργασία για σκοπούς αρχειοθέτησης προς το δημόσιο συμφέρον ή σκοπούς επιστημονικής ή ιστορικής έρευνας ή στατιστικούς σκοπούς</a:t>
            </a:r>
            <a:br>
              <a:rPr lang="el" dirty="0"/>
            </a:br>
            <a:endParaRPr lang="el" dirty="0"/>
          </a:p>
        </p:txBody>
      </p:sp>
      <p:sp>
        <p:nvSpPr>
          <p:cNvPr id="4" name="Shape 125">
            <a:extLst>
              <a:ext uri="{FF2B5EF4-FFF2-40B4-BE49-F238E27FC236}">
                <a16:creationId xmlns:a16="http://schemas.microsoft.com/office/drawing/2014/main" id="{2F63EEC3-3445-7946-8D01-35A43CEBED28}"/>
              </a:ext>
            </a:extLst>
          </p:cNvPr>
          <p:cNvSpPr/>
          <p:nvPr/>
        </p:nvSpPr>
        <p:spPr>
          <a:xfrm>
            <a:off x="10494259" y="-371452"/>
            <a:ext cx="1086837" cy="279871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5200"/>
            </a:lvl1pPr>
          </a:lstStyle>
          <a:p>
            <a:r>
              <a:rPr lang="el-GR" sz="17718" dirty="0">
                <a:solidFill>
                  <a:srgbClr val="FF0000"/>
                </a:solidFill>
              </a:rPr>
              <a:t>γ</a:t>
            </a:r>
            <a:endParaRPr sz="17718" dirty="0">
              <a:solidFill>
                <a:srgbClr val="FF0000"/>
              </a:solidFill>
            </a:endParaRPr>
          </a:p>
        </p:txBody>
      </p:sp>
    </p:spTree>
    <p:extLst>
      <p:ext uri="{BB962C8B-B14F-4D97-AF65-F5344CB8AC3E}">
        <p14:creationId xmlns:p14="http://schemas.microsoft.com/office/powerpoint/2010/main" val="12978165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7282-6312-4F41-8C6C-79BE509EA54F}"/>
              </a:ext>
            </a:extLst>
          </p:cNvPr>
          <p:cNvSpPr>
            <a:spLocks noGrp="1"/>
          </p:cNvSpPr>
          <p:nvPr>
            <p:ph type="title"/>
          </p:nvPr>
        </p:nvSpPr>
        <p:spPr>
          <a:xfrm>
            <a:off x="838200" y="365125"/>
            <a:ext cx="9656059" cy="1325563"/>
          </a:xfrm>
        </p:spPr>
        <p:txBody>
          <a:bodyPr/>
          <a:lstStyle/>
          <a:p>
            <a:r>
              <a:rPr lang="el-GR" dirty="0"/>
              <a:t>Δικαιώματα και περιορισμοί τους (ΙΙΙ)</a:t>
            </a:r>
            <a:endParaRPr lang="en-US" dirty="0"/>
          </a:p>
        </p:txBody>
      </p:sp>
      <p:sp>
        <p:nvSpPr>
          <p:cNvPr id="4" name="Shape 125">
            <a:extLst>
              <a:ext uri="{FF2B5EF4-FFF2-40B4-BE49-F238E27FC236}">
                <a16:creationId xmlns:a16="http://schemas.microsoft.com/office/drawing/2014/main" id="{2F63EEC3-3445-7946-8D01-35A43CEBED28}"/>
              </a:ext>
            </a:extLst>
          </p:cNvPr>
          <p:cNvSpPr/>
          <p:nvPr/>
        </p:nvSpPr>
        <p:spPr>
          <a:xfrm>
            <a:off x="10061943" y="-371452"/>
            <a:ext cx="1292021" cy="279871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5200"/>
            </a:lvl1pPr>
          </a:lstStyle>
          <a:p>
            <a:r>
              <a:rPr lang="el-GR" sz="17718" dirty="0">
                <a:solidFill>
                  <a:srgbClr val="FF0000"/>
                </a:solidFill>
              </a:rPr>
              <a:t>θ</a:t>
            </a:r>
            <a:endParaRPr sz="17718" dirty="0">
              <a:solidFill>
                <a:srgbClr val="FF0000"/>
              </a:solidFill>
            </a:endParaRPr>
          </a:p>
        </p:txBody>
      </p:sp>
      <p:sp>
        <p:nvSpPr>
          <p:cNvPr id="13" name="Content Placeholder 2">
            <a:extLst>
              <a:ext uri="{FF2B5EF4-FFF2-40B4-BE49-F238E27FC236}">
                <a16:creationId xmlns:a16="http://schemas.microsoft.com/office/drawing/2014/main" id="{381E203C-1E82-D947-85F6-82E3BF76B70E}"/>
              </a:ext>
            </a:extLst>
          </p:cNvPr>
          <p:cNvSpPr txBox="1">
            <a:spLocks/>
          </p:cNvSpPr>
          <p:nvPr/>
        </p:nvSpPr>
        <p:spPr>
          <a:xfrm>
            <a:off x="677334" y="1964267"/>
            <a:ext cx="10887894" cy="43089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dirty="0"/>
              <a:t>Αρ.17(3)δ:</a:t>
            </a:r>
          </a:p>
          <a:p>
            <a:pPr marL="0" indent="0" algn="just">
              <a:buNone/>
            </a:pPr>
            <a:r>
              <a:rPr lang="el" dirty="0"/>
              <a:t>Οι παράγραφοι 1 και 2 δεν εφαρμόζονται στον βαθμό που η επεξεργασία είναι απαραίτητη: </a:t>
            </a:r>
            <a:endParaRPr lang="el-GR" dirty="0"/>
          </a:p>
        </p:txBody>
      </p:sp>
      <p:graphicFrame>
        <p:nvGraphicFramePr>
          <p:cNvPr id="6" name="Table 5">
            <a:extLst>
              <a:ext uri="{FF2B5EF4-FFF2-40B4-BE49-F238E27FC236}">
                <a16:creationId xmlns:a16="http://schemas.microsoft.com/office/drawing/2014/main" id="{AA006BB7-8116-FF4C-9598-D68F8800F851}"/>
              </a:ext>
            </a:extLst>
          </p:cNvPr>
          <p:cNvGraphicFramePr>
            <a:graphicFrameLocks noGrp="1"/>
          </p:cNvGraphicFramePr>
          <p:nvPr>
            <p:extLst>
              <p:ext uri="{D42A27DB-BD31-4B8C-83A1-F6EECF244321}">
                <p14:modId xmlns:p14="http://schemas.microsoft.com/office/powerpoint/2010/main" val="1630104715"/>
              </p:ext>
            </p:extLst>
          </p:nvPr>
        </p:nvGraphicFramePr>
        <p:xfrm>
          <a:off x="838200" y="3477767"/>
          <a:ext cx="10515600" cy="1097280"/>
        </p:xfrm>
        <a:graphic>
          <a:graphicData uri="http://schemas.openxmlformats.org/drawingml/2006/table">
            <a:tbl>
              <a:tblPr/>
              <a:tblGrid>
                <a:gridCol w="10515600">
                  <a:extLst>
                    <a:ext uri="{9D8B030D-6E8A-4147-A177-3AD203B41FA5}">
                      <a16:colId xmlns:a16="http://schemas.microsoft.com/office/drawing/2014/main" val="2279602054"/>
                    </a:ext>
                  </a:extLst>
                </a:gridCol>
              </a:tblGrid>
              <a:tr h="0">
                <a:tc>
                  <a:txBody>
                    <a:bodyPr/>
                    <a:lstStyle/>
                    <a:p>
                      <a:pPr algn="just"/>
                      <a:r>
                        <a:rPr lang="el" dirty="0">
                          <a:effectLst/>
                          <a:latin typeface="inherit"/>
                        </a:rPr>
                        <a:t>για σκοπούς αρχειοθέτησης προς το δημόσιο συμφέρον, για σκοπούς επιστημονικής ή ιστορικής έρευνας ή για στατιστικούς σκοπούς σύμφωνα με το άρθρο 89 παράγραφος 1, εφόσον το δικαίωμα που αναφέρεται στην παράγραφο 1 είναι πιθανόν να καταστήσει </a:t>
                      </a:r>
                      <a:r>
                        <a:rPr lang="el" dirty="0">
                          <a:effectLst/>
                          <a:highlight>
                            <a:srgbClr val="FFFF00"/>
                          </a:highlight>
                          <a:latin typeface="inherit"/>
                        </a:rPr>
                        <a:t>αδύνατη ή να εμποδίσει σε μεγάλο βαθμό την επίτευξη σκοπών της εν λόγω επεξεργασίας, ή</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2806808181"/>
                  </a:ext>
                </a:extLst>
              </a:tr>
            </a:tbl>
          </a:graphicData>
        </a:graphic>
      </p:graphicFrame>
      <p:sp>
        <p:nvSpPr>
          <p:cNvPr id="7" name="Rectangle 1">
            <a:extLst>
              <a:ext uri="{FF2B5EF4-FFF2-40B4-BE49-F238E27FC236}">
                <a16:creationId xmlns:a16="http://schemas.microsoft.com/office/drawing/2014/main" id="{9566B2AD-B8DD-6A48-AC33-D7F4A3D936B4}"/>
              </a:ext>
            </a:extLst>
          </p:cNvPr>
          <p:cNvSpPr>
            <a:spLocks noChangeArrowheads="1"/>
          </p:cNvSpPr>
          <p:nvPr/>
        </p:nvSpPr>
        <p:spPr bwMode="auto">
          <a:xfrm>
            <a:off x="838200" y="347792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21009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7282-6312-4F41-8C6C-79BE509EA54F}"/>
              </a:ext>
            </a:extLst>
          </p:cNvPr>
          <p:cNvSpPr>
            <a:spLocks noGrp="1"/>
          </p:cNvSpPr>
          <p:nvPr>
            <p:ph type="title"/>
          </p:nvPr>
        </p:nvSpPr>
        <p:spPr>
          <a:xfrm>
            <a:off x="838200" y="365125"/>
            <a:ext cx="9656059" cy="1325563"/>
          </a:xfrm>
        </p:spPr>
        <p:txBody>
          <a:bodyPr/>
          <a:lstStyle/>
          <a:p>
            <a:r>
              <a:rPr lang="el-GR" dirty="0"/>
              <a:t>Δικαιώματα και περιορισμοί τους (Ι</a:t>
            </a:r>
            <a:r>
              <a:rPr lang="en-US" dirty="0"/>
              <a:t>V</a:t>
            </a:r>
            <a:r>
              <a:rPr lang="el-GR" dirty="0"/>
              <a:t>)</a:t>
            </a:r>
            <a:endParaRPr lang="en-US" dirty="0"/>
          </a:p>
        </p:txBody>
      </p:sp>
      <p:sp>
        <p:nvSpPr>
          <p:cNvPr id="4" name="Shape 125">
            <a:extLst>
              <a:ext uri="{FF2B5EF4-FFF2-40B4-BE49-F238E27FC236}">
                <a16:creationId xmlns:a16="http://schemas.microsoft.com/office/drawing/2014/main" id="{2F63EEC3-3445-7946-8D01-35A43CEBED28}"/>
              </a:ext>
            </a:extLst>
          </p:cNvPr>
          <p:cNvSpPr/>
          <p:nvPr/>
        </p:nvSpPr>
        <p:spPr>
          <a:xfrm>
            <a:off x="10061943" y="-371452"/>
            <a:ext cx="1292021" cy="279871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5200"/>
            </a:lvl1pPr>
          </a:lstStyle>
          <a:p>
            <a:r>
              <a:rPr lang="el-GR" sz="17718" dirty="0">
                <a:solidFill>
                  <a:srgbClr val="FF0000"/>
                </a:solidFill>
              </a:rPr>
              <a:t>θ</a:t>
            </a:r>
            <a:endParaRPr sz="17718" dirty="0">
              <a:solidFill>
                <a:srgbClr val="FF0000"/>
              </a:solidFill>
            </a:endParaRPr>
          </a:p>
        </p:txBody>
      </p:sp>
      <p:sp>
        <p:nvSpPr>
          <p:cNvPr id="13" name="Content Placeholder 2">
            <a:extLst>
              <a:ext uri="{FF2B5EF4-FFF2-40B4-BE49-F238E27FC236}">
                <a16:creationId xmlns:a16="http://schemas.microsoft.com/office/drawing/2014/main" id="{381E203C-1E82-D947-85F6-82E3BF76B70E}"/>
              </a:ext>
            </a:extLst>
          </p:cNvPr>
          <p:cNvSpPr txBox="1">
            <a:spLocks/>
          </p:cNvSpPr>
          <p:nvPr/>
        </p:nvSpPr>
        <p:spPr>
          <a:xfrm>
            <a:off x="677334" y="1964267"/>
            <a:ext cx="10887894" cy="43089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dirty="0" err="1"/>
              <a:t>Αρ</a:t>
            </a:r>
            <a:r>
              <a:rPr lang="el-GR" dirty="0"/>
              <a:t>.</a:t>
            </a:r>
            <a:r>
              <a:rPr lang="en-US" dirty="0"/>
              <a:t>21(6)</a:t>
            </a:r>
            <a:r>
              <a:rPr lang="el-GR" dirty="0"/>
              <a:t>:</a:t>
            </a:r>
          </a:p>
          <a:p>
            <a:pPr marL="0" indent="0">
              <a:buNone/>
            </a:pPr>
            <a:r>
              <a:rPr lang="el" dirty="0"/>
              <a:t>Όταν δεδομένα προσωπικού χαρακτήρα υφίστανται επεξεργασία για σκοπούς επιστημονικής ή ιστορικής έρευνας ή για στατιστικούς σκοπούς κατά το άρθρο 89 παράγραφος 1, το υποκείμενο των δεδομένων δικαιούται να αντιταχθεί, για λόγους που σχετίζονται με την ιδιαίτερη κατάστασή του, στην επεξεργασία των δεδομένων προσωπικού χαρακτήρα που το αφορούν, </a:t>
            </a:r>
            <a:r>
              <a:rPr lang="el" dirty="0">
                <a:highlight>
                  <a:srgbClr val="FFFF00"/>
                </a:highlight>
              </a:rPr>
              <a:t>εκτός εάν η επεξεργασία είναι απαραίτητη για την εκτέλεση καθήκοντος που ασκείται για λόγους δημόσιου συμφέροντος.</a:t>
            </a:r>
            <a:br>
              <a:rPr lang="el" dirty="0">
                <a:highlight>
                  <a:srgbClr val="FFFF00"/>
                </a:highlight>
              </a:rPr>
            </a:br>
            <a:endParaRPr lang="el" dirty="0">
              <a:highlight>
                <a:srgbClr val="FFFF00"/>
              </a:highlight>
            </a:endParaRPr>
          </a:p>
        </p:txBody>
      </p:sp>
      <p:sp>
        <p:nvSpPr>
          <p:cNvPr id="7" name="Rectangle 1">
            <a:extLst>
              <a:ext uri="{FF2B5EF4-FFF2-40B4-BE49-F238E27FC236}">
                <a16:creationId xmlns:a16="http://schemas.microsoft.com/office/drawing/2014/main" id="{9566B2AD-B8DD-6A48-AC33-D7F4A3D936B4}"/>
              </a:ext>
            </a:extLst>
          </p:cNvPr>
          <p:cNvSpPr>
            <a:spLocks noChangeArrowheads="1"/>
          </p:cNvSpPr>
          <p:nvPr/>
        </p:nvSpPr>
        <p:spPr bwMode="auto">
          <a:xfrm>
            <a:off x="838200" y="347792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242196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nvSpPr>
        <p:spPr>
          <a:xfrm>
            <a:off x="4804660" y="2029642"/>
            <a:ext cx="2439771" cy="279871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5200"/>
            </a:lvl1pPr>
          </a:lstStyle>
          <a:p>
            <a:r>
              <a:rPr lang="el-GR" sz="17718" dirty="0"/>
              <a:t>Β&gt;</a:t>
            </a:r>
            <a:endParaRPr sz="17718" dirty="0"/>
          </a:p>
        </p:txBody>
      </p:sp>
      <p:sp>
        <p:nvSpPr>
          <p:cNvPr id="126" name="Shape 126"/>
          <p:cNvSpPr/>
          <p:nvPr/>
        </p:nvSpPr>
        <p:spPr>
          <a:xfrm>
            <a:off x="880533" y="5473344"/>
            <a:ext cx="2359055" cy="687689"/>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lgn="l"/>
          </a:lstStyle>
          <a:p>
            <a:r>
              <a:rPr lang="el-GR" sz="2000" dirty="0"/>
              <a:t>Συμμετοχή σε Ευρωπαϊκά Έργα</a:t>
            </a:r>
            <a:endParaRPr sz="2000" dirty="0"/>
          </a:p>
        </p:txBody>
      </p:sp>
    </p:spTree>
    <p:extLst>
      <p:ext uri="{BB962C8B-B14F-4D97-AF65-F5344CB8AC3E}">
        <p14:creationId xmlns:p14="http://schemas.microsoft.com/office/powerpoint/2010/main" val="156630552"/>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7282-6312-4F41-8C6C-79BE509EA54F}"/>
              </a:ext>
            </a:extLst>
          </p:cNvPr>
          <p:cNvSpPr>
            <a:spLocks noGrp="1"/>
          </p:cNvSpPr>
          <p:nvPr>
            <p:ph type="title"/>
          </p:nvPr>
        </p:nvSpPr>
        <p:spPr>
          <a:xfrm>
            <a:off x="838200" y="365125"/>
            <a:ext cx="9656059" cy="1325563"/>
          </a:xfrm>
        </p:spPr>
        <p:txBody>
          <a:bodyPr/>
          <a:lstStyle/>
          <a:p>
            <a:r>
              <a:rPr lang="el-GR" dirty="0"/>
              <a:t>Ο ρόλος του </a:t>
            </a:r>
            <a:r>
              <a:rPr lang="en-US" dirty="0"/>
              <a:t>DPO</a:t>
            </a:r>
          </a:p>
        </p:txBody>
      </p:sp>
      <p:sp>
        <p:nvSpPr>
          <p:cNvPr id="4" name="Shape 125">
            <a:extLst>
              <a:ext uri="{FF2B5EF4-FFF2-40B4-BE49-F238E27FC236}">
                <a16:creationId xmlns:a16="http://schemas.microsoft.com/office/drawing/2014/main" id="{2F63EEC3-3445-7946-8D01-35A43CEBED28}"/>
              </a:ext>
            </a:extLst>
          </p:cNvPr>
          <p:cNvSpPr/>
          <p:nvPr/>
        </p:nvSpPr>
        <p:spPr>
          <a:xfrm>
            <a:off x="10061943" y="-371452"/>
            <a:ext cx="1360950" cy="279871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5200"/>
            </a:lvl1pPr>
          </a:lstStyle>
          <a:p>
            <a:r>
              <a:rPr lang="el-GR" sz="17718" dirty="0">
                <a:solidFill>
                  <a:srgbClr val="FF0000"/>
                </a:solidFill>
              </a:rPr>
              <a:t>α</a:t>
            </a:r>
            <a:endParaRPr sz="17718" dirty="0">
              <a:solidFill>
                <a:srgbClr val="FF0000"/>
              </a:solidFill>
            </a:endParaRPr>
          </a:p>
        </p:txBody>
      </p:sp>
      <p:sp>
        <p:nvSpPr>
          <p:cNvPr id="5" name="Shape 213">
            <a:extLst>
              <a:ext uri="{FF2B5EF4-FFF2-40B4-BE49-F238E27FC236}">
                <a16:creationId xmlns:a16="http://schemas.microsoft.com/office/drawing/2014/main" id="{827C4A08-AB9D-FF49-8D1C-EC650444DFA5}"/>
              </a:ext>
            </a:extLst>
          </p:cNvPr>
          <p:cNvSpPr/>
          <p:nvPr/>
        </p:nvSpPr>
        <p:spPr>
          <a:xfrm>
            <a:off x="1001639" y="1829129"/>
            <a:ext cx="9656059" cy="400936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marL="208352" indent="-208352" defTabSz="321457">
              <a:lnSpc>
                <a:spcPts val="3937"/>
              </a:lnSpc>
              <a:buSzPct val="75000"/>
              <a:buChar char="*"/>
              <a:defRPr sz="2400" b="1" u="sng">
                <a:latin typeface="Arial"/>
                <a:ea typeface="Arial"/>
                <a:cs typeface="Arial"/>
                <a:sym typeface="Arial"/>
              </a:defRPr>
            </a:pPr>
            <a:r>
              <a:rPr sz="1687" dirty="0">
                <a:solidFill>
                  <a:srgbClr val="FF0000"/>
                </a:solidFill>
              </a:rPr>
              <a:t>Υπεύθυνος Προσωπικών Δεδομένων (data protection officer)</a:t>
            </a:r>
          </a:p>
          <a:p>
            <a:pPr marL="520880" lvl="1" indent="-208352" defTabSz="321457">
              <a:lnSpc>
                <a:spcPts val="3937"/>
              </a:lnSpc>
              <a:buSzPct val="75000"/>
              <a:buChar char="*"/>
              <a:defRPr sz="2400">
                <a:latin typeface="Arial"/>
                <a:ea typeface="Arial"/>
                <a:cs typeface="Arial"/>
                <a:sym typeface="Arial"/>
              </a:defRPr>
            </a:pPr>
            <a:r>
              <a:rPr sz="1687" dirty="0"/>
              <a:t>Κατανόηση του ρόλου (συντονισμός - όχι ευθύνη)</a:t>
            </a:r>
          </a:p>
          <a:p>
            <a:pPr marL="520880" lvl="1" indent="-208352" defTabSz="321457">
              <a:lnSpc>
                <a:spcPts val="3937"/>
              </a:lnSpc>
              <a:buSzPct val="75000"/>
              <a:buChar char="*"/>
              <a:defRPr sz="2400">
                <a:latin typeface="Arial"/>
                <a:ea typeface="Arial"/>
                <a:cs typeface="Arial"/>
                <a:sym typeface="Arial"/>
              </a:defRPr>
            </a:pPr>
            <a:r>
              <a:rPr sz="1687" dirty="0"/>
              <a:t>Κατανόηση της σχέσης με υπάρχουσες οργανωτικές δομές και ρόλους (π.χ. Υπηρεσία Εσωτερικού Ελέγχου - Υπεύθυνοι διαδικασιών)</a:t>
            </a:r>
          </a:p>
          <a:p>
            <a:pPr marL="520880" lvl="1" indent="-208352" defTabSz="321457">
              <a:lnSpc>
                <a:spcPts val="3937"/>
              </a:lnSpc>
              <a:buSzPct val="75000"/>
              <a:buChar char="*"/>
              <a:defRPr sz="2400">
                <a:latin typeface="Arial"/>
                <a:ea typeface="Arial"/>
                <a:cs typeface="Arial"/>
                <a:sym typeface="Arial"/>
              </a:defRPr>
            </a:pPr>
            <a:r>
              <a:rPr sz="1687" dirty="0"/>
              <a:t>ζητήματα σε σχέση με το πρόσωπο:</a:t>
            </a:r>
          </a:p>
          <a:p>
            <a:pPr marL="833408" lvl="2" indent="-208352" defTabSz="321457">
              <a:lnSpc>
                <a:spcPts val="3937"/>
              </a:lnSpc>
              <a:buSzPct val="75000"/>
              <a:buChar char="*"/>
              <a:defRPr sz="2400">
                <a:latin typeface="Arial"/>
                <a:ea typeface="Arial"/>
                <a:cs typeface="Arial"/>
                <a:sym typeface="Arial"/>
              </a:defRPr>
            </a:pPr>
            <a:r>
              <a:rPr sz="1687" dirty="0"/>
              <a:t>Ανάγκη Εμπειρίας και κατανόησης του οργανισμού</a:t>
            </a:r>
          </a:p>
          <a:p>
            <a:pPr marL="833408" lvl="2" indent="-208352" defTabSz="321457">
              <a:lnSpc>
                <a:spcPts val="3937"/>
              </a:lnSpc>
              <a:buSzPct val="75000"/>
              <a:buChar char="*"/>
              <a:defRPr sz="2400">
                <a:latin typeface="Arial"/>
                <a:ea typeface="Arial"/>
                <a:cs typeface="Arial"/>
                <a:sym typeface="Arial"/>
              </a:defRPr>
            </a:pPr>
            <a:r>
              <a:rPr sz="1687" dirty="0"/>
              <a:t>Πρόβλημα στη σύγκρουση συμφερόντων (να μην είναι “ιδιοκτήτης” διαδικασιών που σχετίζονται με την επεξεργασία δεδομένων προσωπικού χαρακτήρα)</a:t>
            </a:r>
            <a:endParaRPr sz="844" dirty="0">
              <a:latin typeface="Times"/>
              <a:ea typeface="Times"/>
              <a:cs typeface="Times"/>
              <a:sym typeface="Times"/>
            </a:endParaRPr>
          </a:p>
        </p:txBody>
      </p:sp>
    </p:spTree>
    <p:extLst>
      <p:ext uri="{BB962C8B-B14F-4D97-AF65-F5344CB8AC3E}">
        <p14:creationId xmlns:p14="http://schemas.microsoft.com/office/powerpoint/2010/main" val="16542478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Ισοσκελές τρίγωνο 4">
            <a:extLst>
              <a:ext uri="{FF2B5EF4-FFF2-40B4-BE49-F238E27FC236}">
                <a16:creationId xmlns:a16="http://schemas.microsoft.com/office/drawing/2014/main" id="{996B7F4B-4CAF-D743-A619-D0856ECBE6A0}"/>
              </a:ext>
            </a:extLst>
          </p:cNvPr>
          <p:cNvSpPr/>
          <p:nvPr/>
        </p:nvSpPr>
        <p:spPr>
          <a:xfrm>
            <a:off x="3717650" y="2340206"/>
            <a:ext cx="4464496" cy="2887578"/>
          </a:xfrm>
          <a:prstGeom prst="triangle">
            <a:avLst>
              <a:gd name="adj" fmla="val 49762"/>
            </a:avLst>
          </a:prstGeom>
          <a:ln w="76200">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3" name="TextBox 2">
            <a:extLst>
              <a:ext uri="{FF2B5EF4-FFF2-40B4-BE49-F238E27FC236}">
                <a16:creationId xmlns:a16="http://schemas.microsoft.com/office/drawing/2014/main" id="{70361F35-8AD1-4249-8093-A02205E07212}"/>
              </a:ext>
            </a:extLst>
          </p:cNvPr>
          <p:cNvSpPr txBox="1"/>
          <p:nvPr/>
        </p:nvSpPr>
        <p:spPr>
          <a:xfrm>
            <a:off x="4990341" y="1352005"/>
            <a:ext cx="1919115" cy="923330"/>
          </a:xfrm>
          <a:prstGeom prst="rect">
            <a:avLst/>
          </a:prstGeom>
          <a:noFill/>
        </p:spPr>
        <p:txBody>
          <a:bodyPr wrap="none" rtlCol="0">
            <a:spAutoFit/>
          </a:bodyPr>
          <a:lstStyle/>
          <a:p>
            <a:pPr algn="ctr"/>
            <a:r>
              <a:rPr lang="en-US" b="1" dirty="0">
                <a:latin typeface="Roboto" panose="02000000000000000000" pitchFamily="2" charset="0"/>
                <a:ea typeface="Roboto" panose="02000000000000000000" pitchFamily="2" charset="0"/>
              </a:rPr>
              <a:t>ΔΙΟΙΚΗΣΗ</a:t>
            </a:r>
          </a:p>
          <a:p>
            <a:pPr algn="ctr"/>
            <a:r>
              <a:rPr lang="en-US" dirty="0">
                <a:latin typeface="Roboto" panose="02000000000000000000" pitchFamily="2" charset="0"/>
                <a:ea typeface="Roboto" panose="02000000000000000000" pitchFamily="2" charset="0"/>
              </a:rPr>
              <a:t>(Δ.Σ./ </a:t>
            </a:r>
            <a:r>
              <a:rPr lang="el-GR" dirty="0">
                <a:latin typeface="Roboto" panose="02000000000000000000" pitchFamily="2" charset="0"/>
                <a:ea typeface="Roboto" panose="02000000000000000000" pitchFamily="2" charset="0"/>
              </a:rPr>
              <a:t>Πρόεδρος)</a:t>
            </a:r>
          </a:p>
          <a:p>
            <a:pPr algn="ctr"/>
            <a:r>
              <a:rPr lang="el-GR" dirty="0">
                <a:latin typeface="Roboto" panose="02000000000000000000" pitchFamily="2" charset="0"/>
                <a:ea typeface="Roboto" panose="02000000000000000000" pitchFamily="2" charset="0"/>
              </a:rPr>
              <a:t>Αποφασίζουν</a:t>
            </a:r>
          </a:p>
        </p:txBody>
      </p:sp>
      <p:sp>
        <p:nvSpPr>
          <p:cNvPr id="4" name="TextBox 3">
            <a:extLst>
              <a:ext uri="{FF2B5EF4-FFF2-40B4-BE49-F238E27FC236}">
                <a16:creationId xmlns:a16="http://schemas.microsoft.com/office/drawing/2014/main" id="{F3BF052E-CB6C-FE4B-98A4-3702FF623D44}"/>
              </a:ext>
            </a:extLst>
          </p:cNvPr>
          <p:cNvSpPr txBox="1"/>
          <p:nvPr/>
        </p:nvSpPr>
        <p:spPr>
          <a:xfrm>
            <a:off x="1066362" y="4153853"/>
            <a:ext cx="2865956" cy="1754326"/>
          </a:xfrm>
          <a:prstGeom prst="rect">
            <a:avLst/>
          </a:prstGeom>
          <a:noFill/>
        </p:spPr>
        <p:txBody>
          <a:bodyPr wrap="square" rtlCol="0">
            <a:spAutoFit/>
          </a:bodyPr>
          <a:lstStyle/>
          <a:p>
            <a:pPr algn="ctr"/>
            <a:r>
              <a:rPr lang="en-US" b="1" dirty="0">
                <a:latin typeface="Roboto" panose="02000000000000000000" pitchFamily="2" charset="0"/>
                <a:ea typeface="Roboto" panose="02000000000000000000" pitchFamily="2" charset="0"/>
              </a:rPr>
              <a:t>ΥΠΕΥΘΥΝΟΣ </a:t>
            </a:r>
          </a:p>
          <a:p>
            <a:pPr algn="ctr"/>
            <a:r>
              <a:rPr lang="en-US" b="1" dirty="0">
                <a:latin typeface="Roboto" panose="02000000000000000000" pitchFamily="2" charset="0"/>
                <a:ea typeface="Roboto" panose="02000000000000000000" pitchFamily="2" charset="0"/>
              </a:rPr>
              <a:t>ΠΡΟΣΤΑΣΙΑΣ</a:t>
            </a:r>
          </a:p>
          <a:p>
            <a:pPr algn="ctr"/>
            <a:r>
              <a:rPr lang="en-US" b="1" dirty="0">
                <a:latin typeface="Roboto" panose="02000000000000000000" pitchFamily="2" charset="0"/>
                <a:ea typeface="Roboto" panose="02000000000000000000" pitchFamily="2" charset="0"/>
              </a:rPr>
              <a:t>ΔΕΔΟΜΕΝΩΝ</a:t>
            </a:r>
          </a:p>
          <a:p>
            <a:pPr algn="ctr"/>
            <a:r>
              <a:rPr lang="en-US" dirty="0">
                <a:latin typeface="Roboto" panose="02000000000000000000" pitchFamily="2" charset="0"/>
                <a:ea typeface="Roboto" panose="02000000000000000000" pitchFamily="2" charset="0"/>
              </a:rPr>
              <a:t>(</a:t>
            </a:r>
            <a:r>
              <a:rPr lang="el-GR" dirty="0">
                <a:latin typeface="Roboto" panose="02000000000000000000" pitchFamily="2" charset="0"/>
                <a:ea typeface="Roboto" panose="02000000000000000000" pitchFamily="2" charset="0"/>
              </a:rPr>
              <a:t>DPO)</a:t>
            </a:r>
            <a:r>
              <a:rPr lang="en-US" dirty="0">
                <a:latin typeface="Roboto" panose="02000000000000000000" pitchFamily="2" charset="0"/>
                <a:ea typeface="Roboto" panose="02000000000000000000" pitchFamily="2" charset="0"/>
              </a:rPr>
              <a:t> </a:t>
            </a:r>
          </a:p>
          <a:p>
            <a:pPr algn="ctr"/>
            <a:r>
              <a:rPr lang="en-US" dirty="0" err="1">
                <a:latin typeface="Roboto" panose="02000000000000000000" pitchFamily="2" charset="0"/>
                <a:ea typeface="Roboto" panose="02000000000000000000" pitchFamily="2" charset="0"/>
              </a:rPr>
              <a:t>συντονίζει</a:t>
            </a:r>
            <a:r>
              <a:rPr lang="en-US" dirty="0">
                <a:latin typeface="Roboto" panose="02000000000000000000" pitchFamily="2" charset="0"/>
                <a:ea typeface="Roboto" panose="02000000000000000000" pitchFamily="2" charset="0"/>
              </a:rPr>
              <a:t> , </a:t>
            </a:r>
            <a:r>
              <a:rPr lang="en-US" dirty="0" err="1">
                <a:latin typeface="Roboto" panose="02000000000000000000" pitchFamily="2" charset="0"/>
                <a:ea typeface="Roboto" panose="02000000000000000000" pitchFamily="2" charset="0"/>
              </a:rPr>
              <a:t>ελέγχει</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συμ</a:t>
            </a:r>
            <a:r>
              <a:rPr lang="en-US" dirty="0">
                <a:latin typeface="Roboto" panose="02000000000000000000" pitchFamily="2" charset="0"/>
                <a:ea typeface="Roboto" panose="02000000000000000000" pitchFamily="2" charset="0"/>
              </a:rPr>
              <a:t>βουλεύει</a:t>
            </a:r>
            <a:endParaRPr lang="el-GR" dirty="0">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9666390E-6E1E-994E-A928-15AF9F8282B0}"/>
              </a:ext>
            </a:extLst>
          </p:cNvPr>
          <p:cNvSpPr txBox="1"/>
          <p:nvPr/>
        </p:nvSpPr>
        <p:spPr>
          <a:xfrm>
            <a:off x="8259683" y="4513220"/>
            <a:ext cx="1967206" cy="923330"/>
          </a:xfrm>
          <a:prstGeom prst="rect">
            <a:avLst/>
          </a:prstGeom>
          <a:noFill/>
        </p:spPr>
        <p:txBody>
          <a:bodyPr wrap="none" rtlCol="0">
            <a:spAutoFit/>
          </a:bodyPr>
          <a:lstStyle/>
          <a:p>
            <a:pPr algn="ctr"/>
            <a:r>
              <a:rPr lang="el-GR" b="1" dirty="0">
                <a:latin typeface="Roboto" panose="02000000000000000000" pitchFamily="2" charset="0"/>
                <a:ea typeface="Roboto" panose="02000000000000000000" pitchFamily="2" charset="0"/>
              </a:rPr>
              <a:t>Εργαζόμενοι</a:t>
            </a:r>
            <a:endParaRPr lang="en-US" b="1" dirty="0">
              <a:latin typeface="Roboto" panose="02000000000000000000" pitchFamily="2" charset="0"/>
              <a:ea typeface="Roboto" panose="02000000000000000000" pitchFamily="2" charset="0"/>
            </a:endParaRPr>
          </a:p>
          <a:p>
            <a:pPr algn="ctr"/>
            <a:r>
              <a:rPr lang="en-US" b="1" dirty="0">
                <a:latin typeface="Roboto" panose="02000000000000000000" pitchFamily="2" charset="0"/>
                <a:ea typeface="Roboto" panose="02000000000000000000" pitchFamily="2" charset="0"/>
              </a:rPr>
              <a:t> </a:t>
            </a:r>
            <a:r>
              <a:rPr lang="en-US" dirty="0">
                <a:latin typeface="Roboto" panose="02000000000000000000" pitchFamily="2" charset="0"/>
                <a:ea typeface="Roboto" panose="02000000000000000000" pitchFamily="2" charset="0"/>
              </a:rPr>
              <a:t>(</a:t>
            </a:r>
            <a:r>
              <a:rPr lang="el-GR" dirty="0">
                <a:latin typeface="Roboto" panose="02000000000000000000" pitchFamily="2" charset="0"/>
                <a:ea typeface="Roboto" panose="02000000000000000000" pitchFamily="2" charset="0"/>
              </a:rPr>
              <a:t>«</a:t>
            </a:r>
            <a:r>
              <a:rPr lang="en-US" dirty="0" err="1">
                <a:latin typeface="Roboto" panose="02000000000000000000" pitchFamily="2" charset="0"/>
                <a:ea typeface="Roboto" panose="02000000000000000000" pitchFamily="2" charset="0"/>
              </a:rPr>
              <a:t>Δι</a:t>
            </a:r>
            <a:r>
              <a:rPr lang="en-US" dirty="0">
                <a:latin typeface="Roboto" panose="02000000000000000000" pitchFamily="2" charset="0"/>
                <a:ea typeface="Roboto" panose="02000000000000000000" pitchFamily="2" charset="0"/>
              </a:rPr>
              <a:t>α</a:t>
            </a:r>
            <a:r>
              <a:rPr lang="en-US" dirty="0" err="1">
                <a:latin typeface="Roboto" panose="02000000000000000000" pitchFamily="2" charset="0"/>
                <a:ea typeface="Roboto" panose="02000000000000000000" pitchFamily="2" charset="0"/>
              </a:rPr>
              <a:t>χειριστές</a:t>
            </a:r>
            <a:r>
              <a:rPr lang="el-GR" dirty="0">
                <a:latin typeface="Roboto" panose="02000000000000000000" pitchFamily="2" charset="0"/>
                <a:ea typeface="Roboto" panose="02000000000000000000" pitchFamily="2" charset="0"/>
              </a:rPr>
              <a:t>»</a:t>
            </a:r>
            <a:r>
              <a:rPr lang="en-US" dirty="0">
                <a:latin typeface="Roboto" panose="02000000000000000000" pitchFamily="2" charset="0"/>
                <a:ea typeface="Roboto" panose="02000000000000000000" pitchFamily="2" charset="0"/>
              </a:rPr>
              <a:t>) </a:t>
            </a:r>
          </a:p>
          <a:p>
            <a:pPr algn="ctr"/>
            <a:r>
              <a:rPr lang="en-US" dirty="0">
                <a:latin typeface="Roboto" panose="02000000000000000000" pitchFamily="2" charset="0"/>
                <a:ea typeface="Roboto" panose="02000000000000000000" pitchFamily="2" charset="0"/>
              </a:rPr>
              <a:t> εκτελούν</a:t>
            </a:r>
            <a:endParaRPr lang="el-GR" dirty="0">
              <a:latin typeface="Roboto" panose="02000000000000000000" pitchFamily="2" charset="0"/>
              <a:ea typeface="Roboto" panose="02000000000000000000" pitchFamily="2" charset="0"/>
            </a:endParaRPr>
          </a:p>
        </p:txBody>
      </p:sp>
      <p:sp>
        <p:nvSpPr>
          <p:cNvPr id="6" name="Shape 212">
            <a:extLst>
              <a:ext uri="{FF2B5EF4-FFF2-40B4-BE49-F238E27FC236}">
                <a16:creationId xmlns:a16="http://schemas.microsoft.com/office/drawing/2014/main" id="{C500D771-9631-554E-941C-DE91646A84FA}"/>
              </a:ext>
            </a:extLst>
          </p:cNvPr>
          <p:cNvSpPr/>
          <p:nvPr/>
        </p:nvSpPr>
        <p:spPr>
          <a:xfrm>
            <a:off x="522754" y="236023"/>
            <a:ext cx="2675669" cy="62613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gn="l"/>
          </a:lstStyle>
          <a:p>
            <a:r>
              <a:rPr lang="el-GR" sz="3600" dirty="0"/>
              <a:t>Ποιος κάνει τι</a:t>
            </a:r>
            <a:endParaRPr sz="2800" dirty="0"/>
          </a:p>
        </p:txBody>
      </p:sp>
    </p:spTree>
    <p:extLst>
      <p:ext uri="{BB962C8B-B14F-4D97-AF65-F5344CB8AC3E}">
        <p14:creationId xmlns:p14="http://schemas.microsoft.com/office/powerpoint/2010/main" val="34220857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7282-6312-4F41-8C6C-79BE509EA54F}"/>
              </a:ext>
            </a:extLst>
          </p:cNvPr>
          <p:cNvSpPr>
            <a:spLocks noGrp="1"/>
          </p:cNvSpPr>
          <p:nvPr>
            <p:ph type="title"/>
          </p:nvPr>
        </p:nvSpPr>
        <p:spPr>
          <a:xfrm>
            <a:off x="838200" y="365125"/>
            <a:ext cx="9656059" cy="1325563"/>
          </a:xfrm>
        </p:spPr>
        <p:txBody>
          <a:bodyPr/>
          <a:lstStyle/>
          <a:p>
            <a:r>
              <a:rPr lang="en-US" dirty="0"/>
              <a:t>Consortium agreement</a:t>
            </a:r>
          </a:p>
        </p:txBody>
      </p:sp>
      <p:sp>
        <p:nvSpPr>
          <p:cNvPr id="4" name="Shape 125">
            <a:extLst>
              <a:ext uri="{FF2B5EF4-FFF2-40B4-BE49-F238E27FC236}">
                <a16:creationId xmlns:a16="http://schemas.microsoft.com/office/drawing/2014/main" id="{2F63EEC3-3445-7946-8D01-35A43CEBED28}"/>
              </a:ext>
            </a:extLst>
          </p:cNvPr>
          <p:cNvSpPr/>
          <p:nvPr/>
        </p:nvSpPr>
        <p:spPr>
          <a:xfrm>
            <a:off x="10061943" y="-371452"/>
            <a:ext cx="1279197" cy="279871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5200"/>
            </a:lvl1pPr>
          </a:lstStyle>
          <a:p>
            <a:r>
              <a:rPr lang="el-GR" sz="17718" dirty="0">
                <a:solidFill>
                  <a:srgbClr val="FF0000"/>
                </a:solidFill>
              </a:rPr>
              <a:t>β</a:t>
            </a:r>
            <a:endParaRPr sz="17718" dirty="0">
              <a:solidFill>
                <a:srgbClr val="FF0000"/>
              </a:solidFill>
            </a:endParaRPr>
          </a:p>
        </p:txBody>
      </p:sp>
      <p:sp>
        <p:nvSpPr>
          <p:cNvPr id="6" name="Content Placeholder 2">
            <a:extLst>
              <a:ext uri="{FF2B5EF4-FFF2-40B4-BE49-F238E27FC236}">
                <a16:creationId xmlns:a16="http://schemas.microsoft.com/office/drawing/2014/main" id="{C50CDD8C-793A-304A-B85D-ACE70977DFA0}"/>
              </a:ext>
            </a:extLst>
          </p:cNvPr>
          <p:cNvSpPr txBox="1">
            <a:spLocks/>
          </p:cNvSpPr>
          <p:nvPr/>
        </p:nvSpPr>
        <p:spPr>
          <a:xfrm>
            <a:off x="677334" y="1964267"/>
            <a:ext cx="10887894" cy="43089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t>T</a:t>
            </a:r>
            <a:r>
              <a:rPr lang="el-GR" dirty="0"/>
              <a:t>ι αναλαμβάνει ο οργανισμός</a:t>
            </a:r>
          </a:p>
          <a:p>
            <a:pPr algn="just"/>
            <a:r>
              <a:rPr lang="el-GR" dirty="0"/>
              <a:t>Εάν είσαι συντονιστής δεν είσαι απαραίτητα και </a:t>
            </a:r>
            <a:r>
              <a:rPr lang="en-US" dirty="0"/>
              <a:t>DPO</a:t>
            </a:r>
          </a:p>
          <a:p>
            <a:pPr algn="just"/>
            <a:r>
              <a:rPr lang="el-GR" dirty="0"/>
              <a:t>Η επεξεργασία των δεδομένων εξαρτάται από τα πακέτα εργασίας</a:t>
            </a:r>
          </a:p>
          <a:p>
            <a:pPr algn="just"/>
            <a:r>
              <a:rPr lang="el-GR" dirty="0"/>
              <a:t>Προσοχή στα τεχνικά και οργανωτικά μέτρα των εταίρων</a:t>
            </a:r>
          </a:p>
          <a:p>
            <a:pPr algn="just"/>
            <a:r>
              <a:rPr lang="el-GR" dirty="0"/>
              <a:t>Περιπτώσεις Υπευθύνου/ </a:t>
            </a:r>
            <a:r>
              <a:rPr lang="el-GR" dirty="0" err="1"/>
              <a:t>Συνυπευθύνου</a:t>
            </a:r>
            <a:r>
              <a:rPr lang="el-GR" dirty="0"/>
              <a:t> και Εκτελούντος την </a:t>
            </a:r>
            <a:r>
              <a:rPr lang="el-GR" dirty="0" err="1"/>
              <a:t>επεξργασία</a:t>
            </a:r>
            <a:endParaRPr lang="el-GR" dirty="0"/>
          </a:p>
        </p:txBody>
      </p:sp>
    </p:spTree>
    <p:extLst>
      <p:ext uri="{BB962C8B-B14F-4D97-AF65-F5344CB8AC3E}">
        <p14:creationId xmlns:p14="http://schemas.microsoft.com/office/powerpoint/2010/main" val="9520245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7282-6312-4F41-8C6C-79BE509EA54F}"/>
              </a:ext>
            </a:extLst>
          </p:cNvPr>
          <p:cNvSpPr>
            <a:spLocks noGrp="1"/>
          </p:cNvSpPr>
          <p:nvPr>
            <p:ph type="title"/>
          </p:nvPr>
        </p:nvSpPr>
        <p:spPr>
          <a:xfrm>
            <a:off x="838200" y="365125"/>
            <a:ext cx="9656059" cy="1325563"/>
          </a:xfrm>
        </p:spPr>
        <p:txBody>
          <a:bodyPr/>
          <a:lstStyle/>
          <a:p>
            <a:r>
              <a:rPr lang="en-US" dirty="0"/>
              <a:t>E</a:t>
            </a:r>
            <a:r>
              <a:rPr lang="el-GR" dirty="0" err="1"/>
              <a:t>πιτροπή</a:t>
            </a:r>
            <a:r>
              <a:rPr lang="el-GR" dirty="0"/>
              <a:t> Η&amp;Δ</a:t>
            </a:r>
            <a:endParaRPr lang="en-US" dirty="0"/>
          </a:p>
        </p:txBody>
      </p:sp>
      <p:sp>
        <p:nvSpPr>
          <p:cNvPr id="4" name="Shape 125">
            <a:extLst>
              <a:ext uri="{FF2B5EF4-FFF2-40B4-BE49-F238E27FC236}">
                <a16:creationId xmlns:a16="http://schemas.microsoft.com/office/drawing/2014/main" id="{2F63EEC3-3445-7946-8D01-35A43CEBED28}"/>
              </a:ext>
            </a:extLst>
          </p:cNvPr>
          <p:cNvSpPr/>
          <p:nvPr/>
        </p:nvSpPr>
        <p:spPr>
          <a:xfrm>
            <a:off x="10061943" y="-371452"/>
            <a:ext cx="1086837" cy="279871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5200"/>
            </a:lvl1pPr>
          </a:lstStyle>
          <a:p>
            <a:r>
              <a:rPr lang="el-GR" sz="17718" dirty="0">
                <a:solidFill>
                  <a:srgbClr val="FF0000"/>
                </a:solidFill>
              </a:rPr>
              <a:t>γ</a:t>
            </a:r>
            <a:endParaRPr sz="17718" dirty="0">
              <a:solidFill>
                <a:srgbClr val="FF0000"/>
              </a:solidFill>
            </a:endParaRPr>
          </a:p>
        </p:txBody>
      </p:sp>
      <p:sp>
        <p:nvSpPr>
          <p:cNvPr id="6" name="Content Placeholder 2">
            <a:extLst>
              <a:ext uri="{FF2B5EF4-FFF2-40B4-BE49-F238E27FC236}">
                <a16:creationId xmlns:a16="http://schemas.microsoft.com/office/drawing/2014/main" id="{C50CDD8C-793A-304A-B85D-ACE70977DFA0}"/>
              </a:ext>
            </a:extLst>
          </p:cNvPr>
          <p:cNvSpPr txBox="1">
            <a:spLocks/>
          </p:cNvSpPr>
          <p:nvPr/>
        </p:nvSpPr>
        <p:spPr>
          <a:xfrm>
            <a:off x="677334" y="1964267"/>
            <a:ext cx="10887894" cy="43089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l-GR" dirty="0"/>
          </a:p>
        </p:txBody>
      </p:sp>
      <p:sp>
        <p:nvSpPr>
          <p:cNvPr id="5" name="Content Placeholder 2">
            <a:extLst>
              <a:ext uri="{FF2B5EF4-FFF2-40B4-BE49-F238E27FC236}">
                <a16:creationId xmlns:a16="http://schemas.microsoft.com/office/drawing/2014/main" id="{6736B481-B300-674D-A415-43EE3D85956B}"/>
              </a:ext>
            </a:extLst>
          </p:cNvPr>
          <p:cNvSpPr txBox="1">
            <a:spLocks/>
          </p:cNvSpPr>
          <p:nvPr/>
        </p:nvSpPr>
        <p:spPr>
          <a:xfrm>
            <a:off x="829734" y="2116667"/>
            <a:ext cx="10887894" cy="43089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dirty="0"/>
              <a:t>Ελέγχει το έργο</a:t>
            </a:r>
          </a:p>
          <a:p>
            <a:pPr algn="just"/>
            <a:r>
              <a:rPr lang="el-GR" dirty="0"/>
              <a:t>Προσέχουμε τον κώδικα</a:t>
            </a:r>
          </a:p>
          <a:p>
            <a:pPr algn="just"/>
            <a:r>
              <a:rPr lang="el-GR" dirty="0"/>
              <a:t>Συνεργάζεται με τον </a:t>
            </a:r>
            <a:r>
              <a:rPr lang="en-US" dirty="0"/>
              <a:t>DPO</a:t>
            </a:r>
          </a:p>
          <a:p>
            <a:pPr algn="just"/>
            <a:r>
              <a:rPr lang="el-GR" dirty="0"/>
              <a:t>Δεν αναλαμβάνει παρά μόνο ρητώς υποχρεώσεις τρίτων οργανισμών</a:t>
            </a:r>
          </a:p>
        </p:txBody>
      </p:sp>
    </p:spTree>
    <p:extLst>
      <p:ext uri="{BB962C8B-B14F-4D97-AF65-F5344CB8AC3E}">
        <p14:creationId xmlns:p14="http://schemas.microsoft.com/office/powerpoint/2010/main" val="32865400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nvSpPr>
        <p:spPr>
          <a:xfrm>
            <a:off x="4804660" y="2029642"/>
            <a:ext cx="2148025" cy="279871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5200"/>
            </a:lvl1pPr>
          </a:lstStyle>
          <a:p>
            <a:r>
              <a:rPr lang="el-GR" sz="17718" dirty="0"/>
              <a:t>Γ&gt;</a:t>
            </a:r>
            <a:endParaRPr sz="17718" dirty="0"/>
          </a:p>
        </p:txBody>
      </p:sp>
      <p:sp>
        <p:nvSpPr>
          <p:cNvPr id="126" name="Shape 126"/>
          <p:cNvSpPr/>
          <p:nvPr/>
        </p:nvSpPr>
        <p:spPr>
          <a:xfrm>
            <a:off x="880533" y="5627232"/>
            <a:ext cx="3064934" cy="379912"/>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lgn="l"/>
          </a:lstStyle>
          <a:p>
            <a:r>
              <a:rPr lang="en-US" sz="2000" dirty="0"/>
              <a:t>Tenders/ </a:t>
            </a:r>
            <a:r>
              <a:rPr lang="el-GR" sz="2000" dirty="0"/>
              <a:t>Εκτέλεση Έργων</a:t>
            </a:r>
            <a:endParaRPr sz="2000" dirty="0"/>
          </a:p>
        </p:txBody>
      </p:sp>
    </p:spTree>
    <p:extLst>
      <p:ext uri="{BB962C8B-B14F-4D97-AF65-F5344CB8AC3E}">
        <p14:creationId xmlns:p14="http://schemas.microsoft.com/office/powerpoint/2010/main" val="1026764206"/>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7282-6312-4F41-8C6C-79BE509EA54F}"/>
              </a:ext>
            </a:extLst>
          </p:cNvPr>
          <p:cNvSpPr>
            <a:spLocks noGrp="1"/>
          </p:cNvSpPr>
          <p:nvPr>
            <p:ph type="title"/>
          </p:nvPr>
        </p:nvSpPr>
        <p:spPr>
          <a:xfrm>
            <a:off x="838200" y="365125"/>
            <a:ext cx="9656059" cy="1325563"/>
          </a:xfrm>
        </p:spPr>
        <p:txBody>
          <a:bodyPr/>
          <a:lstStyle/>
          <a:p>
            <a:r>
              <a:rPr lang="el-GR" dirty="0"/>
              <a:t>Συμμετοχή σε </a:t>
            </a:r>
            <a:r>
              <a:rPr lang="en-US" dirty="0"/>
              <a:t>tenders</a:t>
            </a:r>
          </a:p>
        </p:txBody>
      </p:sp>
      <p:sp>
        <p:nvSpPr>
          <p:cNvPr id="4" name="Shape 125">
            <a:extLst>
              <a:ext uri="{FF2B5EF4-FFF2-40B4-BE49-F238E27FC236}">
                <a16:creationId xmlns:a16="http://schemas.microsoft.com/office/drawing/2014/main" id="{2F63EEC3-3445-7946-8D01-35A43CEBED28}"/>
              </a:ext>
            </a:extLst>
          </p:cNvPr>
          <p:cNvSpPr/>
          <p:nvPr/>
        </p:nvSpPr>
        <p:spPr>
          <a:xfrm>
            <a:off x="10061943" y="-371452"/>
            <a:ext cx="1360950" cy="279871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5200"/>
            </a:lvl1pPr>
          </a:lstStyle>
          <a:p>
            <a:r>
              <a:rPr lang="el-GR" sz="17718" dirty="0">
                <a:solidFill>
                  <a:srgbClr val="FF0000"/>
                </a:solidFill>
              </a:rPr>
              <a:t>α</a:t>
            </a:r>
            <a:endParaRPr sz="17718" dirty="0">
              <a:solidFill>
                <a:srgbClr val="FF0000"/>
              </a:solidFill>
            </a:endParaRPr>
          </a:p>
        </p:txBody>
      </p:sp>
      <p:sp>
        <p:nvSpPr>
          <p:cNvPr id="6" name="Content Placeholder 2">
            <a:extLst>
              <a:ext uri="{FF2B5EF4-FFF2-40B4-BE49-F238E27FC236}">
                <a16:creationId xmlns:a16="http://schemas.microsoft.com/office/drawing/2014/main" id="{C50CDD8C-793A-304A-B85D-ACE70977DFA0}"/>
              </a:ext>
            </a:extLst>
          </p:cNvPr>
          <p:cNvSpPr txBox="1">
            <a:spLocks/>
          </p:cNvSpPr>
          <p:nvPr/>
        </p:nvSpPr>
        <p:spPr>
          <a:xfrm>
            <a:off x="677334" y="1964267"/>
            <a:ext cx="10887894" cy="43089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l-GR" dirty="0"/>
          </a:p>
        </p:txBody>
      </p:sp>
      <p:sp>
        <p:nvSpPr>
          <p:cNvPr id="5" name="Content Placeholder 2">
            <a:extLst>
              <a:ext uri="{FF2B5EF4-FFF2-40B4-BE49-F238E27FC236}">
                <a16:creationId xmlns:a16="http://schemas.microsoft.com/office/drawing/2014/main" id="{6736B481-B300-674D-A415-43EE3D85956B}"/>
              </a:ext>
            </a:extLst>
          </p:cNvPr>
          <p:cNvSpPr txBox="1">
            <a:spLocks/>
          </p:cNvSpPr>
          <p:nvPr/>
        </p:nvSpPr>
        <p:spPr>
          <a:xfrm>
            <a:off x="829734" y="2116667"/>
            <a:ext cx="10887894" cy="43089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dirty="0" err="1"/>
              <a:t>Προσοχ</a:t>
            </a:r>
            <a:r>
              <a:rPr lang="en-US" dirty="0" err="1"/>
              <a:t>ή</a:t>
            </a:r>
            <a:r>
              <a:rPr lang="el-GR" dirty="0"/>
              <a:t> εάν είσαι εκτελών ή υπεύθυνος</a:t>
            </a:r>
          </a:p>
          <a:p>
            <a:pPr algn="just"/>
            <a:r>
              <a:rPr lang="el-GR" dirty="0"/>
              <a:t>Σύμβαση</a:t>
            </a:r>
          </a:p>
          <a:p>
            <a:pPr algn="just"/>
            <a:r>
              <a:rPr lang="el-GR" dirty="0"/>
              <a:t>Συνεννόηση μεταξύ των </a:t>
            </a:r>
            <a:r>
              <a:rPr lang="en-US" dirty="0"/>
              <a:t>DPOs</a:t>
            </a:r>
          </a:p>
          <a:p>
            <a:pPr algn="just"/>
            <a:endParaRPr lang="el-GR" dirty="0"/>
          </a:p>
        </p:txBody>
      </p:sp>
    </p:spTree>
    <p:extLst>
      <p:ext uri="{BB962C8B-B14F-4D97-AF65-F5344CB8AC3E}">
        <p14:creationId xmlns:p14="http://schemas.microsoft.com/office/powerpoint/2010/main" val="5536277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AE36C2-6FB9-FF40-9C5B-599480E43364}"/>
              </a:ext>
            </a:extLst>
          </p:cNvPr>
          <p:cNvSpPr/>
          <p:nvPr/>
        </p:nvSpPr>
        <p:spPr>
          <a:xfrm>
            <a:off x="8148034" y="450760"/>
            <a:ext cx="4043966" cy="14037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Υπεύθυνος Επεξεργασίας</a:t>
            </a:r>
            <a:endParaRPr lang="en-US" sz="2400" dirty="0">
              <a:latin typeface="Andale Mono" panose="020B0509000000000004" pitchFamily="49" charset="0"/>
            </a:endParaRPr>
          </a:p>
        </p:txBody>
      </p:sp>
      <p:sp>
        <p:nvSpPr>
          <p:cNvPr id="4" name="Content Placeholder 2">
            <a:extLst>
              <a:ext uri="{FF2B5EF4-FFF2-40B4-BE49-F238E27FC236}">
                <a16:creationId xmlns:a16="http://schemas.microsoft.com/office/drawing/2014/main" id="{2B332E0C-2D61-AD42-8353-788EDDDF9992}"/>
              </a:ext>
            </a:extLst>
          </p:cNvPr>
          <p:cNvSpPr txBox="1">
            <a:spLocks/>
          </p:cNvSpPr>
          <p:nvPr/>
        </p:nvSpPr>
        <p:spPr>
          <a:xfrm>
            <a:off x="677334" y="2343955"/>
            <a:ext cx="10887894" cy="39292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l-GR" b="1" dirty="0"/>
              <a:t>«υπεύθυνος επεξεργασίας»: </a:t>
            </a:r>
            <a:r>
              <a:rPr lang="el-GR" dirty="0"/>
              <a:t>το φυσικό ή νομικό πρόσωπο, η δημόσια αρχή, η υπηρεσία ή άλλος φορέας που, μόνα ή από κοινού με άλλα, καθορίζουν τους σκοπούς και τον τρόπο της επεξεργασίας δεδομένων προσωπικού χαρακτήρα· όταν οι σκοποί και ο τρόπος της επεξεργασίας αυτής καθορίζονται από το δίκαιο της Ένωσης ή το δίκαιο κράτους μέλους, ο υπεύθυνος επεξεργασίας ή τα ειδικά κριτήρια για τον διορισμό του μπορούν να προβλέπονται από το δίκαιο της Ένωσης ή το δίκαιο κράτους μέλους</a:t>
            </a:r>
            <a:endParaRPr lang="en-US" dirty="0"/>
          </a:p>
        </p:txBody>
      </p:sp>
    </p:spTree>
    <p:extLst>
      <p:ext uri="{BB962C8B-B14F-4D97-AF65-F5344CB8AC3E}">
        <p14:creationId xmlns:p14="http://schemas.microsoft.com/office/powerpoint/2010/main" val="1638613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7282-6312-4F41-8C6C-79BE509EA54F}"/>
              </a:ext>
            </a:extLst>
          </p:cNvPr>
          <p:cNvSpPr>
            <a:spLocks noGrp="1"/>
          </p:cNvSpPr>
          <p:nvPr>
            <p:ph type="title"/>
          </p:nvPr>
        </p:nvSpPr>
        <p:spPr/>
        <p:txBody>
          <a:bodyPr/>
          <a:lstStyle/>
          <a:p>
            <a:r>
              <a:rPr lang="el-GR" dirty="0"/>
              <a:t>Η εξαίρεση της επιστημονικής έρευνας (ΙΙ) </a:t>
            </a:r>
            <a:br>
              <a:rPr lang="el-GR" dirty="0"/>
            </a:br>
            <a:endParaRPr lang="en-US" dirty="0"/>
          </a:p>
        </p:txBody>
      </p:sp>
      <p:sp>
        <p:nvSpPr>
          <p:cNvPr id="3" name="Content Placeholder 2">
            <a:extLst>
              <a:ext uri="{FF2B5EF4-FFF2-40B4-BE49-F238E27FC236}">
                <a16:creationId xmlns:a16="http://schemas.microsoft.com/office/drawing/2014/main" id="{0A6D179D-6451-3441-AB84-3B586D985035}"/>
              </a:ext>
            </a:extLst>
          </p:cNvPr>
          <p:cNvSpPr>
            <a:spLocks noGrp="1"/>
          </p:cNvSpPr>
          <p:nvPr>
            <p:ph idx="1"/>
          </p:nvPr>
        </p:nvSpPr>
        <p:spPr>
          <a:xfrm>
            <a:off x="838200" y="2926291"/>
            <a:ext cx="10515600" cy="2560109"/>
          </a:xfrm>
        </p:spPr>
        <p:txBody>
          <a:bodyPr>
            <a:normAutofit fontScale="70000" lnSpcReduction="20000"/>
          </a:bodyPr>
          <a:lstStyle/>
          <a:p>
            <a:r>
              <a:rPr lang="el" dirty="0"/>
              <a:t>Η </a:t>
            </a:r>
            <a:r>
              <a:rPr lang="el" dirty="0">
                <a:highlight>
                  <a:srgbClr val="FFFF00"/>
                </a:highlight>
              </a:rPr>
              <a:t>επεξεργασία</a:t>
            </a:r>
            <a:r>
              <a:rPr lang="el" dirty="0"/>
              <a:t> για σκοπούς αρχειοθέτησης για το δημόσιο συμφέρον ή για </a:t>
            </a:r>
            <a:r>
              <a:rPr lang="el" dirty="0">
                <a:highlight>
                  <a:srgbClr val="FFFF00"/>
                </a:highlight>
              </a:rPr>
              <a:t>σκοπούς επιστημονικής ή ιστορικής έρευνας</a:t>
            </a:r>
            <a:r>
              <a:rPr lang="el" dirty="0"/>
              <a:t> ή για στατιστικούς σκοπούς υπόκειται σε </a:t>
            </a:r>
            <a:r>
              <a:rPr lang="el" dirty="0">
                <a:highlight>
                  <a:srgbClr val="FFFF00"/>
                </a:highlight>
              </a:rPr>
              <a:t>κατάλληλες εγγυήσεις, </a:t>
            </a:r>
            <a:r>
              <a:rPr lang="el" dirty="0"/>
              <a:t>σύμφωνα με τον παρόντα κανονισμό, ως προς τα </a:t>
            </a:r>
            <a:r>
              <a:rPr lang="el" dirty="0">
                <a:highlight>
                  <a:srgbClr val="FFFF00"/>
                </a:highlight>
              </a:rPr>
              <a:t>δικαιώματα και τις ελευθερίες του υποκειμένου των δεδομένω</a:t>
            </a:r>
            <a:r>
              <a:rPr lang="el" dirty="0"/>
              <a:t>ν, σύμφωνα με τον παρόντα κανονισμό. Οι εν λόγω εγγυήσεις διασφαλίζουν ότι έχουν θεσπιστεί τα </a:t>
            </a:r>
            <a:r>
              <a:rPr lang="el" dirty="0">
                <a:highlight>
                  <a:srgbClr val="FFFF00"/>
                </a:highlight>
              </a:rPr>
              <a:t>τεχνικά και οργανωτικά μέτρα</a:t>
            </a:r>
            <a:r>
              <a:rPr lang="el" dirty="0"/>
              <a:t>, ιδίως για να διασφαλίζουν την τήρηση της </a:t>
            </a:r>
            <a:r>
              <a:rPr lang="el" dirty="0">
                <a:highlight>
                  <a:srgbClr val="FFFF00"/>
                </a:highlight>
              </a:rPr>
              <a:t>αρχής της ελαχιστοποίησης των δεδομένων</a:t>
            </a:r>
            <a:r>
              <a:rPr lang="el" dirty="0"/>
              <a:t>. Τα εν λόγω μέτρα μπορούν να περιλαμβάνουν τη χρήση </a:t>
            </a:r>
            <a:r>
              <a:rPr lang="el" dirty="0">
                <a:highlight>
                  <a:srgbClr val="FFFF00"/>
                </a:highlight>
              </a:rPr>
              <a:t>ψευδωνύμων</a:t>
            </a:r>
            <a:r>
              <a:rPr lang="el" dirty="0"/>
              <a:t>, εφόσον οι εν λόγω σκοποί μπορούν να εκπληρωθούν κατ' αυτόν τον τρόπο. Εφόσον οι εν λόγω σκοποί μπορούν να εκπληρωθούν από περαιτέρω επεξεργασία η οποία δεν επιτρέπει ή δεν επιτρέπει πλέον την ταυτοποίηση των υποκειμένων των δεδομένων, οι εν λόγω σκοποί εκπληρώνονται κατ' αυτόν τον τρόπο.</a:t>
            </a:r>
          </a:p>
        </p:txBody>
      </p:sp>
      <p:sp>
        <p:nvSpPr>
          <p:cNvPr id="4" name="Shape 125">
            <a:extLst>
              <a:ext uri="{FF2B5EF4-FFF2-40B4-BE49-F238E27FC236}">
                <a16:creationId xmlns:a16="http://schemas.microsoft.com/office/drawing/2014/main" id="{2F63EEC3-3445-7946-8D01-35A43CEBED28}"/>
              </a:ext>
            </a:extLst>
          </p:cNvPr>
          <p:cNvSpPr/>
          <p:nvPr/>
        </p:nvSpPr>
        <p:spPr>
          <a:xfrm>
            <a:off x="10494259" y="-371452"/>
            <a:ext cx="1086837" cy="279871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5200"/>
            </a:lvl1pPr>
          </a:lstStyle>
          <a:p>
            <a:r>
              <a:rPr lang="el-GR" sz="17718" dirty="0">
                <a:solidFill>
                  <a:srgbClr val="FF0000"/>
                </a:solidFill>
              </a:rPr>
              <a:t>γ</a:t>
            </a:r>
            <a:endParaRPr sz="17718" dirty="0">
              <a:solidFill>
                <a:srgbClr val="FF0000"/>
              </a:solidFill>
            </a:endParaRPr>
          </a:p>
        </p:txBody>
      </p:sp>
    </p:spTree>
    <p:extLst>
      <p:ext uri="{BB962C8B-B14F-4D97-AF65-F5344CB8AC3E}">
        <p14:creationId xmlns:p14="http://schemas.microsoft.com/office/powerpoint/2010/main" val="28173437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AE36C2-6FB9-FF40-9C5B-599480E43364}"/>
              </a:ext>
            </a:extLst>
          </p:cNvPr>
          <p:cNvSpPr/>
          <p:nvPr/>
        </p:nvSpPr>
        <p:spPr>
          <a:xfrm>
            <a:off x="8148034" y="450760"/>
            <a:ext cx="4043966" cy="14037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Εκτελών την Επεξεργασία</a:t>
            </a:r>
            <a:endParaRPr lang="en-US" sz="2400" dirty="0">
              <a:latin typeface="Andale Mono" panose="020B0509000000000004" pitchFamily="49" charset="0"/>
            </a:endParaRPr>
          </a:p>
        </p:txBody>
      </p:sp>
      <p:sp>
        <p:nvSpPr>
          <p:cNvPr id="4" name="Content Placeholder 2">
            <a:extLst>
              <a:ext uri="{FF2B5EF4-FFF2-40B4-BE49-F238E27FC236}">
                <a16:creationId xmlns:a16="http://schemas.microsoft.com/office/drawing/2014/main" id="{2B332E0C-2D61-AD42-8353-788EDDDF9992}"/>
              </a:ext>
            </a:extLst>
          </p:cNvPr>
          <p:cNvSpPr txBox="1">
            <a:spLocks/>
          </p:cNvSpPr>
          <p:nvPr/>
        </p:nvSpPr>
        <p:spPr>
          <a:xfrm>
            <a:off x="677334" y="2343955"/>
            <a:ext cx="10887894" cy="39292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b="1" dirty="0"/>
              <a:t>«εκτελών την επεξεργασία»: </a:t>
            </a:r>
            <a:r>
              <a:rPr lang="el-GR" dirty="0"/>
              <a:t>το φυσικό ή νομικό πρόσωπο, η δημόσια αρχή, η υπηρεσία ή άλλος φορέας που επεξεργάζεται δεδομένα προσωπικού χαρακτήρα </a:t>
            </a:r>
            <a:r>
              <a:rPr lang="el-GR" b="1" dirty="0"/>
              <a:t>για λογαριασμό </a:t>
            </a:r>
            <a:r>
              <a:rPr lang="el-GR" dirty="0"/>
              <a:t>του υπευθύνου της επεξεργασίας</a:t>
            </a:r>
            <a:endParaRPr lang="en-US" dirty="0"/>
          </a:p>
        </p:txBody>
      </p:sp>
    </p:spTree>
    <p:extLst>
      <p:ext uri="{BB962C8B-B14F-4D97-AF65-F5344CB8AC3E}">
        <p14:creationId xmlns:p14="http://schemas.microsoft.com/office/powerpoint/2010/main" val="37333328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342F7E3-BBDA-B142-B86C-B4DB7F2720B3}"/>
              </a:ext>
            </a:extLst>
          </p:cNvPr>
          <p:cNvSpPr txBox="1">
            <a:spLocks/>
          </p:cNvSpPr>
          <p:nvPr/>
        </p:nvSpPr>
        <p:spPr>
          <a:xfrm>
            <a:off x="235194" y="2007779"/>
            <a:ext cx="10011465" cy="39292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dirty="0"/>
              <a:t>Ο ίδιος οργανισμός μπορεί να επιτελεί και τους δύο ρόλους σε διαφορετικά σενάρια:</a:t>
            </a:r>
          </a:p>
          <a:p>
            <a:pPr lvl="1" algn="just"/>
            <a:r>
              <a:rPr lang="el-GR" dirty="0"/>
              <a:t>ΕΚ Αθηνά: </a:t>
            </a:r>
          </a:p>
          <a:p>
            <a:pPr lvl="2" algn="just"/>
            <a:r>
              <a:rPr lang="el-GR" dirty="0"/>
              <a:t>Προσωπικά δεδομένα εργαζομένων (υπεύθυνος επεξεργασίας)</a:t>
            </a:r>
          </a:p>
          <a:p>
            <a:pPr lvl="2" algn="just"/>
            <a:r>
              <a:rPr lang="en-US" dirty="0"/>
              <a:t>Tender</a:t>
            </a:r>
            <a:r>
              <a:rPr lang="el-GR" dirty="0"/>
              <a:t> για </a:t>
            </a:r>
            <a:r>
              <a:rPr lang="en-US" dirty="0"/>
              <a:t>LREC (</a:t>
            </a:r>
            <a:r>
              <a:rPr lang="el-GR" dirty="0"/>
              <a:t>εκτελών την επεξεργασία για την Ευρωπαϊκή Κοινότητα)</a:t>
            </a:r>
          </a:p>
          <a:p>
            <a:pPr algn="just"/>
            <a:r>
              <a:rPr lang="el-GR" dirty="0"/>
              <a:t>Πρέπει κάθε φορά να αναζητώ:</a:t>
            </a:r>
          </a:p>
          <a:p>
            <a:pPr lvl="1" algn="just"/>
            <a:r>
              <a:rPr lang="el-GR" dirty="0"/>
              <a:t>Ποιος έχει το έλεγχο στο σκοπό και ποιος καθορίζει τους όρους επεξεργασίας</a:t>
            </a:r>
          </a:p>
          <a:p>
            <a:pPr lvl="1" algn="just"/>
            <a:r>
              <a:rPr lang="el-GR" dirty="0"/>
              <a:t>Υπάρχει σύμβαση;</a:t>
            </a:r>
          </a:p>
        </p:txBody>
      </p:sp>
      <p:sp>
        <p:nvSpPr>
          <p:cNvPr id="3" name="TextBox 2">
            <a:extLst>
              <a:ext uri="{FF2B5EF4-FFF2-40B4-BE49-F238E27FC236}">
                <a16:creationId xmlns:a16="http://schemas.microsoft.com/office/drawing/2014/main" id="{C84BAA22-7388-0548-B9A5-5D720246C21D}"/>
              </a:ext>
            </a:extLst>
          </p:cNvPr>
          <p:cNvSpPr txBox="1"/>
          <p:nvPr/>
        </p:nvSpPr>
        <p:spPr>
          <a:xfrm>
            <a:off x="9617017" y="-154424"/>
            <a:ext cx="1922930" cy="3770263"/>
          </a:xfrm>
          <a:prstGeom prst="rect">
            <a:avLst/>
          </a:prstGeom>
          <a:noFill/>
        </p:spPr>
        <p:txBody>
          <a:bodyPr wrap="square" rtlCol="0">
            <a:spAutoFit/>
          </a:bodyPr>
          <a:lstStyle/>
          <a:p>
            <a:pPr algn="ctr"/>
            <a:r>
              <a:rPr lang="en-US" sz="23900" dirty="0">
                <a:solidFill>
                  <a:srgbClr val="FF0000"/>
                </a:solidFill>
              </a:rPr>
              <a:t>!</a:t>
            </a:r>
          </a:p>
        </p:txBody>
      </p:sp>
      <p:sp>
        <p:nvSpPr>
          <p:cNvPr id="4" name="TextBox 3">
            <a:extLst>
              <a:ext uri="{FF2B5EF4-FFF2-40B4-BE49-F238E27FC236}">
                <a16:creationId xmlns:a16="http://schemas.microsoft.com/office/drawing/2014/main" id="{5C19AD4E-DF7A-C547-8E84-04D1B3AC0495}"/>
              </a:ext>
            </a:extLst>
          </p:cNvPr>
          <p:cNvSpPr txBox="1"/>
          <p:nvPr/>
        </p:nvSpPr>
        <p:spPr>
          <a:xfrm>
            <a:off x="551329" y="416859"/>
            <a:ext cx="5244353" cy="830997"/>
          </a:xfrm>
          <a:prstGeom prst="rect">
            <a:avLst/>
          </a:prstGeom>
          <a:noFill/>
        </p:spPr>
        <p:txBody>
          <a:bodyPr wrap="square" rtlCol="0">
            <a:spAutoFit/>
          </a:bodyPr>
          <a:lstStyle/>
          <a:p>
            <a:r>
              <a:rPr lang="el-GR" sz="2400" dirty="0"/>
              <a:t>Π</a:t>
            </a:r>
            <a:r>
              <a:rPr lang="en-US" sz="2400" dirty="0" err="1"/>
              <a:t>ό</a:t>
            </a:r>
            <a:r>
              <a:rPr lang="el-GR" sz="2400" dirty="0"/>
              <a:t>τε κάποιος είναι εκτελών και πότε υπεύθυνος επεξεργασίας;</a:t>
            </a:r>
            <a:endParaRPr lang="en-US" sz="2400" dirty="0"/>
          </a:p>
        </p:txBody>
      </p:sp>
    </p:spTree>
    <p:extLst>
      <p:ext uri="{BB962C8B-B14F-4D97-AF65-F5344CB8AC3E}">
        <p14:creationId xmlns:p14="http://schemas.microsoft.com/office/powerpoint/2010/main" val="34093686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342F7E3-BBDA-B142-B86C-B4DB7F2720B3}"/>
              </a:ext>
            </a:extLst>
          </p:cNvPr>
          <p:cNvSpPr txBox="1">
            <a:spLocks/>
          </p:cNvSpPr>
          <p:nvPr/>
        </p:nvSpPr>
        <p:spPr>
          <a:xfrm>
            <a:off x="235194" y="2007779"/>
            <a:ext cx="10011465" cy="39292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dirty="0"/>
              <a:t>ΌΧΙ</a:t>
            </a:r>
          </a:p>
          <a:p>
            <a:pPr algn="just"/>
            <a:r>
              <a:rPr lang="el-GR" dirty="0"/>
              <a:t>Ο υπεύθυνος επεξεργασίας είναι το </a:t>
            </a:r>
            <a:r>
              <a:rPr lang="el-GR" dirty="0" err="1"/>
              <a:t>νπιδ</a:t>
            </a:r>
            <a:r>
              <a:rPr lang="el-GR" dirty="0"/>
              <a:t> ΕΚ Αθηνά</a:t>
            </a:r>
          </a:p>
          <a:p>
            <a:pPr algn="just"/>
            <a:r>
              <a:rPr lang="el-GR" dirty="0"/>
              <a:t>Λειτουργώ ως «διαχειριστής» (άτυπος όρος) και έχω ευθύνη στο πλαίσιο του περιγράμματος </a:t>
            </a:r>
            <a:r>
              <a:rPr lang="el-GR" dirty="0" err="1"/>
              <a:t>θέσεώς</a:t>
            </a:r>
            <a:r>
              <a:rPr lang="el-GR" dirty="0"/>
              <a:t> μου</a:t>
            </a:r>
          </a:p>
        </p:txBody>
      </p:sp>
      <p:sp>
        <p:nvSpPr>
          <p:cNvPr id="3" name="TextBox 2">
            <a:extLst>
              <a:ext uri="{FF2B5EF4-FFF2-40B4-BE49-F238E27FC236}">
                <a16:creationId xmlns:a16="http://schemas.microsoft.com/office/drawing/2014/main" id="{C84BAA22-7388-0548-B9A5-5D720246C21D}"/>
              </a:ext>
            </a:extLst>
          </p:cNvPr>
          <p:cNvSpPr txBox="1"/>
          <p:nvPr/>
        </p:nvSpPr>
        <p:spPr>
          <a:xfrm>
            <a:off x="9617017" y="-154424"/>
            <a:ext cx="1922930" cy="3770263"/>
          </a:xfrm>
          <a:prstGeom prst="rect">
            <a:avLst/>
          </a:prstGeom>
          <a:noFill/>
        </p:spPr>
        <p:txBody>
          <a:bodyPr wrap="square" rtlCol="0">
            <a:spAutoFit/>
          </a:bodyPr>
          <a:lstStyle/>
          <a:p>
            <a:pPr algn="ctr"/>
            <a:r>
              <a:rPr lang="en-US" sz="23900" dirty="0">
                <a:solidFill>
                  <a:srgbClr val="FF0000"/>
                </a:solidFill>
              </a:rPr>
              <a:t>!</a:t>
            </a:r>
          </a:p>
        </p:txBody>
      </p:sp>
      <p:sp>
        <p:nvSpPr>
          <p:cNvPr id="4" name="TextBox 3">
            <a:extLst>
              <a:ext uri="{FF2B5EF4-FFF2-40B4-BE49-F238E27FC236}">
                <a16:creationId xmlns:a16="http://schemas.microsoft.com/office/drawing/2014/main" id="{5C19AD4E-DF7A-C547-8E84-04D1B3AC0495}"/>
              </a:ext>
            </a:extLst>
          </p:cNvPr>
          <p:cNvSpPr txBox="1"/>
          <p:nvPr/>
        </p:nvSpPr>
        <p:spPr>
          <a:xfrm>
            <a:off x="551329" y="416859"/>
            <a:ext cx="5244353" cy="1200329"/>
          </a:xfrm>
          <a:prstGeom prst="rect">
            <a:avLst/>
          </a:prstGeom>
          <a:noFill/>
        </p:spPr>
        <p:txBody>
          <a:bodyPr wrap="square" rtlCol="0">
            <a:spAutoFit/>
          </a:bodyPr>
          <a:lstStyle/>
          <a:p>
            <a:r>
              <a:rPr lang="el-GR" sz="2400" dirty="0"/>
              <a:t>Εργάζομαι για το ΕΚ Αθηνά. Είμαι υπεύθυνος επεξεργασίας; Είμαι εκτελών;</a:t>
            </a:r>
            <a:endParaRPr lang="en-US" sz="2400" dirty="0"/>
          </a:p>
        </p:txBody>
      </p:sp>
    </p:spTree>
    <p:extLst>
      <p:ext uri="{BB962C8B-B14F-4D97-AF65-F5344CB8AC3E}">
        <p14:creationId xmlns:p14="http://schemas.microsoft.com/office/powerpoint/2010/main" val="42566955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AE36C2-6FB9-FF40-9C5B-599480E43364}"/>
              </a:ext>
            </a:extLst>
          </p:cNvPr>
          <p:cNvSpPr/>
          <p:nvPr/>
        </p:nvSpPr>
        <p:spPr>
          <a:xfrm>
            <a:off x="8148034" y="450760"/>
            <a:ext cx="4043966" cy="14037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Τρίτος</a:t>
            </a:r>
            <a:endParaRPr lang="en-US" sz="2400" dirty="0">
              <a:latin typeface="Andale Mono" panose="020B0509000000000004" pitchFamily="49" charset="0"/>
            </a:endParaRPr>
          </a:p>
        </p:txBody>
      </p:sp>
      <p:sp>
        <p:nvSpPr>
          <p:cNvPr id="4" name="Content Placeholder 2">
            <a:extLst>
              <a:ext uri="{FF2B5EF4-FFF2-40B4-BE49-F238E27FC236}">
                <a16:creationId xmlns:a16="http://schemas.microsoft.com/office/drawing/2014/main" id="{2B332E0C-2D61-AD42-8353-788EDDDF9992}"/>
              </a:ext>
            </a:extLst>
          </p:cNvPr>
          <p:cNvSpPr txBox="1">
            <a:spLocks/>
          </p:cNvSpPr>
          <p:nvPr/>
        </p:nvSpPr>
        <p:spPr>
          <a:xfrm>
            <a:off x="677334" y="2343955"/>
            <a:ext cx="10887894" cy="39292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b="1" dirty="0"/>
              <a:t>«τρίτος»: </a:t>
            </a:r>
            <a:r>
              <a:rPr lang="el-GR" dirty="0"/>
              <a:t>οποιοδήποτε φυσικό ή νομικό πρόσωπο, δημόσια αρχή, υπηρεσία ή φορέας, με εξαίρεση το υποκείμενο των δεδομένων, τον υπεύθυνο επεξεργασίας, τον εκτελούντα την επεξεργασία και τα πρόσωπα τα οποία, υπό την άμεση εποπτεία του υπευθύνου επεξεργασίας ή του εκτελούντος την επεξεργασία, είναι εξουσιοδοτημένα να επεξεργάζονται τα δεδομένα προσωπικού χαρακτήρα, </a:t>
            </a:r>
            <a:endParaRPr lang="en-US" dirty="0"/>
          </a:p>
        </p:txBody>
      </p:sp>
    </p:spTree>
    <p:extLst>
      <p:ext uri="{BB962C8B-B14F-4D97-AF65-F5344CB8AC3E}">
        <p14:creationId xmlns:p14="http://schemas.microsoft.com/office/powerpoint/2010/main" val="29885732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nvSpPr>
        <p:spPr>
          <a:xfrm>
            <a:off x="4804660" y="2029642"/>
            <a:ext cx="2486258" cy="279871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5200"/>
            </a:lvl1pPr>
          </a:lstStyle>
          <a:p>
            <a:r>
              <a:rPr lang="el-GR" sz="17718" dirty="0"/>
              <a:t>Δ&gt;</a:t>
            </a:r>
            <a:endParaRPr sz="17718" dirty="0"/>
          </a:p>
        </p:txBody>
      </p:sp>
      <p:sp>
        <p:nvSpPr>
          <p:cNvPr id="126" name="Shape 126"/>
          <p:cNvSpPr/>
          <p:nvPr/>
        </p:nvSpPr>
        <p:spPr>
          <a:xfrm>
            <a:off x="880533" y="5627232"/>
            <a:ext cx="2641600" cy="379912"/>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lgn="l"/>
          </a:lstStyle>
          <a:p>
            <a:r>
              <a:rPr lang="el-GR" sz="2000" dirty="0"/>
              <a:t>Συνέδρια/ Εκδηλώσεις</a:t>
            </a:r>
            <a:endParaRPr sz="2000" dirty="0"/>
          </a:p>
        </p:txBody>
      </p:sp>
    </p:spTree>
    <p:extLst>
      <p:ext uri="{BB962C8B-B14F-4D97-AF65-F5344CB8AC3E}">
        <p14:creationId xmlns:p14="http://schemas.microsoft.com/office/powerpoint/2010/main" val="116378076"/>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7282-6312-4F41-8C6C-79BE509EA54F}"/>
              </a:ext>
            </a:extLst>
          </p:cNvPr>
          <p:cNvSpPr>
            <a:spLocks noGrp="1"/>
          </p:cNvSpPr>
          <p:nvPr>
            <p:ph type="title"/>
          </p:nvPr>
        </p:nvSpPr>
        <p:spPr>
          <a:xfrm>
            <a:off x="838200" y="365125"/>
            <a:ext cx="9656059" cy="1325563"/>
          </a:xfrm>
        </p:spPr>
        <p:txBody>
          <a:bodyPr/>
          <a:lstStyle/>
          <a:p>
            <a:r>
              <a:rPr lang="el-GR" dirty="0"/>
              <a:t>Συνέδρια Εκδηλώσεις</a:t>
            </a:r>
            <a:endParaRPr lang="en-US" dirty="0"/>
          </a:p>
        </p:txBody>
      </p:sp>
      <p:sp>
        <p:nvSpPr>
          <p:cNvPr id="4" name="Shape 125">
            <a:extLst>
              <a:ext uri="{FF2B5EF4-FFF2-40B4-BE49-F238E27FC236}">
                <a16:creationId xmlns:a16="http://schemas.microsoft.com/office/drawing/2014/main" id="{2F63EEC3-3445-7946-8D01-35A43CEBED28}"/>
              </a:ext>
            </a:extLst>
          </p:cNvPr>
          <p:cNvSpPr/>
          <p:nvPr/>
        </p:nvSpPr>
        <p:spPr>
          <a:xfrm>
            <a:off x="10061943" y="-371452"/>
            <a:ext cx="72200" cy="279871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5200"/>
            </a:lvl1pPr>
          </a:lstStyle>
          <a:p>
            <a:endParaRPr sz="17718" dirty="0">
              <a:solidFill>
                <a:srgbClr val="FF0000"/>
              </a:solidFill>
            </a:endParaRPr>
          </a:p>
        </p:txBody>
      </p:sp>
      <p:sp>
        <p:nvSpPr>
          <p:cNvPr id="6" name="Content Placeholder 2">
            <a:extLst>
              <a:ext uri="{FF2B5EF4-FFF2-40B4-BE49-F238E27FC236}">
                <a16:creationId xmlns:a16="http://schemas.microsoft.com/office/drawing/2014/main" id="{C50CDD8C-793A-304A-B85D-ACE70977DFA0}"/>
              </a:ext>
            </a:extLst>
          </p:cNvPr>
          <p:cNvSpPr txBox="1">
            <a:spLocks/>
          </p:cNvSpPr>
          <p:nvPr/>
        </p:nvSpPr>
        <p:spPr>
          <a:xfrm>
            <a:off x="677334" y="1964267"/>
            <a:ext cx="10887894" cy="43089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l-GR" dirty="0"/>
          </a:p>
        </p:txBody>
      </p:sp>
      <p:sp>
        <p:nvSpPr>
          <p:cNvPr id="5" name="Content Placeholder 2">
            <a:extLst>
              <a:ext uri="{FF2B5EF4-FFF2-40B4-BE49-F238E27FC236}">
                <a16:creationId xmlns:a16="http://schemas.microsoft.com/office/drawing/2014/main" id="{6736B481-B300-674D-A415-43EE3D85956B}"/>
              </a:ext>
            </a:extLst>
          </p:cNvPr>
          <p:cNvSpPr txBox="1">
            <a:spLocks/>
          </p:cNvSpPr>
          <p:nvPr/>
        </p:nvSpPr>
        <p:spPr>
          <a:xfrm>
            <a:off x="829734" y="2116667"/>
            <a:ext cx="10887894" cy="43089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dirty="0"/>
              <a:t>Τρόπος συλλογής δεδομένων και επικοινωνίας</a:t>
            </a:r>
          </a:p>
          <a:p>
            <a:pPr lvl="1" algn="just"/>
            <a:r>
              <a:rPr lang="el-GR" dirty="0"/>
              <a:t>Ηλεκτρονικός</a:t>
            </a:r>
          </a:p>
          <a:p>
            <a:pPr algn="just"/>
            <a:r>
              <a:rPr lang="el-GR" dirty="0"/>
              <a:t>Νόμιμη βάση:</a:t>
            </a:r>
          </a:p>
          <a:p>
            <a:pPr lvl="1" algn="just"/>
            <a:r>
              <a:rPr lang="el-GR" dirty="0"/>
              <a:t>Ηλεκτρονική Επικοινωνία (Οδηγία 2002/58/ΕΚ ( 2006/24/ΕΚ +2009/136/ΕΚ + Καν ΕΕ 2016/679)</a:t>
            </a:r>
          </a:p>
          <a:p>
            <a:pPr lvl="1" algn="just"/>
            <a:r>
              <a:rPr lang="el-GR" dirty="0"/>
              <a:t>Έννομο Συμφέρον</a:t>
            </a:r>
          </a:p>
          <a:p>
            <a:pPr lvl="1" algn="just"/>
            <a:r>
              <a:rPr lang="el-GR" dirty="0"/>
              <a:t>Συγκατάθεση</a:t>
            </a:r>
          </a:p>
          <a:p>
            <a:pPr lvl="1" algn="just"/>
            <a:endParaRPr lang="el-GR" dirty="0"/>
          </a:p>
        </p:txBody>
      </p:sp>
    </p:spTree>
    <p:extLst>
      <p:ext uri="{BB962C8B-B14F-4D97-AF65-F5344CB8AC3E}">
        <p14:creationId xmlns:p14="http://schemas.microsoft.com/office/powerpoint/2010/main" val="28652039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p:nvPr/>
        </p:nvSpPr>
        <p:spPr>
          <a:xfrm>
            <a:off x="3698379" y="-2800923"/>
            <a:ext cx="4382611" cy="1045959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80000"/>
            </a:lvl1pPr>
          </a:lstStyle>
          <a:p>
            <a:r>
              <a:rPr sz="67500" dirty="0"/>
              <a:t>+</a:t>
            </a:r>
            <a:endParaRPr sz="56248" dirty="0"/>
          </a:p>
        </p:txBody>
      </p:sp>
      <p:sp>
        <p:nvSpPr>
          <p:cNvPr id="289" name="Shape 289"/>
          <p:cNvSpPr/>
          <p:nvPr/>
        </p:nvSpPr>
        <p:spPr>
          <a:xfrm>
            <a:off x="4448853" y="612821"/>
            <a:ext cx="892873" cy="223612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0000"/>
            </a:lvl1pPr>
          </a:lstStyle>
          <a:p>
            <a:r>
              <a:rPr sz="14062" dirty="0" err="1"/>
              <a:t>ε</a:t>
            </a:r>
            <a:endParaRPr sz="14062" dirty="0"/>
          </a:p>
        </p:txBody>
      </p:sp>
      <p:sp>
        <p:nvSpPr>
          <p:cNvPr id="290" name="Shape 290"/>
          <p:cNvSpPr/>
          <p:nvPr/>
        </p:nvSpPr>
        <p:spPr>
          <a:xfrm>
            <a:off x="6369379" y="2751411"/>
            <a:ext cx="1094852" cy="223612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0000"/>
            </a:lvl1pPr>
          </a:lstStyle>
          <a:p>
            <a:r>
              <a:rPr sz="14062" dirty="0"/>
              <a:t>α</a:t>
            </a:r>
          </a:p>
        </p:txBody>
      </p:sp>
      <p:sp>
        <p:nvSpPr>
          <p:cNvPr id="6" name="Shape 291">
            <a:extLst>
              <a:ext uri="{FF2B5EF4-FFF2-40B4-BE49-F238E27FC236}">
                <a16:creationId xmlns:a16="http://schemas.microsoft.com/office/drawing/2014/main" id="{0C004794-E7BB-BF44-8470-E8E8C54A785B}"/>
              </a:ext>
            </a:extLst>
          </p:cNvPr>
          <p:cNvSpPr/>
          <p:nvPr/>
        </p:nvSpPr>
        <p:spPr>
          <a:xfrm>
            <a:off x="8816004" y="6174183"/>
            <a:ext cx="3109827" cy="353431"/>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gn="l">
              <a:defRPr sz="2600" b="1">
                <a:latin typeface="Helvetica"/>
                <a:ea typeface="Helvetica"/>
                <a:cs typeface="Helvetica"/>
                <a:sym typeface="Helvetica"/>
              </a:defRPr>
            </a:lvl1pPr>
          </a:lstStyle>
          <a:p>
            <a:r>
              <a:rPr lang="en-US" sz="1800" dirty="0">
                <a:hlinkClick r:id="rId2"/>
              </a:rPr>
              <a:t>dpo@athena-innovation.gr</a:t>
            </a:r>
            <a:r>
              <a:rPr lang="en-US" sz="1800" dirty="0"/>
              <a:t> </a:t>
            </a:r>
            <a:endParaRPr sz="1800" dirty="0"/>
          </a:p>
        </p:txBody>
      </p:sp>
    </p:spTree>
    <p:extLst>
      <p:ext uri="{BB962C8B-B14F-4D97-AF65-F5344CB8AC3E}">
        <p14:creationId xmlns:p14="http://schemas.microsoft.com/office/powerpoint/2010/main" val="147395731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7282-6312-4F41-8C6C-79BE509EA54F}"/>
              </a:ext>
            </a:extLst>
          </p:cNvPr>
          <p:cNvSpPr>
            <a:spLocks noGrp="1"/>
          </p:cNvSpPr>
          <p:nvPr>
            <p:ph type="title"/>
          </p:nvPr>
        </p:nvSpPr>
        <p:spPr/>
        <p:txBody>
          <a:bodyPr/>
          <a:lstStyle/>
          <a:p>
            <a:r>
              <a:rPr lang="el-GR" dirty="0"/>
              <a:t>Η εξαίρεση της επιστημονικής έρευνας (ΙΙΙ) </a:t>
            </a:r>
            <a:br>
              <a:rPr lang="el-GR" dirty="0"/>
            </a:br>
            <a:endParaRPr lang="en-US" dirty="0"/>
          </a:p>
        </p:txBody>
      </p:sp>
      <p:sp>
        <p:nvSpPr>
          <p:cNvPr id="3" name="Content Placeholder 2">
            <a:extLst>
              <a:ext uri="{FF2B5EF4-FFF2-40B4-BE49-F238E27FC236}">
                <a16:creationId xmlns:a16="http://schemas.microsoft.com/office/drawing/2014/main" id="{0A6D179D-6451-3441-AB84-3B586D985035}"/>
              </a:ext>
            </a:extLst>
          </p:cNvPr>
          <p:cNvSpPr>
            <a:spLocks noGrp="1"/>
          </p:cNvSpPr>
          <p:nvPr>
            <p:ph idx="1"/>
          </p:nvPr>
        </p:nvSpPr>
        <p:spPr>
          <a:xfrm>
            <a:off x="838200" y="2926291"/>
            <a:ext cx="10515600" cy="2560109"/>
          </a:xfrm>
        </p:spPr>
        <p:txBody>
          <a:bodyPr>
            <a:normAutofit fontScale="85000" lnSpcReduction="20000"/>
          </a:bodyPr>
          <a:lstStyle/>
          <a:p>
            <a:r>
              <a:rPr lang="el" dirty="0"/>
              <a:t>Όταν δεδομένα προσωπικού χαρακτήρα υφίστανται επεξεργασία για σκοπούς επιστημονικής ή ιστορικής έρευνας ή για στατιστικούς σκοπούς, το δίκαιο της Ένωσης ή κράτους μέλους μπορεί να προβλέπει παρεκκλίσεις από τα δικαιώματα που αναφέρονται στα </a:t>
            </a:r>
            <a:r>
              <a:rPr lang="el" dirty="0">
                <a:highlight>
                  <a:srgbClr val="FFFF00"/>
                </a:highlight>
              </a:rPr>
              <a:t>άρθρα 15, 16, 18 και 21,</a:t>
            </a:r>
            <a:r>
              <a:rPr lang="el" dirty="0"/>
              <a:t> με την επιφύλαξη των προϋποθέσεων και των εγγυήσεων που αναφέρονται στην παράγραφο 1 του παρόντος άρθρου, εφόσον τα εν λόγω δικαιώματα είναι πιθανό να καταστήσουν αδύνατη ή να παρακωλύσουν σοβαρά την επίτευξη των ειδικών σκοπών και εφόσον οι εν λόγω παρεκκλίσεις είναι απαραίτητες για την εκπλήρωση των εν λόγω σκοπών.</a:t>
            </a:r>
          </a:p>
        </p:txBody>
      </p:sp>
      <p:sp>
        <p:nvSpPr>
          <p:cNvPr id="4" name="Shape 125">
            <a:extLst>
              <a:ext uri="{FF2B5EF4-FFF2-40B4-BE49-F238E27FC236}">
                <a16:creationId xmlns:a16="http://schemas.microsoft.com/office/drawing/2014/main" id="{2F63EEC3-3445-7946-8D01-35A43CEBED28}"/>
              </a:ext>
            </a:extLst>
          </p:cNvPr>
          <p:cNvSpPr/>
          <p:nvPr/>
        </p:nvSpPr>
        <p:spPr>
          <a:xfrm>
            <a:off x="10494259" y="-371452"/>
            <a:ext cx="1086837" cy="279871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5200"/>
            </a:lvl1pPr>
          </a:lstStyle>
          <a:p>
            <a:r>
              <a:rPr lang="el-GR" sz="17718" dirty="0">
                <a:solidFill>
                  <a:srgbClr val="FF0000"/>
                </a:solidFill>
              </a:rPr>
              <a:t>γ</a:t>
            </a:r>
            <a:endParaRPr sz="17718" dirty="0">
              <a:solidFill>
                <a:srgbClr val="FF0000"/>
              </a:solidFill>
            </a:endParaRPr>
          </a:p>
        </p:txBody>
      </p:sp>
    </p:spTree>
    <p:extLst>
      <p:ext uri="{BB962C8B-B14F-4D97-AF65-F5344CB8AC3E}">
        <p14:creationId xmlns:p14="http://schemas.microsoft.com/office/powerpoint/2010/main" val="5325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7282-6312-4F41-8C6C-79BE509EA54F}"/>
              </a:ext>
            </a:extLst>
          </p:cNvPr>
          <p:cNvSpPr>
            <a:spLocks noGrp="1"/>
          </p:cNvSpPr>
          <p:nvPr>
            <p:ph type="title"/>
          </p:nvPr>
        </p:nvSpPr>
        <p:spPr/>
        <p:txBody>
          <a:bodyPr/>
          <a:lstStyle/>
          <a:p>
            <a:r>
              <a:rPr lang="el-GR" dirty="0"/>
              <a:t>Η εξαίρεση της επιστημονικής έρευνας (Ι</a:t>
            </a:r>
            <a:r>
              <a:rPr lang="en-US" dirty="0"/>
              <a:t>V</a:t>
            </a:r>
            <a:r>
              <a:rPr lang="el-GR" dirty="0"/>
              <a:t>) </a:t>
            </a:r>
            <a:br>
              <a:rPr lang="el-GR" dirty="0"/>
            </a:br>
            <a:endParaRPr lang="en-US" dirty="0"/>
          </a:p>
        </p:txBody>
      </p:sp>
      <p:sp>
        <p:nvSpPr>
          <p:cNvPr id="3" name="Content Placeholder 2">
            <a:extLst>
              <a:ext uri="{FF2B5EF4-FFF2-40B4-BE49-F238E27FC236}">
                <a16:creationId xmlns:a16="http://schemas.microsoft.com/office/drawing/2014/main" id="{0A6D179D-6451-3441-AB84-3B586D985035}"/>
              </a:ext>
            </a:extLst>
          </p:cNvPr>
          <p:cNvSpPr>
            <a:spLocks noGrp="1"/>
          </p:cNvSpPr>
          <p:nvPr>
            <p:ph idx="1"/>
          </p:nvPr>
        </p:nvSpPr>
        <p:spPr>
          <a:xfrm>
            <a:off x="838200" y="2926291"/>
            <a:ext cx="10515600" cy="2560109"/>
          </a:xfrm>
        </p:spPr>
        <p:txBody>
          <a:bodyPr>
            <a:normAutofit/>
          </a:bodyPr>
          <a:lstStyle/>
          <a:p>
            <a:r>
              <a:rPr lang="el" dirty="0"/>
              <a:t>Όταν η επεξεργασία που αναφέρεται στις παραγράφους 2 και 3 εξυπηρετεί την ίδια στιγμή και άλλο σκοπό, οι παρεκκλίσεις εφαρμόζονται </a:t>
            </a:r>
            <a:r>
              <a:rPr lang="el" dirty="0">
                <a:highlight>
                  <a:srgbClr val="FFFF00"/>
                </a:highlight>
              </a:rPr>
              <a:t>μόνο στην επεξεργασία για τους σκοπούς που προβλέπουν οι εν λόγω παράγραφοι.</a:t>
            </a:r>
          </a:p>
        </p:txBody>
      </p:sp>
      <p:sp>
        <p:nvSpPr>
          <p:cNvPr id="4" name="Shape 125">
            <a:extLst>
              <a:ext uri="{FF2B5EF4-FFF2-40B4-BE49-F238E27FC236}">
                <a16:creationId xmlns:a16="http://schemas.microsoft.com/office/drawing/2014/main" id="{2F63EEC3-3445-7946-8D01-35A43CEBED28}"/>
              </a:ext>
            </a:extLst>
          </p:cNvPr>
          <p:cNvSpPr/>
          <p:nvPr/>
        </p:nvSpPr>
        <p:spPr>
          <a:xfrm>
            <a:off x="10494259" y="-371452"/>
            <a:ext cx="1086837" cy="279871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5200"/>
            </a:lvl1pPr>
          </a:lstStyle>
          <a:p>
            <a:r>
              <a:rPr lang="el-GR" sz="17718" dirty="0">
                <a:solidFill>
                  <a:srgbClr val="FF0000"/>
                </a:solidFill>
              </a:rPr>
              <a:t>γ</a:t>
            </a:r>
            <a:endParaRPr sz="17718" dirty="0">
              <a:solidFill>
                <a:srgbClr val="FF0000"/>
              </a:solidFill>
            </a:endParaRPr>
          </a:p>
        </p:txBody>
      </p:sp>
    </p:spTree>
    <p:extLst>
      <p:ext uri="{BB962C8B-B14F-4D97-AF65-F5344CB8AC3E}">
        <p14:creationId xmlns:p14="http://schemas.microsoft.com/office/powerpoint/2010/main" val="318412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TotalTime>
  <Words>4605</Words>
  <Application>Microsoft Macintosh PowerPoint</Application>
  <PresentationFormat>Widescreen</PresentationFormat>
  <Paragraphs>509</Paragraphs>
  <Slides>76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76</vt:i4>
      </vt:variant>
    </vt:vector>
  </HeadingPairs>
  <TitlesOfParts>
    <vt:vector size="87" baseType="lpstr">
      <vt:lpstr>Andale Mono</vt:lpstr>
      <vt:lpstr>Arial</vt:lpstr>
      <vt:lpstr>Calibri</vt:lpstr>
      <vt:lpstr>Calibri Light</vt:lpstr>
      <vt:lpstr>Courier New</vt:lpstr>
      <vt:lpstr>Helvetica</vt:lpstr>
      <vt:lpstr>inherit</vt:lpstr>
      <vt:lpstr>Roboto</vt:lpstr>
      <vt:lpstr>Times</vt:lpstr>
      <vt:lpstr>Wingdings</vt:lpstr>
      <vt:lpstr>Office Theme</vt:lpstr>
      <vt:lpstr>Γενικός Κανονισμός Προστασίας Δεδομένων Προσωπικού Χαρακτήρα</vt:lpstr>
      <vt:lpstr>Δομή</vt:lpstr>
      <vt:lpstr>PowerPoint Presentation</vt:lpstr>
      <vt:lpstr>Μελέτες Περιπτώσεως</vt:lpstr>
      <vt:lpstr>Ορίζοντας την επιστημονική έρευνα</vt:lpstr>
      <vt:lpstr>Η εξαίρεση της επιστημονικής έρευνας (Ι)  </vt:lpstr>
      <vt:lpstr>Η εξαίρεση της επιστημονικής έρευνας (ΙΙ)  </vt:lpstr>
      <vt:lpstr>Η εξαίρεση της επιστημονικής έρευνας (ΙΙΙ)  </vt:lpstr>
      <vt:lpstr>Η εξαίρεση της επιστημονικής έρευνας (ΙV)  </vt:lpstr>
      <vt:lpstr>Η εξαίρεση της επιστημονικής έρευνας (V)  </vt:lpstr>
      <vt:lpstr>Data Management Plan (Ι)</vt:lpstr>
      <vt:lpstr>Data Management Plan (ΙΙ)</vt:lpstr>
      <vt:lpstr>Συρροή Κανόνων ρύθμισης της πληροφορίας</vt:lpstr>
      <vt:lpstr>PowerPoint Presentation</vt:lpstr>
      <vt:lpstr>Προσωπικά Δεδομένα (I)</vt:lpstr>
      <vt:lpstr>PowerPoint Presentation</vt:lpstr>
      <vt:lpstr>PowerPoint Presentation</vt:lpstr>
      <vt:lpstr>PowerPoint Presentation</vt:lpstr>
      <vt:lpstr>PowerPoint Presentation</vt:lpstr>
      <vt:lpstr>Προσωπικά Δεδομένα (II)</vt:lpstr>
      <vt:lpstr>Προσωπικά Δεδομένα (IIΙ)</vt:lpstr>
      <vt:lpstr>Προσωπικά Δεδομένα (IV)</vt:lpstr>
      <vt:lpstr>Προσωπικά Δεδομένα (V)</vt:lpstr>
      <vt:lpstr>Επεξεργασία (Ι)</vt:lpstr>
      <vt:lpstr>PowerPoint Presentation</vt:lpstr>
      <vt:lpstr>PowerPoint Presentation</vt:lpstr>
      <vt:lpstr>PowerPoint Presentation</vt:lpstr>
      <vt:lpstr>PowerPoint Presentation</vt:lpstr>
      <vt:lpstr>PowerPoint Presentation</vt:lpstr>
      <vt:lpstr>Επεξεργασία (ΙΙ)</vt:lpstr>
      <vt:lpstr>Νόμιμες Βάσεις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Δικαιώματα και περιορισμοί τους (Ι)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Δικαιώματα και περιορισμοί τους (ΙΙ)</vt:lpstr>
      <vt:lpstr>Δικαιώματα και περιορισμοί τους (ΙΙΙ)</vt:lpstr>
      <vt:lpstr>Δικαιώματα και περιορισμοί τους (ΙV)</vt:lpstr>
      <vt:lpstr>PowerPoint Presentation</vt:lpstr>
      <vt:lpstr>Ο ρόλος του DPO</vt:lpstr>
      <vt:lpstr>PowerPoint Presentation</vt:lpstr>
      <vt:lpstr>Consortium agreement</vt:lpstr>
      <vt:lpstr>Eπιτροπή Η&amp;Δ</vt:lpstr>
      <vt:lpstr>PowerPoint Presentation</vt:lpstr>
      <vt:lpstr>Συμμετοχή σε tenders</vt:lpstr>
      <vt:lpstr>PowerPoint Presentation</vt:lpstr>
      <vt:lpstr>PowerPoint Presentation</vt:lpstr>
      <vt:lpstr>PowerPoint Presentation</vt:lpstr>
      <vt:lpstr>PowerPoint Presentation</vt:lpstr>
      <vt:lpstr>PowerPoint Presentation</vt:lpstr>
      <vt:lpstr>PowerPoint Presentation</vt:lpstr>
      <vt:lpstr>Συνέδρια Εκδηλώσεις</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Γενικός Κανονισμός Προστασίας Δεδομένων Προσωπικού Χαρακτήρα</dc:title>
  <dc:creator>Prodromos Tsiavos</dc:creator>
  <cp:lastModifiedBy>Prodromos Tsiavos</cp:lastModifiedBy>
  <cp:revision>17</cp:revision>
  <dcterms:created xsi:type="dcterms:W3CDTF">2019-03-18T06:15:24Z</dcterms:created>
  <dcterms:modified xsi:type="dcterms:W3CDTF">2019-10-24T08:18:23Z</dcterms:modified>
</cp:coreProperties>
</file>